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_rels/notesSlide25.xml.rels" ContentType="application/vnd.openxmlformats-package.relationships+xml"/>
  <Override PartName="/ppt/notesSlides/_rels/notesSlide10.xml.rels" ContentType="application/vnd.openxmlformats-package.relationships+xml"/>
  <Override PartName="/ppt/notesSlides/_rels/notesSlide18.xml.rels" ContentType="application/vnd.openxmlformats-package.relationships+xml"/>
  <Override PartName="/ppt/notesSlides/_rels/notesSlide26.xml.rels" ContentType="application/vnd.openxmlformats-package.relationships+xml"/>
  <Override PartName="/ppt/notesSlides/_rels/notesSlide11.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7.xml.rels" ContentType="application/vnd.openxmlformats-package.relationships+xml"/>
  <Override PartName="/ppt/notesSlides/_rels/notesSlide22.xml.rels" ContentType="application/vnd.openxmlformats-package.relationships+xml"/>
  <Override PartName="/ppt/notesSlides/_rels/notesSlide37.xml.rels" ContentType="application/vnd.openxmlformats-package.relationships+xml"/>
  <Override PartName="/ppt/notesSlides/_rels/notesSlide15.xml.rels" ContentType="application/vnd.openxmlformats-package.relationships+xml"/>
  <Override PartName="/ppt/notesSlides/_rels/notesSlide31.xml.rels" ContentType="application/vnd.openxmlformats-package.relationships+xml"/>
  <Override PartName="/ppt/notesSlides/_rels/notesSlide6.xml.rels" ContentType="application/vnd.openxmlformats-package.relationships+xml"/>
  <Override PartName="/ppt/notesSlides/_rels/notesSlide21.xml.rels" ContentType="application/vnd.openxmlformats-package.relationships+xml"/>
  <Override PartName="/ppt/notesSlides/_rels/notesSlide36.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44.xml.rels" ContentType="application/vnd.openxmlformats-package.relationships+xml"/>
  <Override PartName="/ppt/notesSlides/_rels/notesSlide32.xml.rels" ContentType="application/vnd.openxmlformats-package.relationships+xml"/>
  <Override PartName="/ppt/notesSlides/_rels/notesSlide16.xml.rels" ContentType="application/vnd.openxmlformats-package.relationships+xml"/>
  <Override PartName="/ppt/notesSlides/_rels/notesSlide38.xml.rels" ContentType="application/vnd.openxmlformats-package.relationships+xml"/>
  <Override PartName="/ppt/notesSlides/_rels/notesSlide23.xml.rels" ContentType="application/vnd.openxmlformats-package.relationships+xml"/>
  <Override PartName="/ppt/notesSlides/_rels/notesSlide9.xml.rels" ContentType="application/vnd.openxmlformats-package.relationships+xml"/>
  <Override PartName="/ppt/notesSlides/_rels/notesSlide34.xml.rels" ContentType="application/vnd.openxmlformats-package.relationships+xml"/>
  <Override PartName="/ppt/notesSlides/_rels/notesSlide27.xml.rels" ContentType="application/vnd.openxmlformats-package.relationships+xml"/>
  <Override PartName="/ppt/notesSlides/_rels/notesSlide40.xml.rels" ContentType="application/vnd.openxmlformats-package.relationships+xml"/>
  <Override PartName="/ppt/notesSlides/_rels/notesSlide41.xml.rels" ContentType="application/vnd.openxmlformats-package.relationships+xml"/>
  <Override PartName="/ppt/notesSlides/_rels/notesSlide33.xml.rels" ContentType="application/vnd.openxmlformats-package.relationships+xml"/>
  <Override PartName="/ppt/notesSlides/_rels/notesSlide42.xml.rels" ContentType="application/vnd.openxmlformats-package.relationships+xml"/>
  <Override PartName="/ppt/notesSlides/_rels/notesSlide14.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39.xml.rels" ContentType="application/vnd.openxmlformats-package.relationships+xml"/>
  <Override PartName="/ppt/notesSlides/_rels/notesSlide24.xml.rels" ContentType="application/vnd.openxmlformats-package.relationships+xml"/>
  <Override PartName="/ppt/notesSlides/notesSlide33.xml" ContentType="application/vnd.openxmlformats-officedocument.presentationml.notesSlide+xml"/>
  <Override PartName="/ppt/notesSlides/notesSlide6.xml" ContentType="application/vnd.openxmlformats-officedocument.presentationml.notesSlide+xml"/>
  <Override PartName="/ppt/notesSlides/notesSlide32.xml" ContentType="application/vnd.openxmlformats-officedocument.presentationml.notesSlide+xml"/>
  <Override PartName="/ppt/notesSlides/notesSlide5.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29.xml" ContentType="application/vnd.openxmlformats-officedocument.presentationml.notesSlide+xml"/>
  <Override PartName="/ppt/notesSlides/notesSlide27.xml" ContentType="application/vnd.openxmlformats-officedocument.presentationml.notesSlide+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7.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36.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15.xml" ContentType="application/vnd.openxmlformats-officedocument.presentationml.notesSlide+xml"/>
  <Override PartName="/ppt/notesSlides/notesSlide39.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4.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_rels/presentation.xml.rels" ContentType="application/vnd.openxmlformats-package.relationships+xml"/>
  <Override PartName="/ppt/media/image29.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6.jpeg" ContentType="image/jpeg"/>
  <Override PartName="/ppt/media/image17.png" ContentType="image/png"/>
  <Override PartName="/ppt/media/image16.png" ContentType="image/png"/>
  <Override PartName="/ppt/media/image10.png" ContentType="image/png"/>
  <Override PartName="/ppt/media/image13.png" ContentType="image/png"/>
  <Override PartName="/ppt/media/image8.png" ContentType="image/png"/>
  <Override PartName="/ppt/media/image38.png" ContentType="image/png"/>
  <Override PartName="/ppt/media/image9.png" ContentType="image/png"/>
  <Override PartName="/ppt/media/image39.png" ContentType="image/png"/>
  <Override PartName="/ppt/media/image11.png" ContentType="image/png"/>
  <Override PartName="/ppt/media/image30.png" ContentType="image/png"/>
  <Override PartName="/ppt/media/image35.png" ContentType="image/png"/>
  <Override PartName="/ppt/media/image5.png" ContentType="image/png"/>
  <Override PartName="/ppt/media/image28.png" ContentType="image/png"/>
  <Override PartName="/ppt/media/image37.png" ContentType="image/png"/>
  <Override PartName="/ppt/media/image7.png" ContentType="image/png"/>
  <Override PartName="/ppt/media/image12.png" ContentType="image/png"/>
  <Override PartName="/ppt/media/image36.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288"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289"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290"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291"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292"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25557223-EAB4-46E5-943B-CDF0F5BB8F32}"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Как не блокироваться на операции чтения/записи по простому? Для этого есть флаг O_NONBLOCK, который можно поставить любому файловому дескриптору. После установки можно быть уверенным, что операция не заблокирует поток. Как поставить этот флаг? Это можно сделать либо на open() указав O_NONBLOCK, либо уже после создания дескриптора через функцию fcntl(). Второй способ - единственный для не-файлов, когда дескриптор создается не функцией open(). Определить тип ошибки IO операции можно через errno, где в случае отсутствия данных или места под них будет записан код EAGAIN или EWOULDBLOCK. Эта ошибка означает, что если бы не флаг O_NONBLOCK, то операция бы заблокировалась. С этими двумя типами ошибки есть путаница - когда какой возвращается? По стандарту может вернуться любой, и реализации библиотек сами могут решать. В GNU стандартной библиотеке они равны, то есть можно проверять любой из них, но так не везде, а потому переносимый код должен проверять обе ошибки.</a:t>
            </a:r>
            <a:endParaRPr b="0" lang="en-US" sz="1500" spc="-1" strike="noStrike">
              <a:latin typeface="Arial"/>
            </a:endParaRPr>
          </a:p>
          <a:p>
            <a:pPr>
              <a:lnSpc>
                <a:spcPct val="140000"/>
              </a:lnSpc>
              <a:tabLst>
                <a:tab algn="l" pos="0"/>
              </a:tabLst>
            </a:pPr>
            <a:endParaRPr b="0" lang="en-US" sz="1500" spc="-1" strike="noStrike">
              <a:latin typeface="Arial"/>
            </a:endParaRPr>
          </a:p>
        </p:txBody>
      </p:sp>
      <p:sp>
        <p:nvSpPr>
          <p:cNvPr id="787" name="PlaceHolder 2"/>
          <p:cNvSpPr>
            <a:spLocks noGrp="1"/>
          </p:cNvSpPr>
          <p:nvPr>
            <p:ph type="sldImg"/>
          </p:nvPr>
        </p:nvSpPr>
        <p:spPr>
          <a:xfrm>
            <a:off x="380880" y="685800"/>
            <a:ext cx="6095520" cy="3428640"/>
          </a:xfrm>
          <a:prstGeom prst="rect">
            <a:avLst/>
          </a:prstGeom>
        </p:spPr>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В примере я делаю неблокирующим дескриптор потока ввода. В результате любая попытка что-то прочитать через scanf или read завершается с ошибкой, пока данные не станут доступны для чтения. Про неблокирующие IO операции это все - достаточно выставить флаг. Теперь про то, как наоборот сделать блокировку, когда с одним файлом работает много не знающих друг про друга процессов.</a:t>
            </a:r>
            <a:endParaRPr b="0" lang="en-US" sz="1500" spc="-1" strike="noStrike">
              <a:latin typeface="Arial"/>
            </a:endParaRPr>
          </a:p>
        </p:txBody>
      </p:sp>
      <p:sp>
        <p:nvSpPr>
          <p:cNvPr id="789" name="PlaceHolder 2"/>
          <p:cNvSpPr>
            <a:spLocks noGrp="1"/>
          </p:cNvSpPr>
          <p:nvPr>
            <p:ph type="sldImg"/>
          </p:nvPr>
        </p:nvSpPr>
        <p:spPr>
          <a:xfrm>
            <a:off x="380880" y="685800"/>
            <a:ext cx="6095520" cy="3428640"/>
          </a:xfrm>
          <a:prstGeom prst="rect">
            <a:avLst/>
          </a:prstGeom>
        </p:spPr>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Во-первых, есть возможность заблокировать файл целиком, чтобы только процесс, держащий лок, мог с ним работать. Для этого служит функция flock(). Она принимает файловый дескриптор и как именно его залочить: эксклюзивно или разделяемо. Можно добавить флаг LOCK_NB, чтобы в случае невозможности взять лок функция не заблокировалась, а сразу вернулась с ошибкой. Это как указать O_NONBLOCK. Через эту же функцию лок снимается указанием операции LOCK_UN.</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Эти локи берутся процессом, и один процесс может много брать один лок - ядро увидит, что процесс уже итак владеет этим локом, и не будет ничего делать. Если позвать эксклюзивный лок после разделяемого, то разделяемый проапгрейдится до эксклюзивного, хоть и возможно с блокировкой, пока остальные владельцы разделяемых локов уйдут.</a:t>
            </a:r>
            <a:endParaRPr b="0" lang="en-US" sz="1500" spc="-1" strike="noStrike">
              <a:latin typeface="Arial"/>
            </a:endParaRPr>
          </a:p>
        </p:txBody>
      </p:sp>
      <p:sp>
        <p:nvSpPr>
          <p:cNvPr id="791" name="PlaceHolder 2"/>
          <p:cNvSpPr>
            <a:spLocks noGrp="1"/>
          </p:cNvSpPr>
          <p:nvPr>
            <p:ph type="sldImg"/>
          </p:nvPr>
        </p:nvSpPr>
        <p:spPr>
          <a:xfrm>
            <a:off x="380880" y="685800"/>
            <a:ext cx="6095520" cy="3428640"/>
          </a:xfrm>
          <a:prstGeom prst="rect">
            <a:avLst/>
          </a:prstGeom>
        </p:spPr>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В примере я реализовал простую командную строку, в которой можно экспериментировать с разными командами flock. Как видно, можно взять много shared локов, но только один эксклюзивный лок. В тарантуле это используется, чтобы два тарантула, запущенных на одной директории, не смогли друг друга испортить, переписав чужие файлы.</a:t>
            </a:r>
            <a:endParaRPr b="0" lang="en-US" sz="1500" spc="-1" strike="noStrike">
              <a:latin typeface="Arial"/>
            </a:endParaRPr>
          </a:p>
        </p:txBody>
      </p:sp>
      <p:sp>
        <p:nvSpPr>
          <p:cNvPr id="793" name="PlaceHolder 2"/>
          <p:cNvSpPr>
            <a:spLocks noGrp="1"/>
          </p:cNvSpPr>
          <p:nvPr>
            <p:ph type="sldImg"/>
          </p:nvPr>
        </p:nvSpPr>
        <p:spPr>
          <a:xfrm>
            <a:off x="380880" y="685800"/>
            <a:ext cx="6095520" cy="3428640"/>
          </a:xfrm>
          <a:prstGeom prst="rect">
            <a:avLst/>
          </a:prstGeom>
        </p:spPr>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Можно видеть, что два шаред лока могут сосуществовать, но эксклюзивный может быть только один. А флаг NB позволяет вернуть EGAIN или EWOULDBLOCK, если лок уже занят. Но есть еще что-то важное - когда процесс умирает, все его файловые локи освобождаются. Поэтому после завершения первого процесса, державшего лок, второй смог его взять. И еще важное - локи не блокируют операции IO. Нужно явно брать лок, и потом уже писать/читать. Если не брать лок, то никакой защиты нет, можно делать с файлом что угодно.</a:t>
            </a:r>
            <a:endParaRPr b="0" lang="en-US" sz="1500" spc="-1" strike="noStrike">
              <a:latin typeface="Arial"/>
            </a:endParaRPr>
          </a:p>
        </p:txBody>
      </p:sp>
      <p:sp>
        <p:nvSpPr>
          <p:cNvPr id="795" name="PlaceHolder 2"/>
          <p:cNvSpPr>
            <a:spLocks noGrp="1"/>
          </p:cNvSpPr>
          <p:nvPr>
            <p:ph type="sldImg"/>
          </p:nvPr>
        </p:nvSpPr>
        <p:spPr>
          <a:xfrm>
            <a:off x="380880" y="685800"/>
            <a:ext cx="6095520" cy="3428640"/>
          </a:xfrm>
          <a:prstGeom prst="rect">
            <a:avLst/>
          </a:prstGeom>
        </p:spPr>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У flock есть две проблемы: 1) она может лочить только файл целиком, что нужно не всегда, 2) она создает advisory лок, то есть можно эти локи игнорировать и продолжать писать/читать файл, что я и делаю в примере - write сработает, даже если на этот файл взят лок в другом процессе. Работать будет только если все работающие с файлом будут сначала брать лок. С папками тоже работает.</a:t>
            </a:r>
            <a:endParaRPr b="0" lang="en-US" sz="1500" spc="-1" strike="noStrike">
              <a:latin typeface="Arial"/>
            </a:endParaRPr>
          </a:p>
        </p:txBody>
      </p:sp>
      <p:sp>
        <p:nvSpPr>
          <p:cNvPr id="797" name="PlaceHolder 2"/>
          <p:cNvSpPr>
            <a:spLocks noGrp="1"/>
          </p:cNvSpPr>
          <p:nvPr>
            <p:ph type="sldImg"/>
          </p:nvPr>
        </p:nvSpPr>
        <p:spPr>
          <a:xfrm>
            <a:off x="380880" y="685800"/>
            <a:ext cx="6095520" cy="3428640"/>
          </a:xfrm>
          <a:prstGeom prst="rect">
            <a:avLst/>
          </a:prstGeom>
        </p:spPr>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Для решения проблемы блокировки файла целиком есть команды для fcntl: F_GETLK, F_SETLK, F_SETLKW. Каждая принимает структуру struct flock как аргумент. Для команд F_SETLK/F_SETLKW она заполняется пользователем. Тут надо указать диапазон байт, с которым будем работать, и что с ним сделать - залочить на чтение/запись или разлочить. Команда F_GETLK позволяет проверить, если на диапазоне лок, и если да, то кто его держит (pid процесса).</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Диапазон задается началом и размером. Начало диапазона считается похоже на функцию lseek - нужно указать, откуда считать начало диапазона: с начала файла, с конца или с текущей позиции дескриптора; указать первую точку диапазона относительно заданной точки отсчета, и сколько байт надо лочить с этой точки.</a:t>
            </a:r>
            <a:endParaRPr b="0" lang="en-US" sz="1500" spc="-1" strike="noStrike">
              <a:latin typeface="Arial"/>
            </a:endParaRPr>
          </a:p>
        </p:txBody>
      </p:sp>
      <p:sp>
        <p:nvSpPr>
          <p:cNvPr id="799" name="PlaceHolder 2"/>
          <p:cNvSpPr>
            <a:spLocks noGrp="1"/>
          </p:cNvSpPr>
          <p:nvPr>
            <p:ph type="sldImg"/>
          </p:nvPr>
        </p:nvSpPr>
        <p:spPr>
          <a:xfrm>
            <a:off x="380880" y="685800"/>
            <a:ext cx="6095520" cy="3428640"/>
          </a:xfrm>
          <a:prstGeom prst="rect">
            <a:avLst/>
          </a:prstGeom>
        </p:spPr>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Например, если у меня файл размером 100 байт, и сейчас мой дескриптор стоит на позиции 40, то для лока байтов с 60 по 90 я могу использовать три варианта: {whence = SEEK_SET, start = 60, len = 30}, {whence = SEEK_CUR, start = 20, len = 30}, {whence = SEEK_END, start = -40, len = 30}.</a:t>
            </a:r>
            <a:endParaRPr b="0" lang="en-US" sz="1500" spc="-1" strike="noStrike">
              <a:latin typeface="Arial"/>
            </a:endParaRPr>
          </a:p>
        </p:txBody>
      </p:sp>
      <p:sp>
        <p:nvSpPr>
          <p:cNvPr id="801" name="PlaceHolder 2"/>
          <p:cNvSpPr>
            <a:spLocks noGrp="1"/>
          </p:cNvSpPr>
          <p:nvPr>
            <p:ph type="sldImg"/>
          </p:nvPr>
        </p:nvSpPr>
        <p:spPr>
          <a:xfrm>
            <a:off x="380880" y="685800"/>
            <a:ext cx="6095520" cy="3428640"/>
          </a:xfrm>
          <a:prstGeom prst="rect">
            <a:avLst/>
          </a:prstGeom>
        </p:spPr>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Теперь важно осознать, что лок диапазона не возвращает никаких дескрипторов или чего-то подобного. Все локи одного процесса не описываются ничем, не имеют никакого идентификатора, и даже могут объединяться, разделяться и тд. Все локи одного процесса, которые друг на друга накладываются, совпадают, пересекаются - они становятся одним диапазоном. И освобождать взятые локи можно не так же, как они были взяты, а хоть побайтово. Все локи файла одного процесса описываются кучкой диапазонов, которые можно пополнять, разделять.</a:t>
            </a:r>
            <a:endParaRPr b="0" lang="en-US" sz="1500" spc="-1" strike="noStrike">
              <a:latin typeface="Arial"/>
            </a:endParaRPr>
          </a:p>
        </p:txBody>
      </p:sp>
      <p:sp>
        <p:nvSpPr>
          <p:cNvPr id="803" name="PlaceHolder 2"/>
          <p:cNvSpPr>
            <a:spLocks noGrp="1"/>
          </p:cNvSpPr>
          <p:nvPr>
            <p:ph type="sldImg"/>
          </p:nvPr>
        </p:nvSpPr>
        <p:spPr>
          <a:xfrm>
            <a:off x="380880" y="685800"/>
            <a:ext cx="6095520" cy="3428640"/>
          </a:xfrm>
          <a:prstGeom prst="rect">
            <a:avLst/>
          </a:prstGeom>
        </p:spPr>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В примере я написал командную строку, куда можно вводить команды лока, анлока, выбирать диапазоны и тип лока.</a:t>
            </a:r>
            <a:endParaRPr b="0" lang="en-US" sz="1500" spc="-1" strike="noStrike">
              <a:latin typeface="Arial"/>
            </a:endParaRPr>
          </a:p>
        </p:txBody>
      </p:sp>
      <p:sp>
        <p:nvSpPr>
          <p:cNvPr id="805" name="PlaceHolder 2"/>
          <p:cNvSpPr>
            <a:spLocks noGrp="1"/>
          </p:cNvSpPr>
          <p:nvPr>
            <p:ph type="sldImg"/>
          </p:nvPr>
        </p:nvSpPr>
        <p:spPr>
          <a:xfrm>
            <a:off x="380880" y="685800"/>
            <a:ext cx="6095520" cy="3428640"/>
          </a:xfrm>
          <a:prstGeom prst="rect">
            <a:avLst/>
          </a:prstGeom>
        </p:spPr>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6"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Попробовав брать локи можно убедиться, что один процесс может взять много раз один лок, что можно узнать владельца лока, что можно освобождать лок кусками.</a:t>
            </a:r>
            <a:endParaRPr b="0" lang="en-US" sz="1500" spc="-1" strike="noStrike">
              <a:latin typeface="Arial"/>
            </a:endParaRPr>
          </a:p>
        </p:txBody>
      </p:sp>
      <p:sp>
        <p:nvSpPr>
          <p:cNvPr id="807" name="PlaceHolder 2"/>
          <p:cNvSpPr>
            <a:spLocks noGrp="1"/>
          </p:cNvSpPr>
          <p:nvPr>
            <p:ph type="sldImg"/>
          </p:nvPr>
        </p:nvSpPr>
        <p:spPr>
          <a:xfrm>
            <a:off x="380880" y="685800"/>
            <a:ext cx="6095520" cy="3428640"/>
          </a:xfrm>
          <a:prstGeom prst="rect">
            <a:avLst/>
          </a:prstGeom>
        </p:spPr>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Еще есть функция lockf - она делает тоже самое, что fcntl SETLK, но только у нее сильно проще интерфейс. Из минусов - в ней нет возможности выбирать, откуда брать лок - с начала, конца, есть только с текущей позиции. Так что для лока с конца или начала нужно файловый дескриптор позиционировать. И нет read локов.</a:t>
            </a:r>
            <a:endParaRPr b="0" lang="en-US" sz="1500" spc="-1" strike="noStrike">
              <a:latin typeface="Arial"/>
            </a:endParaRPr>
          </a:p>
        </p:txBody>
      </p:sp>
      <p:sp>
        <p:nvSpPr>
          <p:cNvPr id="809" name="PlaceHolder 2"/>
          <p:cNvSpPr>
            <a:spLocks noGrp="1"/>
          </p:cNvSpPr>
          <p:nvPr>
            <p:ph type="sldImg"/>
          </p:nvPr>
        </p:nvSpPr>
        <p:spPr>
          <a:xfrm>
            <a:off x="380880" y="685800"/>
            <a:ext cx="6095520" cy="3428640"/>
          </a:xfrm>
          <a:prstGeom prst="rect">
            <a:avLst/>
          </a:prstGeom>
        </p:spPr>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Все эти три способа локов друг с другом нормально дружат - если я взял лок хоть на что-то в файле через fcntl, то flock взять лок не сможет. И наоборот. Тоже самое про lockf. На linux lockf вообще просто обертка над fcntl.</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Файловые локи не наследуются при fork(), что логично, иначе можно было бы взять эксклюзивный лок, сделать форк, и было бы два процесса, владеющих локом. В потоках локи шарятся. То есть если взять эксклюзивный лок в одном потоке, то его все еще можно будет взять в другом. Локи характеризуются только процессом, не потоком. Использовать их как мьютекс между потоками не выйдет (правда зачем вообще такое надо было бы?).</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Что касается проблемы advisory локов - здесь нет общего решения. На Linux и некоторых других системах пока есть поддержка mandatory локов, которые будут блокировать даже тех, кто сразу пытается делать IO операции, но из Linux это собираются удалить, так как применимость у этой вещи мала, а реализация - кривая.</a:t>
            </a:r>
            <a:endParaRPr b="0" lang="en-US" sz="1500" spc="-1" strike="noStrike">
              <a:latin typeface="Arial"/>
            </a:endParaRPr>
          </a:p>
        </p:txBody>
      </p:sp>
      <p:sp>
        <p:nvSpPr>
          <p:cNvPr id="811" name="PlaceHolder 2"/>
          <p:cNvSpPr>
            <a:spLocks noGrp="1"/>
          </p:cNvSpPr>
          <p:nvPr>
            <p:ph type="sldImg"/>
          </p:nvPr>
        </p:nvSpPr>
        <p:spPr>
          <a:xfrm>
            <a:off x="380880" y="685800"/>
            <a:ext cx="6095520" cy="3428640"/>
          </a:xfrm>
          <a:prstGeom prst="rect">
            <a:avLst/>
          </a:prstGeom>
        </p:spPr>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Как можно использовать эти локи в виде мьютекса?</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Можно 1) использовать целый файл как мьютекс и делать на него flock(), 2) использовать первый байт файла как мьютекс через fcntl(). Правда тогда надо чтобы файл существовал. Еще можно брать на директорию. Можно брать лок на собственный исполняемый файл, если он общий у разных процессов.</a:t>
            </a:r>
            <a:endParaRPr b="0" lang="en-US" sz="1500" spc="-1" strike="noStrike">
              <a:latin typeface="Arial"/>
            </a:endParaRPr>
          </a:p>
        </p:txBody>
      </p:sp>
      <p:sp>
        <p:nvSpPr>
          <p:cNvPr id="813" name="PlaceHolder 2"/>
          <p:cNvSpPr>
            <a:spLocks noGrp="1"/>
          </p:cNvSpPr>
          <p:nvPr>
            <p:ph type="sldImg"/>
          </p:nvPr>
        </p:nvSpPr>
        <p:spPr>
          <a:xfrm>
            <a:off x="1143000" y="685800"/>
            <a:ext cx="4571640" cy="3428640"/>
          </a:xfrm>
          <a:prstGeom prst="rect">
            <a:avLst/>
          </a:prstGeom>
        </p:spPr>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Далее посмотрим, как можно работать сразу со многими файловыми дескрипторами, путь даже и неблокирующими. Это не тривиально, так как если дескрипторов много, то непонятно, из какого и когда пытаться читать.</a:t>
            </a:r>
            <a:endParaRPr b="0" lang="en-US" sz="1500" spc="-1" strike="noStrike">
              <a:latin typeface="Arial"/>
            </a:endParaRPr>
          </a:p>
        </p:txBody>
      </p:sp>
      <p:sp>
        <p:nvSpPr>
          <p:cNvPr id="815" name="PlaceHolder 2"/>
          <p:cNvSpPr>
            <a:spLocks noGrp="1"/>
          </p:cNvSpPr>
          <p:nvPr>
            <p:ph type="sldImg"/>
          </p:nvPr>
        </p:nvSpPr>
        <p:spPr>
          <a:xfrm>
            <a:off x="380880" y="685800"/>
            <a:ext cx="6095520" cy="3428640"/>
          </a:xfrm>
          <a:prstGeom prst="rect">
            <a:avLst/>
          </a:prstGeom>
        </p:spPr>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Простейшее решение - поллинг. Это когда в цикле обходятся все файловые дескрипторы и из каждого пытаются читать. Если прочиталось - хорошо, обрабатываем результат, а если нет, вернулся EAGAIN, то идем к следующему. Этот способ плохой, так как 1) системные вызовы на каждую попытку чтения, 2) трата CPU на угадайку, особенно когда ниоткуда нельзя читать, 3) задержка между тем, как на дескрипторе появляются данные, и тем, как до них дойдет цикл поллинга.</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Тоже самое касается записи - в файловый дескриптор может уже нельзя писать, если это пайп, или сокет с переполненным буфером, и тогда надо пытаться делать запись позже. Когда позже? - неясно, и придется снова делать поллинг.</a:t>
            </a:r>
            <a:endParaRPr b="0" lang="en-US" sz="1500" spc="-1" strike="noStrike">
              <a:latin typeface="Arial"/>
            </a:endParaRPr>
          </a:p>
        </p:txBody>
      </p:sp>
      <p:sp>
        <p:nvSpPr>
          <p:cNvPr id="817" name="PlaceHolder 2"/>
          <p:cNvSpPr>
            <a:spLocks noGrp="1"/>
          </p:cNvSpPr>
          <p:nvPr>
            <p:ph type="sldImg"/>
          </p:nvPr>
        </p:nvSpPr>
        <p:spPr>
          <a:xfrm>
            <a:off x="380880" y="685800"/>
            <a:ext cx="6095520" cy="3428640"/>
          </a:xfrm>
          <a:prstGeom prst="rect">
            <a:avLst/>
          </a:prstGeom>
        </p:spPr>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8"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Вместо поллинга есть набор системных вызовов, которые мультиплексируют сразу много файловых дескрипторов. Это означает, что эти системные вызовы принимают много дескрипторов и позволяют работать с ними как с одним. При помощи этих вызовов можно попросить ядро заблокировать поток, пока хотя бы на одном из дескрипторов не откроется запись/чтение, и на выходе ядро обычно сообщает на каком именно, и что на нем открылось.</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Есть 4 вызова: select, poll - практически везде, kqueue - на Mac, epoll - на Linux.</a:t>
            </a:r>
            <a:endParaRPr b="0" lang="en-US" sz="1500" spc="-1" strike="noStrike">
              <a:latin typeface="Arial"/>
            </a:endParaRPr>
          </a:p>
        </p:txBody>
      </p:sp>
      <p:sp>
        <p:nvSpPr>
          <p:cNvPr id="819" name="PlaceHolder 2"/>
          <p:cNvSpPr>
            <a:spLocks noGrp="1"/>
          </p:cNvSpPr>
          <p:nvPr>
            <p:ph type="sldImg"/>
          </p:nvPr>
        </p:nvSpPr>
        <p:spPr>
          <a:xfrm>
            <a:off x="380880" y="685800"/>
            <a:ext cx="6095520" cy="3428640"/>
          </a:xfrm>
          <a:prstGeom prst="rect">
            <a:avLst/>
          </a:prstGeom>
        </p:spPr>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Все примеры этих функций будут показаны на основе старой пары программ про клиента и сервера из лекций про UNIX сокеты и сети.</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Клиент меняться не будет, а сервер - будет. Из него надо удалить потоки. Сначала как это будет выглядеть, если пользоваться функцией select.</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Функция select принимает три набора файловых дескрипторов: для отслеживания возможности чтения, записи и исключительных ситуаций. Они описываются структурой fd_set. Структурой fd_set можно управлять через несколько функций: FD_SET, FD_CLR, FD_COPY, FD_ISSET, FD_ZERO. Через эти функции можно в нее добавлять дескрипторы, удалять, проверять, что дескриптор там есть, занулять структуру. Вид структуры скрыт от пользователя, а потому занулять ее memset или копировать просто присваиванием нельзя - мы не знаем, что это: указатель, структура, число или что-то еще.</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В первом аргументе select принимает значение максимального файлового дескриптора - это MAX от всех fd, которые добавлялись в какой-либо из трех сетов. Зачем надо такое? Почему не кол-во дескрипторов, и почему оно не хранится в каждом fd_set? Ни почему. Просто такое дырявое API. А смысл именно не числа дескрипторов, а их максимального значения в том, что обычно fd_set - это просто битовая маска, и через это число задается самый старший установленный бит, чтобы внутри select смотрел только биты до этого номера.</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Последний аргумент - таймаут, который вызывающий готов ждать. Это структура timeval, в которой можно задать точность до микросекунд. И таймаут, и fd_set могут быть NULL.</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Когда select обнаруживает, что какой-то или какие-то из fd в трех сетах стали доступны на соответствующие своим сетам операции, он стирает все остальные биты и возвращает управление в поток. Теперь, чтобы понять, где можно читать, надо пройтись по readset и проверить, кто еще остался через FD_ISSET. Тоже самое для writeset и третьего set. Сколько всего в трех сетах суммарно осталось дескрипторов возвращается из select как возвращаемое значение функции.</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Из-за того, что select свои аргументы меняет, после каждого его вызова надо пересобирать все три сета. В общем случае он может поменять и параметр таймаут, так что его тоже надо пересоздавать. Еще из существенных минусов - размер fd_set ограничен, в него можно добавить максимум FD_SETSIZE, который обычно 1024 и увеличить его по-простому нельзя.</a:t>
            </a:r>
            <a:endParaRPr b="0" lang="en-US" sz="1500" spc="-1" strike="noStrike">
              <a:latin typeface="Arial"/>
            </a:endParaRPr>
          </a:p>
        </p:txBody>
      </p:sp>
      <p:sp>
        <p:nvSpPr>
          <p:cNvPr id="821" name="PlaceHolder 2"/>
          <p:cNvSpPr>
            <a:spLocks noGrp="1"/>
          </p:cNvSpPr>
          <p:nvPr>
            <p:ph type="sldImg"/>
          </p:nvPr>
        </p:nvSpPr>
        <p:spPr>
          <a:xfrm>
            <a:off x="380880" y="685800"/>
            <a:ext cx="6095520" cy="3428640"/>
          </a:xfrm>
          <a:prstGeom prst="rect">
            <a:avLst/>
          </a:prstGeom>
        </p:spPr>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В примере я завожу массив клиентских файловых дескрипторов и структуру fd_set для чтений. Я заполняю ее изначально только серверным сокетом. Когда будет приходить клиент, серверный сокет будет становиться доступным на "чтение", и тогда можно будет сделать на нем accept.</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Каждого нового клиента я добавляю в массив и перед селектом каждый клиент тоже попадает в битовую маску readset.</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Когда клиент становится доступен на чтение или закрывается, select будет оставлять его в readset, где я смогу проверять, что он еще там, и если так, то выполнять чтение будучи уверенным, что оно не заблокируется.</a:t>
            </a:r>
            <a:endParaRPr b="0" lang="en-US" sz="1500" spc="-1" strike="noStrike">
              <a:latin typeface="Arial"/>
            </a:endParaRPr>
          </a:p>
        </p:txBody>
      </p:sp>
      <p:sp>
        <p:nvSpPr>
          <p:cNvPr id="823" name="PlaceHolder 2"/>
          <p:cNvSpPr>
            <a:spLocks noGrp="1"/>
          </p:cNvSpPr>
          <p:nvPr>
            <p:ph type="sldImg"/>
          </p:nvPr>
        </p:nvSpPr>
        <p:spPr>
          <a:xfrm>
            <a:off x="380880" y="685800"/>
            <a:ext cx="6095520" cy="3428640"/>
          </a:xfrm>
          <a:prstGeom prst="rect">
            <a:avLst/>
          </a:prstGeom>
        </p:spPr>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Запустив пример, можно видеть, что клиенты подключаются и сервер их обрабатывает в одном потоке.</a:t>
            </a:r>
            <a:endParaRPr b="0" lang="en-US" sz="1500" spc="-1" strike="noStrike">
              <a:latin typeface="Arial"/>
            </a:endParaRPr>
          </a:p>
        </p:txBody>
      </p:sp>
      <p:sp>
        <p:nvSpPr>
          <p:cNvPr id="825" name="PlaceHolder 2"/>
          <p:cNvSpPr>
            <a:spLocks noGrp="1"/>
          </p:cNvSpPr>
          <p:nvPr>
            <p:ph type="sldImg"/>
          </p:nvPr>
        </p:nvSpPr>
        <p:spPr>
          <a:xfrm>
            <a:off x="380880" y="685800"/>
            <a:ext cx="6095520" cy="3428640"/>
          </a:xfrm>
          <a:prstGeom prst="rect">
            <a:avLst/>
          </a:prstGeom>
        </p:spPr>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В силу ограниченности select обычно к использованию не рекомендуется. Вместо него есть poll - чуть более продвинутая версия. Она использует факт, что в ядре нет ограничения на число дескрипторов, которые надо слушать - в select это лишь ограничение интерфейса.</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Poll() принимает массив структур struct pollfd, где в каждой задан файловый дескриптор и какие события надо слушать. Еще poll принимает таймаут, но в виде целого числа миллисекунд. То есть его скорость реакции на события - миллисекунды, что иногда не подходит. Возврат пришедших событий происходит через поле revents в каждой из pollfd. Сколько pollfd в итоге имеют события, возвращается из poll как возвращаемое значение функции.</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У poll() есть преимущества перед select(), основное из которых - неограниченное число дескрипторов. Кроме того, для него не надо каждый раз пересобирать массив pollfd, так как в нем не меняются поля fd и events, а revents на каждый вызов poll сам будет занулять у неактивных дескрипторов.</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Из минусов - точность таймаута ограничена миллисекундами, и на каждый вызов в ядре poll будет пробегать по всему массиву, который может быть большим. Для решения проблемы таймаута у poll в Linux есть вторая реализация - ppoll, но решение на нем не портируемо.</a:t>
            </a:r>
            <a:endParaRPr b="0" lang="en-US" sz="1500" spc="-1" strike="noStrike">
              <a:latin typeface="Arial"/>
            </a:endParaRPr>
          </a:p>
        </p:txBody>
      </p:sp>
      <p:sp>
        <p:nvSpPr>
          <p:cNvPr id="827" name="PlaceHolder 2"/>
          <p:cNvSpPr>
            <a:spLocks noGrp="1"/>
          </p:cNvSpPr>
          <p:nvPr>
            <p:ph type="sldImg"/>
          </p:nvPr>
        </p:nvSpPr>
        <p:spPr>
          <a:xfrm>
            <a:off x="380880" y="685800"/>
            <a:ext cx="6095520" cy="3428640"/>
          </a:xfrm>
          <a:prstGeom prst="rect">
            <a:avLst/>
          </a:prstGeom>
        </p:spPr>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В примере я завожу массив структур pollfd. В первую кладу сам сервер, а в остальные попадают клиенты. Когда я хочу проверить, какое событие появилось у дескриптора, я сверяю его маску revents с нужными событиями через битовое И.</a:t>
            </a:r>
            <a:endParaRPr b="0" lang="en-US" sz="1500" spc="-1" strike="noStrike">
              <a:latin typeface="Arial"/>
            </a:endParaRPr>
          </a:p>
        </p:txBody>
      </p:sp>
      <p:sp>
        <p:nvSpPr>
          <p:cNvPr id="829" name="PlaceHolder 2"/>
          <p:cNvSpPr>
            <a:spLocks noGrp="1"/>
          </p:cNvSpPr>
          <p:nvPr>
            <p:ph type="sldImg"/>
          </p:nvPr>
        </p:nvSpPr>
        <p:spPr>
          <a:xfrm>
            <a:off x="380880" y="685800"/>
            <a:ext cx="6095520" cy="3428640"/>
          </a:xfrm>
          <a:prstGeom prst="rect">
            <a:avLst/>
          </a:prstGeom>
        </p:spPr>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В BSD и Mac есть kqueue() - Kernel Events. Через kqueue можно подписываться на много разных событий системы, не только на файловые дескрипторы. Интерфейс у kqueue крайне контринтуитивный.</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Для создания очереди событий надо вызвать kqueue - она вернет дескриптор очереди, по которому к ней потом можно обращаться.</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Далее есть одна функция и для регистрации на отслеживание новых событий, и для получения уведомлений о произошедших. Функция kevent. Она принимает идентификатор очереди первым аргументом. Далее она принимает список изменений, которые надо к этой очереди применить: добавить, удалить, поменять какие-то из уже зарегистрированных источников событий. Следующими аргументами она принимает выходные параметры, куда будут положены уже произошедшие события. И последний аргумент - таймаут, где точность можно задать до наносекунд.</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И изменение очереди, и получение событий делается через массивы структур kevent. В них задают дескрипторы, нужные события, действия вроде добавить/удалить. Нет смысла перечислять все, что там есть, лучше прочитать man. Использовать из этого вряд ли что-либо придется кроме слежки за файловыми дескрипторами.</a:t>
            </a:r>
            <a:endParaRPr b="0" lang="en-US" sz="1500" spc="-1" strike="noStrike">
              <a:latin typeface="Arial"/>
            </a:endParaRPr>
          </a:p>
        </p:txBody>
      </p:sp>
      <p:sp>
        <p:nvSpPr>
          <p:cNvPr id="831" name="PlaceHolder 2"/>
          <p:cNvSpPr>
            <a:spLocks noGrp="1"/>
          </p:cNvSpPr>
          <p:nvPr>
            <p:ph type="sldImg"/>
          </p:nvPr>
        </p:nvSpPr>
        <p:spPr>
          <a:xfrm>
            <a:off x="380880" y="685800"/>
            <a:ext cx="6095520" cy="3428640"/>
          </a:xfrm>
          <a:prstGeom prst="rect">
            <a:avLst/>
          </a:prstGeom>
        </p:spPr>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В примере вместо массива pollfd я теперь создаю kqueue через одноименный вызов. И сразу добавляю в очередь дескриптор сервера. В struct kevent я заполняю поля при помощи EV_SET, говоря "заполнить новый источник эвентов &amp;kq, в нем дескриптор будет server, хочу сделить за появлением событий чтения EVFILT_READ, и это событие надо в очередь добавить". То есть здесь создана команда добавления server на прослушку событий чтения. Дальше через kevent я эту команду выполняю.</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В цикле я через тот же new_event в качестве выходного параметра получаю новые события по одной штуке. Kevent в отличие от poll или select возвращает через свой out параметр только те события, которые произошли, а не все подряд. Так что для определения того, на кого именно пришло событие - на сервер или клиента - мне приходится сравнивать ident с server.</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Может возникнуть вопрос: что делать, если дескрипторов много, и у меня с каждым ассоциирован какой-нибудь мой struct client или struct server? Как мне эти стуктуры получить? Kevent имеет поле void *udata, куда можно положить любые свои данные, и они потом вернутся вместе с событием. Туда, например, можно положить указатель на своего struct client или struct server.</a:t>
            </a:r>
            <a:endParaRPr b="0" lang="en-US" sz="1500" spc="-1" strike="noStrike">
              <a:latin typeface="Arial"/>
            </a:endParaRPr>
          </a:p>
        </p:txBody>
      </p:sp>
      <p:sp>
        <p:nvSpPr>
          <p:cNvPr id="833" name="PlaceHolder 2"/>
          <p:cNvSpPr>
            <a:spLocks noGrp="1"/>
          </p:cNvSpPr>
          <p:nvPr>
            <p:ph type="sldImg"/>
          </p:nvPr>
        </p:nvSpPr>
        <p:spPr>
          <a:xfrm>
            <a:off x="380880" y="685800"/>
            <a:ext cx="6095520" cy="3428640"/>
          </a:xfrm>
          <a:prstGeom prst="rect">
            <a:avLst/>
          </a:prstGeom>
        </p:spPr>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Схожим образом работает epoll. Только в нем разделены управление событиями и получение произошедших на epoll_ctl и epoll_wait.</a:t>
            </a:r>
            <a:endParaRPr b="0" lang="en-US" sz="1500" spc="-1" strike="noStrike">
              <a:latin typeface="Arial"/>
            </a:endParaRPr>
          </a:p>
        </p:txBody>
      </p:sp>
      <p:sp>
        <p:nvSpPr>
          <p:cNvPr id="835" name="PlaceHolder 2"/>
          <p:cNvSpPr>
            <a:spLocks noGrp="1"/>
          </p:cNvSpPr>
          <p:nvPr>
            <p:ph type="sldImg"/>
          </p:nvPr>
        </p:nvSpPr>
        <p:spPr>
          <a:xfrm>
            <a:off x="380880" y="685800"/>
            <a:ext cx="6095520" cy="3428640"/>
          </a:xfrm>
          <a:prstGeom prst="rect">
            <a:avLst/>
          </a:prstGeom>
        </p:spPr>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6"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Пример практически полностью аналогичен kqueue, только kevent разделилось на epoll_ctl и epoll_wait.</a:t>
            </a:r>
            <a:endParaRPr b="0" lang="en-US" sz="1500" spc="-1" strike="noStrike">
              <a:latin typeface="Arial"/>
            </a:endParaRPr>
          </a:p>
        </p:txBody>
      </p:sp>
      <p:sp>
        <p:nvSpPr>
          <p:cNvPr id="837" name="PlaceHolder 2"/>
          <p:cNvSpPr>
            <a:spLocks noGrp="1"/>
          </p:cNvSpPr>
          <p:nvPr>
            <p:ph type="sldImg"/>
          </p:nvPr>
        </p:nvSpPr>
        <p:spPr>
          <a:xfrm>
            <a:off x="380880" y="685800"/>
            <a:ext cx="6095520" cy="3428640"/>
          </a:xfrm>
          <a:prstGeom prst="rect">
            <a:avLst/>
          </a:prstGeom>
        </p:spPr>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У epoll по какой-то причине все еще не решена проблема, что таймаут имеет точность миллисекунд. Да и в целом epoll уступает kevent по обширности возможностей. epoll способен только следить за файловыми дескрипторами, тогда как kevent позволяет следить даже за другими процессами.</a:t>
            </a:r>
            <a:endParaRPr b="0" lang="en-US" sz="1500" spc="-1" strike="noStrike">
              <a:latin typeface="Arial"/>
            </a:endParaRPr>
          </a:p>
        </p:txBody>
      </p:sp>
      <p:sp>
        <p:nvSpPr>
          <p:cNvPr id="839" name="PlaceHolder 2"/>
          <p:cNvSpPr>
            <a:spLocks noGrp="1"/>
          </p:cNvSpPr>
          <p:nvPr>
            <p:ph type="sldImg"/>
          </p:nvPr>
        </p:nvSpPr>
        <p:spPr>
          <a:xfrm>
            <a:off x="380880" y="685800"/>
            <a:ext cx="6095520" cy="3428640"/>
          </a:xfrm>
          <a:prstGeom prst="rect">
            <a:avLst/>
          </a:prstGeom>
        </p:spPr>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POSIX описывает для асинхронных операций ввода/вывода следующий набор функций - aio_read, aio_write, aio_error, aio_return, aio_suspend, aio_cancel, lio_listio. В каждой из функций фигурирует структура struct aiocb - Async IO Control Block. В ней заполняется файловый дескриптор, который надо писать/читать; смещение в файле, если это файл; буфер, откуда писать или куда читать; сколько надо прочитать/записать; приоритет, который является скорее советом, и реализация может его проигнорировать, и нет гарантии, что приоритеты будут строго соблюдаться. В атрибуте aio_sigevent задается способ доложить о том, завершилась ли операция, и что надо сделать. Тут можно задать не делать ничего, выпустить сигнал, или вызвать функцию в отдельном треде.</a:t>
            </a:r>
            <a:endParaRPr b="0" lang="en-US" sz="1500" spc="-1" strike="noStrike">
              <a:latin typeface="Arial"/>
            </a:endParaRPr>
          </a:p>
        </p:txBody>
      </p:sp>
      <p:sp>
        <p:nvSpPr>
          <p:cNvPr id="841" name="PlaceHolder 2"/>
          <p:cNvSpPr>
            <a:spLocks noGrp="1"/>
          </p:cNvSpPr>
          <p:nvPr>
            <p:ph type="sldImg"/>
          </p:nvPr>
        </p:nvSpPr>
        <p:spPr>
          <a:xfrm>
            <a:off x="380880" y="685800"/>
            <a:ext cx="6095520" cy="3428640"/>
          </a:xfrm>
          <a:prstGeom prst="rect">
            <a:avLst/>
          </a:prstGeom>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На прошлых двух лекциях мы смотрели, как процессы могут друг с другом взаимодействовать. Это были довольно узко применимые семафоры, разделяемая память, очереди сообщений, пайпы, но еще мы смотрели сокеты.</a:t>
            </a:r>
            <a:endParaRPr b="0" lang="en-US" sz="1500" spc="-1" strike="noStrike">
              <a:latin typeface="Arial"/>
            </a:endParaRPr>
          </a:p>
        </p:txBody>
      </p:sp>
      <p:sp>
        <p:nvSpPr>
          <p:cNvPr id="775" name="PlaceHolder 2"/>
          <p:cNvSpPr>
            <a:spLocks noGrp="1"/>
          </p:cNvSpPr>
          <p:nvPr>
            <p:ph type="sldImg"/>
          </p:nvPr>
        </p:nvSpPr>
        <p:spPr>
          <a:xfrm>
            <a:off x="380880" y="685800"/>
            <a:ext cx="6095520" cy="3428640"/>
          </a:xfrm>
          <a:prstGeom prst="rect">
            <a:avLst/>
          </a:prstGeom>
        </p:spPr>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Функции aio_read/write создают запрос на чтение/запись, кладут его в очередь, и сразу возвращаются.</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Узнать, завершилась ли операция, и если да, то не с ошибкой ли, можно функцией aio_error(). А в случае завершения получить код возврата можно через aio_return.</a:t>
            </a:r>
            <a:endParaRPr b="0" lang="en-US" sz="1500" spc="-1" strike="noStrike">
              <a:latin typeface="Arial"/>
            </a:endParaRPr>
          </a:p>
          <a:p>
            <a:pPr>
              <a:lnSpc>
                <a:spcPct val="140000"/>
              </a:lnSpc>
              <a:tabLst>
                <a:tab algn="l" pos="0"/>
              </a:tabLst>
            </a:pPr>
            <a:endParaRPr b="0" lang="en-US" sz="1500" spc="-1" strike="noStrike">
              <a:latin typeface="Arial"/>
            </a:endParaRPr>
          </a:p>
          <a:p>
            <a:pPr>
              <a:lnSpc>
                <a:spcPct val="140000"/>
              </a:lnSpc>
              <a:tabLst>
                <a:tab algn="l" pos="0"/>
              </a:tabLst>
            </a:pPr>
            <a:r>
              <a:rPr b="0" lang="ru-RU" sz="1500" spc="-1" strike="noStrike">
                <a:solidFill>
                  <a:srgbClr val="222222"/>
                </a:solidFill>
                <a:highlight>
                  <a:srgbClr val="f5f5f5"/>
                </a:highlight>
                <a:latin typeface="Arial"/>
                <a:ea typeface="Arial"/>
              </a:rPr>
              <a:t>Aio_suspend позволяет дождаться завершения операции, aio_cancel - отменить ее, если еще не поздно.</a:t>
            </a:r>
            <a:endParaRPr b="0" lang="en-US" sz="1500" spc="-1" strike="noStrike">
              <a:latin typeface="Arial"/>
            </a:endParaRPr>
          </a:p>
        </p:txBody>
      </p:sp>
      <p:sp>
        <p:nvSpPr>
          <p:cNvPr id="843" name="PlaceHolder 2"/>
          <p:cNvSpPr>
            <a:spLocks noGrp="1"/>
          </p:cNvSpPr>
          <p:nvPr>
            <p:ph type="sldImg"/>
          </p:nvPr>
        </p:nvSpPr>
        <p:spPr>
          <a:xfrm>
            <a:off x="380880" y="685800"/>
            <a:ext cx="6095520" cy="3428640"/>
          </a:xfrm>
          <a:prstGeom prst="rect">
            <a:avLst/>
          </a:prstGeom>
        </p:spPr>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При помощи функции lio_listio можно послать на выполнение сразу список операций, но не гарантируется, что они выполнятся именно в порядке отправки. Для этой функции в aiocb есть поле aio_lio_opcode, которое указывает - чтение это или запись, LIO_READ или LIO_WRITE.</a:t>
            </a:r>
            <a:endParaRPr b="0" lang="en-US" sz="1500" spc="-1" strike="noStrike">
              <a:latin typeface="Arial"/>
            </a:endParaRPr>
          </a:p>
        </p:txBody>
      </p:sp>
      <p:sp>
        <p:nvSpPr>
          <p:cNvPr id="845" name="PlaceHolder 2"/>
          <p:cNvSpPr>
            <a:spLocks noGrp="1"/>
          </p:cNvSpPr>
          <p:nvPr>
            <p:ph type="sldImg"/>
          </p:nvPr>
        </p:nvSpPr>
        <p:spPr>
          <a:xfrm>
            <a:off x="380880" y="685800"/>
            <a:ext cx="6095520" cy="3428640"/>
          </a:xfrm>
          <a:prstGeom prst="rect">
            <a:avLst/>
          </a:prstGeom>
        </p:spPr>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Примечательно, что все aio функции не являются системными вызовами. Это лишь библиотечная надстройка над read/write, которая выполняет операции в отдельном потоке. Что совсем не хорошо - если выбрать уведомление о завершении операции через вызов функции в отдельном потоке, то этот отдельный поток будет создаваться на завершение каждого такого события, что ужасно медленно.</a:t>
            </a:r>
            <a:endParaRPr b="0" lang="en-US" sz="1500" spc="-1" strike="noStrike">
              <a:latin typeface="Arial"/>
            </a:endParaRPr>
          </a:p>
        </p:txBody>
      </p:sp>
      <p:sp>
        <p:nvSpPr>
          <p:cNvPr id="847" name="PlaceHolder 2"/>
          <p:cNvSpPr>
            <a:spLocks noGrp="1"/>
          </p:cNvSpPr>
          <p:nvPr>
            <p:ph type="sldImg"/>
          </p:nvPr>
        </p:nvSpPr>
        <p:spPr>
          <a:xfrm>
            <a:off x="380880" y="685800"/>
            <a:ext cx="6095520" cy="3428640"/>
          </a:xfrm>
          <a:prstGeom prst="rect">
            <a:avLst/>
          </a:prstGeom>
        </p:spPr>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Кроме мультиплексирования и асинхронности еще можно использовать батчинг, когда много write/read выполняются вместе за один системный вызов. Это функции readv и writev.</a:t>
            </a:r>
            <a:endParaRPr b="0" lang="en-US" sz="1500" spc="-1" strike="noStrike">
              <a:latin typeface="Arial"/>
            </a:endParaRPr>
          </a:p>
        </p:txBody>
      </p:sp>
      <p:sp>
        <p:nvSpPr>
          <p:cNvPr id="849" name="PlaceHolder 2"/>
          <p:cNvSpPr>
            <a:spLocks noGrp="1"/>
          </p:cNvSpPr>
          <p:nvPr>
            <p:ph type="sldImg"/>
          </p:nvPr>
        </p:nvSpPr>
        <p:spPr>
          <a:xfrm>
            <a:off x="380880" y="685800"/>
            <a:ext cx="6095520" cy="3428640"/>
          </a:xfrm>
          <a:prstGeom prst="rect">
            <a:avLst/>
          </a:prstGeom>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Пришли к тому, что при помощи сокетов можно обмениваться сообщениями как локально, так и по сети.</a:t>
            </a:r>
            <a:endParaRPr b="0" lang="en-US" sz="1500" spc="-1" strike="noStrike">
              <a:latin typeface="Arial"/>
            </a:endParaRPr>
          </a:p>
        </p:txBody>
      </p:sp>
      <p:sp>
        <p:nvSpPr>
          <p:cNvPr id="777" name="PlaceHolder 2"/>
          <p:cNvSpPr>
            <a:spLocks noGrp="1"/>
          </p:cNvSpPr>
          <p:nvPr>
            <p:ph type="sldImg"/>
          </p:nvPr>
        </p:nvSpPr>
        <p:spPr>
          <a:xfrm>
            <a:off x="380880" y="685800"/>
            <a:ext cx="6095520" cy="3428640"/>
          </a:xfrm>
          <a:prstGeom prst="rect">
            <a:avLst/>
          </a:prstGeom>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И что в отличие от очередей сообщений можно делать сокеты-серверы, которые слушают входящие соединения и на каждое создают парный сокет для работы с именно этим соединением.</a:t>
            </a:r>
            <a:endParaRPr b="0" lang="en-US" sz="1500" spc="-1" strike="noStrike">
              <a:latin typeface="Arial"/>
            </a:endParaRPr>
          </a:p>
        </p:txBody>
      </p:sp>
      <p:sp>
        <p:nvSpPr>
          <p:cNvPr id="779" name="PlaceHolder 2"/>
          <p:cNvSpPr>
            <a:spLocks noGrp="1"/>
          </p:cNvSpPr>
          <p:nvPr>
            <p:ph type="sldImg"/>
          </p:nvPr>
        </p:nvSpPr>
        <p:spPr>
          <a:xfrm>
            <a:off x="380880" y="685800"/>
            <a:ext cx="6095520" cy="3428640"/>
          </a:xfrm>
          <a:prstGeom prst="rect">
            <a:avLst/>
          </a:prstGeom>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Но встала проблема, что соединений может стать много, и надо в одном процессе их все как-то обрабатывать. Конечно, можно на каждый новый коннект делать fork, но это практически ничем не отличается от создания потоков. А потоки на каждого клиента тоже не есть хорошо - слишком дорого и долго будет происходить переключение, особенно если клиенты заходят не надолго, или взаимодействуют не слишком часто, скажем, не чаще раза в миллисекунду.</a:t>
            </a:r>
            <a:endParaRPr b="0" lang="en-US" sz="1500" spc="-1" strike="noStrike">
              <a:latin typeface="Arial"/>
            </a:endParaRPr>
          </a:p>
        </p:txBody>
      </p:sp>
      <p:sp>
        <p:nvSpPr>
          <p:cNvPr id="781" name="PlaceHolder 2"/>
          <p:cNvSpPr>
            <a:spLocks noGrp="1"/>
          </p:cNvSpPr>
          <p:nvPr>
            <p:ph type="sldImg"/>
          </p:nvPr>
        </p:nvSpPr>
        <p:spPr>
          <a:xfrm>
            <a:off x="380880" y="685800"/>
            <a:ext cx="6095520" cy="3428640"/>
          </a:xfrm>
          <a:prstGeom prst="rect">
            <a:avLst/>
          </a:prstGeom>
        </p:spPr>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В чем именно заключается проблема обработки многих клиентов? Что чтение будет блокировать поток, пока не появятся данные, а запись будет блокировать, пока не освободится место в буферах ядра для новых данных. Такая же проблема существует и с любыми другими файловыми дескрипторами открытыми на что-либо: на реальный файл, на пайп, на futex в Linux, на терминал (стандартный ввод/вывод). Блокировка на один дескриптор не дает обработать другие.</a:t>
            </a:r>
            <a:endParaRPr b="0" lang="en-US" sz="1500" spc="-1" strike="noStrike">
              <a:latin typeface="Arial"/>
            </a:endParaRPr>
          </a:p>
        </p:txBody>
      </p:sp>
      <p:sp>
        <p:nvSpPr>
          <p:cNvPr id="783" name="PlaceHolder 2"/>
          <p:cNvSpPr>
            <a:spLocks noGrp="1"/>
          </p:cNvSpPr>
          <p:nvPr>
            <p:ph type="sldImg"/>
          </p:nvPr>
        </p:nvSpPr>
        <p:spPr>
          <a:xfrm>
            <a:off x="1143000" y="685800"/>
            <a:ext cx="4571640" cy="3428640"/>
          </a:xfrm>
          <a:prstGeom prst="rect">
            <a:avLst/>
          </a:prstGeom>
        </p:spPr>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PlaceHolder 1"/>
          <p:cNvSpPr>
            <a:spLocks noGrp="1"/>
          </p:cNvSpPr>
          <p:nvPr>
            <p:ph type="body"/>
          </p:nvPr>
        </p:nvSpPr>
        <p:spPr>
          <a:xfrm>
            <a:off x="914400" y="4343400"/>
            <a:ext cx="5028840" cy="4114440"/>
          </a:xfrm>
          <a:prstGeom prst="rect">
            <a:avLst/>
          </a:prstGeom>
        </p:spPr>
        <p:txBody>
          <a:bodyPr>
            <a:noAutofit/>
          </a:bodyPr>
          <a:p>
            <a:pPr>
              <a:lnSpc>
                <a:spcPct val="140000"/>
              </a:lnSpc>
              <a:tabLst>
                <a:tab algn="l" pos="0"/>
              </a:tabLst>
            </a:pPr>
            <a:r>
              <a:rPr b="0" lang="ru-RU" sz="1500" spc="-1" strike="noStrike">
                <a:solidFill>
                  <a:srgbClr val="222222"/>
                </a:solidFill>
                <a:highlight>
                  <a:srgbClr val="f5f5f5"/>
                </a:highlight>
                <a:latin typeface="Arial"/>
                <a:ea typeface="Arial"/>
              </a:rPr>
              <a:t>На этой лекции будут разобраны способы, как победить блокировку, когда есть много дескрипторов. Здесь же будет разобрана еще одна проблема IO операций, уже касательно файлов. Бывает так, что с одним файлом хотят работать сразу много процессов, и друг про друга они ничего не знают. То есть у них нет возможности, а как мы увидим дальше, и необходимости обменяться локами или мьютексами, к которым мы привыкли. Еще сегодня увидим, как можно работать с дескрипторами синхронно как с одним, реагируя на происходящие с дескрипторами события. В конце коснемся темы асинхронных IO операций и объединения многих IO операций в одну.</a:t>
            </a:r>
            <a:endParaRPr b="0" lang="en-US" sz="1500" spc="-1" strike="noStrike">
              <a:latin typeface="Arial"/>
            </a:endParaRPr>
          </a:p>
        </p:txBody>
      </p:sp>
      <p:sp>
        <p:nvSpPr>
          <p:cNvPr id="785" name="PlaceHolder 2"/>
          <p:cNvSpPr>
            <a:spLocks noGrp="1"/>
          </p:cNvSpPr>
          <p:nvPr>
            <p:ph type="sldImg"/>
          </p:nvPr>
        </p:nvSpPr>
        <p:spPr>
          <a:xfrm>
            <a:off x="1143000" y="685800"/>
            <a:ext cx="4571640" cy="3428640"/>
          </a:xfrm>
          <a:prstGeom prst="rect">
            <a:avLst/>
          </a:prstGeom>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4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4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5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5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5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5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5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5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5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7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8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8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8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9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9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9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9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9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9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9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0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1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1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1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2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1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7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7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8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8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8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8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8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8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20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0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2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20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1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1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1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2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2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2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2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2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2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2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2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26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2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6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7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7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7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7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7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7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8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8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8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8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8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4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8.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f6f6"/>
        </a:solidFill>
      </p:bgPr>
    </p:bg>
    <p:spTree>
      <p:nvGrpSpPr>
        <p:cNvPr id="1" name=""/>
        <p:cNvGrpSpPr/>
        <p:nvPr/>
      </p:nvGrpSpPr>
      <p:grpSpPr>
        <a:xfrm>
          <a:off x="0" y="0"/>
          <a:ext cx="0" cy="0"/>
          <a:chOff x="0" y="0"/>
          <a:chExt cx="0" cy="0"/>
        </a:xfrm>
      </p:grpSpPr>
      <p:pic>
        <p:nvPicPr>
          <p:cNvPr id="0" name="Google Shape;8;p2" descr="Рисунок 720"/>
          <p:cNvPicPr/>
          <p:nvPr/>
        </p:nvPicPr>
        <p:blipFill>
          <a:blip r:embed="rId2"/>
          <a:srcRect l="54782" t="2980" r="38524" b="65073"/>
          <a:stretch/>
        </p:blipFill>
        <p:spPr>
          <a:xfrm rot="10800000">
            <a:off x="360" y="2400480"/>
            <a:ext cx="921600" cy="4457520"/>
          </a:xfrm>
          <a:prstGeom prst="rect">
            <a:avLst/>
          </a:prstGeom>
          <a:ln>
            <a:noFill/>
          </a:ln>
        </p:spPr>
      </p:pic>
      <p:sp>
        <p:nvSpPr>
          <p:cNvPr id="1" name="PlaceHolder 1"/>
          <p:cNvSpPr>
            <a:spLocks noGrp="1"/>
          </p:cNvSpPr>
          <p:nvPr>
            <p:ph type="body"/>
          </p:nvPr>
        </p:nvSpPr>
        <p:spPr>
          <a:xfrm>
            <a:off x="1651680" y="5243400"/>
            <a:ext cx="5799240" cy="331560"/>
          </a:xfrm>
          <a:prstGeom prst="rect">
            <a:avLst/>
          </a:prstGeom>
        </p:spPr>
        <p:txBody>
          <a:bodyPr>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 name="PlaceHolder 2"/>
          <p:cNvSpPr>
            <a:spLocks noGrp="1"/>
          </p:cNvSpPr>
          <p:nvPr>
            <p:ph type="body"/>
          </p:nvPr>
        </p:nvSpPr>
        <p:spPr>
          <a:xfrm>
            <a:off x="1651680" y="3366360"/>
            <a:ext cx="5800320" cy="1631160"/>
          </a:xfrm>
          <a:prstGeom prst="rect">
            <a:avLst/>
          </a:prstGeom>
        </p:spPr>
        <p:txBody>
          <a:bodyPr>
            <a:noAutofit/>
          </a:bodyPr>
          <a:p>
            <a:pPr marL="432000" indent="-324000">
              <a:spcBef>
                <a:spcPts val="1417"/>
              </a:spcBef>
              <a:buClr>
                <a:srgbClr val="000000"/>
              </a:buClr>
              <a:buSzPct val="45000"/>
              <a:buFont typeface="Wingdings" charset="2"/>
              <a:buChar char=""/>
            </a:pPr>
            <a:r>
              <a:rPr b="0" lang="en-US" sz="4400" spc="-1" strike="noStrike">
                <a:solidFill>
                  <a:srgbClr val="000000"/>
                </a:solidFill>
                <a:latin typeface="Arial"/>
              </a:rPr>
              <a:t>Click to edit the outline text format</a:t>
            </a:r>
            <a:endParaRPr b="0" lang="en-US" sz="4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4400" spc="-1" strike="noStrike">
                <a:solidFill>
                  <a:srgbClr val="000000"/>
                </a:solidFill>
                <a:latin typeface="Arial"/>
              </a:rPr>
              <a:t>Second Outline Level</a:t>
            </a:r>
            <a:endParaRPr b="0" lang="en-US" sz="4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4400" spc="-1" strike="noStrike">
                <a:solidFill>
                  <a:srgbClr val="000000"/>
                </a:solidFill>
                <a:latin typeface="Arial"/>
              </a:rPr>
              <a:t>Third Outline Level</a:t>
            </a:r>
            <a:endParaRPr b="0" lang="en-US" sz="4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4400" spc="-1" strike="noStrike">
                <a:solidFill>
                  <a:srgbClr val="000000"/>
                </a:solidFill>
                <a:latin typeface="Arial"/>
              </a:rPr>
              <a:t>Fourth Outline Level</a:t>
            </a:r>
            <a:endParaRPr b="0" lang="en-US" sz="4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4400" spc="-1" strike="noStrike">
                <a:solidFill>
                  <a:srgbClr val="000000"/>
                </a:solidFill>
                <a:latin typeface="Arial"/>
              </a:rPr>
              <a:t>Fifth Outline Level</a:t>
            </a:r>
            <a:endParaRPr b="0" lang="en-US" sz="4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4400" spc="-1" strike="noStrike">
                <a:solidFill>
                  <a:srgbClr val="000000"/>
                </a:solidFill>
                <a:latin typeface="Arial"/>
              </a:rPr>
              <a:t>Sixth Outline Level</a:t>
            </a:r>
            <a:endParaRPr b="0" lang="en-US" sz="4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4400" spc="-1" strike="noStrike">
                <a:solidFill>
                  <a:srgbClr val="000000"/>
                </a:solidFill>
                <a:latin typeface="Arial"/>
              </a:rPr>
              <a:t>Seventh Outline Level</a:t>
            </a:r>
            <a:endParaRPr b="0" lang="en-US" sz="4400" spc="-1" strike="noStrike">
              <a:solidFill>
                <a:srgbClr val="000000"/>
              </a:solidFill>
              <a:latin typeface="Arial"/>
            </a:endParaRPr>
          </a:p>
        </p:txBody>
      </p:sp>
      <p:grpSp>
        <p:nvGrpSpPr>
          <p:cNvPr id="3" name="Group 3"/>
          <p:cNvGrpSpPr/>
          <p:nvPr/>
        </p:nvGrpSpPr>
        <p:grpSpPr>
          <a:xfrm>
            <a:off x="4755600" y="7808040"/>
            <a:ext cx="1802880" cy="947520"/>
            <a:chOff x="4755600" y="7808040"/>
            <a:chExt cx="1802880" cy="947520"/>
          </a:xfrm>
        </p:grpSpPr>
        <p:grpSp>
          <p:nvGrpSpPr>
            <p:cNvPr id="4" name="Group 4"/>
            <p:cNvGrpSpPr/>
            <p:nvPr/>
          </p:nvGrpSpPr>
          <p:grpSpPr>
            <a:xfrm>
              <a:off x="5643720" y="7808040"/>
              <a:ext cx="914760" cy="934560"/>
              <a:chOff x="5643720" y="7808040"/>
              <a:chExt cx="914760" cy="934560"/>
            </a:xfrm>
          </p:grpSpPr>
          <p:sp>
            <p:nvSpPr>
              <p:cNvPr id="5" name="CustomShape 5"/>
              <p:cNvSpPr/>
              <p:nvPr/>
            </p:nvSpPr>
            <p:spPr>
              <a:xfrm flipH="1" rot="5400000">
                <a:off x="6388920" y="7808040"/>
                <a:ext cx="169200" cy="16920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6" name="CustomShape 6"/>
              <p:cNvSpPr/>
              <p:nvPr/>
            </p:nvSpPr>
            <p:spPr>
              <a:xfrm flipH="1" rot="5400000">
                <a:off x="6094080" y="7814520"/>
                <a:ext cx="469800" cy="4568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7" name="CustomShape 7"/>
              <p:cNvSpPr/>
              <p:nvPr/>
            </p:nvSpPr>
            <p:spPr>
              <a:xfrm flipH="1" rot="5400000">
                <a:off x="5801040" y="7820640"/>
                <a:ext cx="757440" cy="7574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8" name="CustomShape 8"/>
              <p:cNvSpPr/>
              <p:nvPr/>
            </p:nvSpPr>
            <p:spPr>
              <a:xfrm flipH="1" rot="5400000">
                <a:off x="5644080" y="7964640"/>
                <a:ext cx="757440" cy="7574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9" name="CustomShape 9"/>
              <p:cNvSpPr/>
              <p:nvPr/>
            </p:nvSpPr>
            <p:spPr>
              <a:xfrm flipH="1" rot="5400000">
                <a:off x="5643360" y="8265240"/>
                <a:ext cx="456840" cy="4568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10" name="CustomShape 10"/>
              <p:cNvSpPr/>
              <p:nvPr/>
            </p:nvSpPr>
            <p:spPr>
              <a:xfrm flipH="1" rot="5400000">
                <a:off x="5643360" y="8565840"/>
                <a:ext cx="176760" cy="17676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grpSp>
        <p:grpSp>
          <p:nvGrpSpPr>
            <p:cNvPr id="11" name="Group 11"/>
            <p:cNvGrpSpPr/>
            <p:nvPr/>
          </p:nvGrpSpPr>
          <p:grpSpPr>
            <a:xfrm>
              <a:off x="4755600" y="7821000"/>
              <a:ext cx="914400" cy="934560"/>
              <a:chOff x="4755600" y="7821000"/>
              <a:chExt cx="914400" cy="934560"/>
            </a:xfrm>
          </p:grpSpPr>
          <p:sp>
            <p:nvSpPr>
              <p:cNvPr id="12" name="CustomShape 12"/>
              <p:cNvSpPr/>
              <p:nvPr/>
            </p:nvSpPr>
            <p:spPr>
              <a:xfrm flipH="1" rot="5400000">
                <a:off x="5500800" y="7821000"/>
                <a:ext cx="169200" cy="16920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13" name="CustomShape 13"/>
              <p:cNvSpPr/>
              <p:nvPr/>
            </p:nvSpPr>
            <p:spPr>
              <a:xfrm flipH="1" rot="5400000">
                <a:off x="5205960" y="7827480"/>
                <a:ext cx="469800" cy="4568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14" name="CustomShape 14"/>
              <p:cNvSpPr/>
              <p:nvPr/>
            </p:nvSpPr>
            <p:spPr>
              <a:xfrm flipH="1" rot="5400000">
                <a:off x="4912560" y="7833600"/>
                <a:ext cx="757440" cy="7574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15" name="CustomShape 15"/>
              <p:cNvSpPr/>
              <p:nvPr/>
            </p:nvSpPr>
            <p:spPr>
              <a:xfrm flipH="1" rot="5400000">
                <a:off x="4755960" y="7977600"/>
                <a:ext cx="757440" cy="7574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16" name="CustomShape 16"/>
              <p:cNvSpPr/>
              <p:nvPr/>
            </p:nvSpPr>
            <p:spPr>
              <a:xfrm flipH="1" rot="5400000">
                <a:off x="4755240" y="8278200"/>
                <a:ext cx="456840" cy="4568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17" name="CustomShape 17"/>
              <p:cNvSpPr/>
              <p:nvPr/>
            </p:nvSpPr>
            <p:spPr>
              <a:xfrm flipH="1" rot="5400000">
                <a:off x="4755240" y="8578800"/>
                <a:ext cx="176760" cy="17676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grpSp>
      </p:grpSp>
      <p:pic>
        <p:nvPicPr>
          <p:cNvPr id="18" name="Google Shape;26;p2" descr=""/>
          <p:cNvPicPr/>
          <p:nvPr/>
        </p:nvPicPr>
        <p:blipFill>
          <a:blip r:embed="rId3"/>
          <a:stretch/>
        </p:blipFill>
        <p:spPr>
          <a:xfrm>
            <a:off x="6602760" y="1568880"/>
            <a:ext cx="5589000" cy="6857640"/>
          </a:xfrm>
          <a:prstGeom prst="rect">
            <a:avLst/>
          </a:prstGeom>
          <a:ln>
            <a:noFill/>
          </a:ln>
        </p:spPr>
      </p:pic>
      <p:sp>
        <p:nvSpPr>
          <p:cNvPr id="19" name="PlaceHolder 18"/>
          <p:cNvSpPr>
            <a:spLocks noGrp="1"/>
          </p:cNvSpPr>
          <p:nvPr>
            <p:ph type="body"/>
          </p:nvPr>
        </p:nvSpPr>
        <p:spPr>
          <a:xfrm>
            <a:off x="1651680" y="5925240"/>
            <a:ext cx="5799240" cy="331560"/>
          </a:xfrm>
          <a:prstGeom prst="rect">
            <a:avLst/>
          </a:prstGeom>
        </p:spPr>
        <p:txBody>
          <a:bodyPr>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0" name="CustomShape 19"/>
          <p:cNvSpPr/>
          <p:nvPr/>
        </p:nvSpPr>
        <p:spPr>
          <a:xfrm>
            <a:off x="0" y="-62640"/>
            <a:ext cx="3412440" cy="1878480"/>
          </a:xfrm>
          <a:prstGeom prst="rect">
            <a:avLst/>
          </a:prstGeom>
          <a:solidFill>
            <a:srgbClr val="fb2938"/>
          </a:solidFill>
          <a:ln w="12600">
            <a:solidFill>
              <a:schemeClr val="accent1"/>
            </a:solidFill>
            <a:miter/>
          </a:ln>
        </p:spPr>
        <p:style>
          <a:lnRef idx="0"/>
          <a:fillRef idx="0"/>
          <a:effectRef idx="0"/>
          <a:fontRef idx="minor"/>
        </p:style>
      </p:sp>
      <p:pic>
        <p:nvPicPr>
          <p:cNvPr id="21" name="Google Shape;29;p2" descr=""/>
          <p:cNvPicPr/>
          <p:nvPr/>
        </p:nvPicPr>
        <p:blipFill>
          <a:blip r:embed="rId4"/>
          <a:stretch/>
        </p:blipFill>
        <p:spPr>
          <a:xfrm>
            <a:off x="315720" y="276840"/>
            <a:ext cx="2296440" cy="1279080"/>
          </a:xfrm>
          <a:prstGeom prst="rect">
            <a:avLst/>
          </a:prstGeom>
          <a:ln>
            <a:noFill/>
          </a:ln>
        </p:spPr>
      </p:pic>
      <p:sp>
        <p:nvSpPr>
          <p:cNvPr id="22" name="PlaceHolder 20"/>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sp>
        <p:nvSpPr>
          <p:cNvPr id="59" name="CustomShape 1"/>
          <p:cNvSpPr/>
          <p:nvPr/>
        </p:nvSpPr>
        <p:spPr>
          <a:xfrm>
            <a:off x="0" y="0"/>
            <a:ext cx="5402880" cy="6875640"/>
          </a:xfrm>
          <a:prstGeom prst="rect">
            <a:avLst/>
          </a:prstGeom>
          <a:solidFill>
            <a:srgbClr val="f5f6f6"/>
          </a:solidFill>
          <a:ln>
            <a:noFill/>
          </a:ln>
        </p:spPr>
        <p:style>
          <a:lnRef idx="0"/>
          <a:fillRef idx="0"/>
          <a:effectRef idx="0"/>
          <a:fontRef idx="minor"/>
        </p:style>
      </p:sp>
      <p:sp>
        <p:nvSpPr>
          <p:cNvPr id="60" name="PlaceHolder 2"/>
          <p:cNvSpPr>
            <a:spLocks noGrp="1"/>
          </p:cNvSpPr>
          <p:nvPr>
            <p:ph type="body"/>
          </p:nvPr>
        </p:nvSpPr>
        <p:spPr>
          <a:xfrm>
            <a:off x="6510240" y="996840"/>
            <a:ext cx="4698720" cy="4863600"/>
          </a:xfrm>
          <a:prstGeom prst="rect">
            <a:avLst/>
          </a:prstGeom>
        </p:spPr>
        <p:txBody>
          <a:bodyPr anchor="ctr">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1" name="CustomShape 3"/>
          <p:cNvSpPr/>
          <p:nvPr/>
        </p:nvSpPr>
        <p:spPr>
          <a:xfrm>
            <a:off x="982440" y="2687760"/>
            <a:ext cx="1079640" cy="360"/>
          </a:xfrm>
          <a:custGeom>
            <a:avLst/>
            <a:gdLst/>
            <a:ahLst/>
            <a:rect l="l" t="t" r="r" b="b"/>
            <a:pathLst>
              <a:path w="21600" h="21600">
                <a:moveTo>
                  <a:pt x="0" y="0"/>
                </a:moveTo>
                <a:lnTo>
                  <a:pt x="21600" y="21600"/>
                </a:lnTo>
              </a:path>
            </a:pathLst>
          </a:custGeom>
          <a:noFill/>
          <a:ln w="76320">
            <a:solidFill>
              <a:srgbClr val="fb2a38"/>
            </a:solidFill>
            <a:miter/>
          </a:ln>
        </p:spPr>
        <p:style>
          <a:lnRef idx="0"/>
          <a:fillRef idx="0"/>
          <a:effectRef idx="0"/>
          <a:fontRef idx="minor"/>
        </p:style>
      </p:sp>
      <p:sp>
        <p:nvSpPr>
          <p:cNvPr id="62" name="PlaceHolder 4"/>
          <p:cNvSpPr>
            <a:spLocks noGrp="1"/>
          </p:cNvSpPr>
          <p:nvPr>
            <p:ph type="body"/>
          </p:nvPr>
        </p:nvSpPr>
        <p:spPr>
          <a:xfrm>
            <a:off x="982440" y="3151440"/>
            <a:ext cx="3458160" cy="1441080"/>
          </a:xfrm>
          <a:prstGeom prst="rect">
            <a:avLst/>
          </a:prstGeom>
        </p:spPr>
        <p:txBody>
          <a:bodyPr>
            <a:normAutofit fontScale="1000"/>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3200" spc="-1" strike="noStrike">
                <a:solidFill>
                  <a:srgbClr val="000000"/>
                </a:solidFill>
                <a:latin typeface="Arial"/>
              </a:rPr>
              <a:t>Second Outline Level</a:t>
            </a:r>
            <a:endParaRPr b="0" lang="en-US" sz="3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3200" spc="-1" strike="noStrike">
                <a:solidFill>
                  <a:srgbClr val="000000"/>
                </a:solidFill>
                <a:latin typeface="Arial"/>
              </a:rPr>
              <a:t>Third Outline Level</a:t>
            </a:r>
            <a:endParaRPr b="0" lang="en-US" sz="3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3200" spc="-1" strike="noStrike">
                <a:solidFill>
                  <a:srgbClr val="000000"/>
                </a:solidFill>
                <a:latin typeface="Arial"/>
              </a:rPr>
              <a:t>Fourth Outline Level</a:t>
            </a:r>
            <a:endParaRPr b="0" lang="en-US" sz="3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3200" spc="-1" strike="noStrike">
                <a:solidFill>
                  <a:srgbClr val="000000"/>
                </a:solidFill>
                <a:latin typeface="Arial"/>
              </a:rPr>
              <a:t>Fifth Outline Level</a:t>
            </a:r>
            <a:endParaRPr b="0" lang="en-US" sz="3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3200" spc="-1" strike="noStrike">
                <a:solidFill>
                  <a:srgbClr val="000000"/>
                </a:solidFill>
                <a:latin typeface="Arial"/>
              </a:rPr>
              <a:t>Sixth Outline Level</a:t>
            </a:r>
            <a:endParaRPr b="0" lang="en-US" sz="3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3200" spc="-1" strike="noStrike">
                <a:solidFill>
                  <a:srgbClr val="000000"/>
                </a:solidFill>
                <a:latin typeface="Arial"/>
              </a:rPr>
              <a:t>Seventh Outline Level</a:t>
            </a:r>
            <a:endParaRPr b="0" lang="en-US" sz="3200" spc="-1" strike="noStrike">
              <a:solidFill>
                <a:srgbClr val="000000"/>
              </a:solidFill>
              <a:latin typeface="Arial"/>
            </a:endParaRPr>
          </a:p>
        </p:txBody>
      </p:sp>
      <p:pic>
        <p:nvPicPr>
          <p:cNvPr id="63" name="Google Shape;35;p3" descr="Рисунок 720"/>
          <p:cNvPicPr/>
          <p:nvPr/>
        </p:nvPicPr>
        <p:blipFill>
          <a:blip r:embed="rId2"/>
          <a:srcRect l="54780" t="15576" r="34188" b="73290"/>
          <a:stretch/>
        </p:blipFill>
        <p:spPr>
          <a:xfrm rot="5400000">
            <a:off x="4530600" y="5989320"/>
            <a:ext cx="872640" cy="872640"/>
          </a:xfrm>
          <a:prstGeom prst="rect">
            <a:avLst/>
          </a:prstGeom>
          <a:ln>
            <a:noFill/>
          </a:ln>
        </p:spPr>
      </p:pic>
      <p:sp>
        <p:nvSpPr>
          <p:cNvPr id="64" name="PlaceHolder 5"/>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sp>
        <p:nvSpPr>
          <p:cNvPr id="101" name="CustomShape 1"/>
          <p:cNvSpPr/>
          <p:nvPr/>
        </p:nvSpPr>
        <p:spPr>
          <a:xfrm>
            <a:off x="0" y="-108360"/>
            <a:ext cx="3626280" cy="6966000"/>
          </a:xfrm>
          <a:prstGeom prst="rect">
            <a:avLst/>
          </a:prstGeom>
          <a:solidFill>
            <a:srgbClr val="f5f6f6"/>
          </a:solidFill>
          <a:ln>
            <a:noFill/>
          </a:ln>
        </p:spPr>
        <p:style>
          <a:lnRef idx="0"/>
          <a:fillRef idx="0"/>
          <a:effectRef idx="0"/>
          <a:fontRef idx="minor"/>
        </p:style>
      </p:sp>
      <p:pic>
        <p:nvPicPr>
          <p:cNvPr id="102" name="Google Shape;38;p4" descr="Рисунок 720"/>
          <p:cNvPicPr/>
          <p:nvPr/>
        </p:nvPicPr>
        <p:blipFill>
          <a:blip r:embed="rId2"/>
          <a:srcRect l="54780" t="15576" r="34188" b="73290"/>
          <a:stretch/>
        </p:blipFill>
        <p:spPr>
          <a:xfrm rot="5400000">
            <a:off x="0" y="0"/>
            <a:ext cx="676800" cy="676800"/>
          </a:xfrm>
          <a:prstGeom prst="rect">
            <a:avLst/>
          </a:prstGeom>
          <a:ln>
            <a:noFill/>
          </a:ln>
        </p:spPr>
      </p:pic>
      <p:pic>
        <p:nvPicPr>
          <p:cNvPr id="103" name="Google Shape;39;p4" descr=""/>
          <p:cNvPicPr/>
          <p:nvPr/>
        </p:nvPicPr>
        <p:blipFill>
          <a:blip r:embed="rId3"/>
          <a:srcRect l="0" t="0" r="0" b="2441"/>
          <a:stretch/>
        </p:blipFill>
        <p:spPr>
          <a:xfrm>
            <a:off x="650160" y="1499040"/>
            <a:ext cx="5928480" cy="2832840"/>
          </a:xfrm>
          <a:prstGeom prst="rect">
            <a:avLst/>
          </a:prstGeom>
          <a:ln>
            <a:noFill/>
          </a:ln>
        </p:spPr>
      </p:pic>
      <p:pic>
        <p:nvPicPr>
          <p:cNvPr id="104" name="Google Shape;40;p4" descr=""/>
          <p:cNvPicPr/>
          <p:nvPr/>
        </p:nvPicPr>
        <p:blipFill>
          <a:blip r:embed="rId4"/>
          <a:stretch/>
        </p:blipFill>
        <p:spPr>
          <a:xfrm>
            <a:off x="216000" y="1126440"/>
            <a:ext cx="6836760" cy="5938920"/>
          </a:xfrm>
          <a:prstGeom prst="rect">
            <a:avLst/>
          </a:prstGeom>
          <a:ln>
            <a:noFill/>
          </a:ln>
        </p:spPr>
      </p:pic>
      <p:sp>
        <p:nvSpPr>
          <p:cNvPr id="105" name="CustomShape 2"/>
          <p:cNvSpPr/>
          <p:nvPr/>
        </p:nvSpPr>
        <p:spPr>
          <a:xfrm>
            <a:off x="7487280" y="1532520"/>
            <a:ext cx="1079640" cy="360"/>
          </a:xfrm>
          <a:custGeom>
            <a:avLst/>
            <a:gdLst/>
            <a:ahLst/>
            <a:rect l="l" t="t" r="r" b="b"/>
            <a:pathLst>
              <a:path w="21600" h="21600">
                <a:moveTo>
                  <a:pt x="0" y="0"/>
                </a:moveTo>
                <a:lnTo>
                  <a:pt x="21600" y="21600"/>
                </a:lnTo>
              </a:path>
            </a:pathLst>
          </a:custGeom>
          <a:noFill/>
          <a:ln w="76320">
            <a:solidFill>
              <a:srgbClr val="fb2a38"/>
            </a:solidFill>
            <a:miter/>
          </a:ln>
        </p:spPr>
        <p:style>
          <a:lnRef idx="0"/>
          <a:fillRef idx="0"/>
          <a:effectRef idx="0"/>
          <a:fontRef idx="minor"/>
        </p:style>
      </p:sp>
      <p:sp>
        <p:nvSpPr>
          <p:cNvPr id="106" name="PlaceHolder 3"/>
          <p:cNvSpPr>
            <a:spLocks noGrp="1"/>
          </p:cNvSpPr>
          <p:nvPr>
            <p:ph type="body"/>
          </p:nvPr>
        </p:nvSpPr>
        <p:spPr>
          <a:xfrm>
            <a:off x="7487280" y="3765960"/>
            <a:ext cx="3458160" cy="2680560"/>
          </a:xfrm>
          <a:prstGeom prst="rect">
            <a:avLst/>
          </a:prstGeom>
        </p:spPr>
        <p:txBody>
          <a:bodyPr>
            <a:normAutofit fontScale="32000"/>
          </a:bodyPr>
          <a:p>
            <a:pPr marL="432000" indent="-324000">
              <a:spcBef>
                <a:spcPts val="1417"/>
              </a:spcBef>
              <a:buClr>
                <a:srgbClr val="000000"/>
              </a:buClr>
              <a:buSzPct val="45000"/>
              <a:buFont typeface="Wingdings" charset="2"/>
              <a:buChar char=""/>
            </a:pPr>
            <a:r>
              <a:rPr b="0" lang="en-US" sz="1600" spc="-1" strike="noStrike">
                <a:solidFill>
                  <a:srgbClr val="000000"/>
                </a:solidFill>
                <a:latin typeface="Arial"/>
              </a:rPr>
              <a:t>Click to edit the outline text format</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600" spc="-1" strike="noStrike">
                <a:solidFill>
                  <a:srgbClr val="000000"/>
                </a:solidFill>
                <a:latin typeface="Arial"/>
              </a:rPr>
              <a:t>Second Outline Level</a:t>
            </a:r>
            <a:endParaRPr b="0" lang="en-US" sz="16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600" spc="-1" strike="noStrike">
                <a:solidFill>
                  <a:srgbClr val="000000"/>
                </a:solidFill>
                <a:latin typeface="Arial"/>
              </a:rPr>
              <a:t>Third Outline Level</a:t>
            </a:r>
            <a:endParaRPr b="0" lang="en-US" sz="16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600" spc="-1" strike="noStrike">
                <a:solidFill>
                  <a:srgbClr val="000000"/>
                </a:solidFill>
                <a:latin typeface="Arial"/>
              </a:rPr>
              <a:t>Fourth Outline Level</a:t>
            </a:r>
            <a:endParaRPr b="0" lang="en-US" sz="16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600" spc="-1" strike="noStrike">
                <a:solidFill>
                  <a:srgbClr val="000000"/>
                </a:solidFill>
                <a:latin typeface="Arial"/>
              </a:rPr>
              <a:t>Fifth Outline Level</a:t>
            </a:r>
            <a:endParaRPr b="0" lang="en-US" sz="16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600" spc="-1" strike="noStrike">
                <a:solidFill>
                  <a:srgbClr val="000000"/>
                </a:solidFill>
                <a:latin typeface="Arial"/>
              </a:rPr>
              <a:t>Sixth Outline Level</a:t>
            </a:r>
            <a:endParaRPr b="0" lang="en-US" sz="16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600" spc="-1" strike="noStrike">
                <a:solidFill>
                  <a:srgbClr val="000000"/>
                </a:solidFill>
                <a:latin typeface="Arial"/>
              </a:rPr>
              <a:t>Seventh Outline Level</a:t>
            </a:r>
            <a:endParaRPr b="0" lang="en-US" sz="1600" spc="-1" strike="noStrike">
              <a:solidFill>
                <a:srgbClr val="000000"/>
              </a:solidFill>
              <a:latin typeface="Arial"/>
            </a:endParaRPr>
          </a:p>
        </p:txBody>
      </p:sp>
      <p:sp>
        <p:nvSpPr>
          <p:cNvPr id="107" name="PlaceHolder 4"/>
          <p:cNvSpPr>
            <a:spLocks noGrp="1"/>
          </p:cNvSpPr>
          <p:nvPr>
            <p:ph type="body"/>
          </p:nvPr>
        </p:nvSpPr>
        <p:spPr>
          <a:xfrm>
            <a:off x="7487280" y="1996560"/>
            <a:ext cx="3458160" cy="1441080"/>
          </a:xfrm>
          <a:prstGeom prst="rect">
            <a:avLst/>
          </a:prstGeom>
        </p:spPr>
        <p:txBody>
          <a:bodyPr>
            <a:normAutofit fontScale="1000"/>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3200" spc="-1" strike="noStrike">
                <a:solidFill>
                  <a:srgbClr val="000000"/>
                </a:solidFill>
                <a:latin typeface="Arial"/>
              </a:rPr>
              <a:t>Second Outline Level</a:t>
            </a:r>
            <a:endParaRPr b="0" lang="en-US" sz="3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3200" spc="-1" strike="noStrike">
                <a:solidFill>
                  <a:srgbClr val="000000"/>
                </a:solidFill>
                <a:latin typeface="Arial"/>
              </a:rPr>
              <a:t>Third Outline Level</a:t>
            </a:r>
            <a:endParaRPr b="0" lang="en-US" sz="3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3200" spc="-1" strike="noStrike">
                <a:solidFill>
                  <a:srgbClr val="000000"/>
                </a:solidFill>
                <a:latin typeface="Arial"/>
              </a:rPr>
              <a:t>Fourth Outline Level</a:t>
            </a:r>
            <a:endParaRPr b="0" lang="en-US" sz="3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3200" spc="-1" strike="noStrike">
                <a:solidFill>
                  <a:srgbClr val="000000"/>
                </a:solidFill>
                <a:latin typeface="Arial"/>
              </a:rPr>
              <a:t>Fifth Outline Level</a:t>
            </a:r>
            <a:endParaRPr b="0" lang="en-US" sz="3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3200" spc="-1" strike="noStrike">
                <a:solidFill>
                  <a:srgbClr val="000000"/>
                </a:solidFill>
                <a:latin typeface="Arial"/>
              </a:rPr>
              <a:t>Sixth Outline Level</a:t>
            </a:r>
            <a:endParaRPr b="0" lang="en-US" sz="3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3200" spc="-1" strike="noStrike">
                <a:solidFill>
                  <a:srgbClr val="000000"/>
                </a:solidFill>
                <a:latin typeface="Arial"/>
              </a:rPr>
              <a:t>Seventh Outline Level</a:t>
            </a:r>
            <a:endParaRPr b="0" lang="en-US" sz="3200" spc="-1" strike="noStrike">
              <a:solidFill>
                <a:srgbClr val="000000"/>
              </a:solidFill>
              <a:latin typeface="Arial"/>
            </a:endParaRPr>
          </a:p>
        </p:txBody>
      </p:sp>
      <p:sp>
        <p:nvSpPr>
          <p:cNvPr id="108" name="PlaceHolder 5"/>
          <p:cNvSpPr>
            <a:spLocks noGrp="1"/>
          </p:cNvSpPr>
          <p:nvPr>
            <p:ph type="sldNum"/>
          </p:nvPr>
        </p:nvSpPr>
        <p:spPr>
          <a:xfrm>
            <a:off x="216000" y="5855760"/>
            <a:ext cx="2742840" cy="1263240"/>
          </a:xfrm>
          <a:prstGeom prst="rect">
            <a:avLst/>
          </a:prstGeom>
        </p:spPr>
        <p:txBody>
          <a:bodyPr>
            <a:normAutofit fontScale="87000"/>
          </a:bodyPr>
          <a:p>
            <a:pPr>
              <a:lnSpc>
                <a:spcPct val="90000"/>
              </a:lnSpc>
              <a:tabLst>
                <a:tab algn="l" pos="0"/>
              </a:tabLst>
            </a:pPr>
            <a:r>
              <a:rPr b="1" lang="ru-RU" sz="4800" spc="-1" strike="noStrike">
                <a:solidFill>
                  <a:srgbClr val="f5f6f6"/>
                </a:solidFill>
                <a:latin typeface="Proxima Nova"/>
                <a:ea typeface="Proxima Nova"/>
              </a:rPr>
              <a:t>#0</a:t>
            </a:r>
            <a:fld id="{303E83B6-93EF-4120-8D6E-CA06AF1EC382}"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109" name="PlaceHolder 6"/>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sp>
        <p:nvSpPr>
          <p:cNvPr id="146" name="PlaceHolder 1"/>
          <p:cNvSpPr>
            <a:spLocks noGrp="1"/>
          </p:cNvSpPr>
          <p:nvPr>
            <p:ph type="body"/>
          </p:nvPr>
        </p:nvSpPr>
        <p:spPr>
          <a:xfrm>
            <a:off x="982440" y="1978560"/>
            <a:ext cx="9725760" cy="3744360"/>
          </a:xfrm>
          <a:prstGeom prst="rect">
            <a:avLst/>
          </a:prstGeom>
        </p:spPr>
        <p:txBody>
          <a:bodyPr>
            <a:no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147" name="PlaceHolder 2"/>
          <p:cNvSpPr>
            <a:spLocks noGrp="1"/>
          </p:cNvSpPr>
          <p:nvPr>
            <p:ph type="body"/>
          </p:nvPr>
        </p:nvSpPr>
        <p:spPr>
          <a:xfrm>
            <a:off x="982440" y="788760"/>
            <a:ext cx="9725760" cy="823680"/>
          </a:xfrm>
          <a:prstGeom prst="rect">
            <a:avLst/>
          </a:prstGeom>
        </p:spPr>
        <p:txBody>
          <a:bodyPr>
            <a:normAutofit fontScale="8000"/>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3200" spc="-1" strike="noStrike">
                <a:solidFill>
                  <a:srgbClr val="000000"/>
                </a:solidFill>
                <a:latin typeface="Arial"/>
              </a:rPr>
              <a:t>Second Outline Level</a:t>
            </a:r>
            <a:endParaRPr b="0" lang="en-US" sz="3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3200" spc="-1" strike="noStrike">
                <a:solidFill>
                  <a:srgbClr val="000000"/>
                </a:solidFill>
                <a:latin typeface="Arial"/>
              </a:rPr>
              <a:t>Third Outline Level</a:t>
            </a:r>
            <a:endParaRPr b="0" lang="en-US" sz="3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3200" spc="-1" strike="noStrike">
                <a:solidFill>
                  <a:srgbClr val="000000"/>
                </a:solidFill>
                <a:latin typeface="Arial"/>
              </a:rPr>
              <a:t>Fourth Outline Level</a:t>
            </a:r>
            <a:endParaRPr b="0" lang="en-US" sz="3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3200" spc="-1" strike="noStrike">
                <a:solidFill>
                  <a:srgbClr val="000000"/>
                </a:solidFill>
                <a:latin typeface="Arial"/>
              </a:rPr>
              <a:t>Fifth Outline Level</a:t>
            </a:r>
            <a:endParaRPr b="0" lang="en-US" sz="3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3200" spc="-1" strike="noStrike">
                <a:solidFill>
                  <a:srgbClr val="000000"/>
                </a:solidFill>
                <a:latin typeface="Arial"/>
              </a:rPr>
              <a:t>Sixth Outline Level</a:t>
            </a:r>
            <a:endParaRPr b="0" lang="en-US" sz="3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3200" spc="-1" strike="noStrike">
                <a:solidFill>
                  <a:srgbClr val="000000"/>
                </a:solidFill>
                <a:latin typeface="Arial"/>
              </a:rPr>
              <a:t>Seventh Outline Level</a:t>
            </a:r>
            <a:endParaRPr b="0" lang="en-US" sz="3200" spc="-1" strike="noStrike">
              <a:solidFill>
                <a:srgbClr val="000000"/>
              </a:solidFill>
              <a:latin typeface="Arial"/>
            </a:endParaRPr>
          </a:p>
        </p:txBody>
      </p:sp>
      <p:sp>
        <p:nvSpPr>
          <p:cNvPr id="148" name="CustomShape 3"/>
          <p:cNvSpPr/>
          <p:nvPr/>
        </p:nvSpPr>
        <p:spPr>
          <a:xfrm>
            <a:off x="982440" y="324720"/>
            <a:ext cx="1079640" cy="360"/>
          </a:xfrm>
          <a:custGeom>
            <a:avLst/>
            <a:gdLst/>
            <a:ahLst/>
            <a:rect l="l" t="t" r="r" b="b"/>
            <a:pathLst>
              <a:path w="21600" h="21600">
                <a:moveTo>
                  <a:pt x="0" y="0"/>
                </a:moveTo>
                <a:lnTo>
                  <a:pt x="21600" y="21600"/>
                </a:lnTo>
              </a:path>
            </a:pathLst>
          </a:custGeom>
          <a:noFill/>
          <a:ln w="76320">
            <a:solidFill>
              <a:srgbClr val="fb2a38"/>
            </a:solidFill>
            <a:miter/>
          </a:ln>
        </p:spPr>
        <p:style>
          <a:lnRef idx="0"/>
          <a:fillRef idx="0"/>
          <a:effectRef idx="0"/>
          <a:fontRef idx="minor"/>
        </p:style>
      </p:sp>
      <p:pic>
        <p:nvPicPr>
          <p:cNvPr id="149" name="Google Shape;69;p8" descr="Рисунок 720"/>
          <p:cNvPicPr/>
          <p:nvPr/>
        </p:nvPicPr>
        <p:blipFill>
          <a:blip r:embed="rId2"/>
          <a:srcRect l="54782" t="2980" r="38524" b="65073"/>
          <a:stretch/>
        </p:blipFill>
        <p:spPr>
          <a:xfrm>
            <a:off x="-181440" y="1612440"/>
            <a:ext cx="621360" cy="2943720"/>
          </a:xfrm>
          <a:prstGeom prst="rect">
            <a:avLst/>
          </a:prstGeom>
          <a:ln>
            <a:noFill/>
          </a:ln>
        </p:spPr>
      </p:pic>
      <p:sp>
        <p:nvSpPr>
          <p:cNvPr id="150" name="PlaceHolder 4"/>
          <p:cNvSpPr>
            <a:spLocks noGrp="1"/>
          </p:cNvSpPr>
          <p:nvPr>
            <p:ph type="sldNum"/>
          </p:nvPr>
        </p:nvSpPr>
        <p:spPr>
          <a:xfrm>
            <a:off x="216000" y="5855760"/>
            <a:ext cx="2742840" cy="1263240"/>
          </a:xfrm>
          <a:prstGeom prst="rect">
            <a:avLst/>
          </a:prstGeom>
        </p:spPr>
        <p:txBody>
          <a:bodyPr>
            <a:normAutofit fontScale="87000"/>
          </a:bodyPr>
          <a:p>
            <a:pPr>
              <a:lnSpc>
                <a:spcPct val="90000"/>
              </a:lnSpc>
              <a:tabLst>
                <a:tab algn="l" pos="0"/>
              </a:tabLst>
            </a:pPr>
            <a:r>
              <a:rPr b="1" lang="ru-RU" sz="4800" spc="-1" strike="noStrike">
                <a:solidFill>
                  <a:srgbClr val="f5f6f6"/>
                </a:solidFill>
                <a:latin typeface="Proxima Nova"/>
                <a:ea typeface="Proxima Nova"/>
              </a:rPr>
              <a:t>#0</a:t>
            </a:r>
            <a:fld id="{6CFF1288-389E-4646-9F6F-5DE8AD6847EB}"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151" name="PlaceHolder 5"/>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f6f6"/>
        </a:solidFill>
      </p:bgPr>
    </p:bg>
    <p:spTree>
      <p:nvGrpSpPr>
        <p:cNvPr id="1" name=""/>
        <p:cNvGrpSpPr/>
        <p:nvPr/>
      </p:nvGrpSpPr>
      <p:grpSpPr>
        <a:xfrm>
          <a:off x="0" y="0"/>
          <a:ext cx="0" cy="0"/>
          <a:chOff x="0" y="0"/>
          <a:chExt cx="0" cy="0"/>
        </a:xfrm>
      </p:grpSpPr>
      <p:sp>
        <p:nvSpPr>
          <p:cNvPr id="188" name="PlaceHolder 1"/>
          <p:cNvSpPr>
            <a:spLocks noGrp="1"/>
          </p:cNvSpPr>
          <p:nvPr>
            <p:ph type="body"/>
          </p:nvPr>
        </p:nvSpPr>
        <p:spPr>
          <a:xfrm>
            <a:off x="994680" y="3062880"/>
            <a:ext cx="4273920" cy="1079640"/>
          </a:xfrm>
          <a:prstGeom prst="rect">
            <a:avLst/>
          </a:prstGeom>
        </p:spPr>
        <p:txBody>
          <a:bodyPr>
            <a:normAutofit fontScale="3000"/>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3200" spc="-1" strike="noStrike">
                <a:solidFill>
                  <a:srgbClr val="000000"/>
                </a:solidFill>
                <a:latin typeface="Arial"/>
              </a:rPr>
              <a:t>Second Outline Level</a:t>
            </a:r>
            <a:endParaRPr b="0" lang="en-US" sz="3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3200" spc="-1" strike="noStrike">
                <a:solidFill>
                  <a:srgbClr val="000000"/>
                </a:solidFill>
                <a:latin typeface="Arial"/>
              </a:rPr>
              <a:t>Third Outline Level</a:t>
            </a:r>
            <a:endParaRPr b="0" lang="en-US" sz="3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3200" spc="-1" strike="noStrike">
                <a:solidFill>
                  <a:srgbClr val="000000"/>
                </a:solidFill>
                <a:latin typeface="Arial"/>
              </a:rPr>
              <a:t>Fourth Outline Level</a:t>
            </a:r>
            <a:endParaRPr b="0" lang="en-US" sz="3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3200" spc="-1" strike="noStrike">
                <a:solidFill>
                  <a:srgbClr val="000000"/>
                </a:solidFill>
                <a:latin typeface="Arial"/>
              </a:rPr>
              <a:t>Fifth Outline Level</a:t>
            </a:r>
            <a:endParaRPr b="0" lang="en-US" sz="3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3200" spc="-1" strike="noStrike">
                <a:solidFill>
                  <a:srgbClr val="000000"/>
                </a:solidFill>
                <a:latin typeface="Arial"/>
              </a:rPr>
              <a:t>Sixth Outline Level</a:t>
            </a:r>
            <a:endParaRPr b="0" lang="en-US" sz="3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3200" spc="-1" strike="noStrike">
                <a:solidFill>
                  <a:srgbClr val="000000"/>
                </a:solidFill>
                <a:latin typeface="Arial"/>
              </a:rPr>
              <a:t>Seventh Outline Level</a:t>
            </a:r>
            <a:endParaRPr b="0" lang="en-US" sz="3200" spc="-1" strike="noStrike">
              <a:solidFill>
                <a:srgbClr val="000000"/>
              </a:solidFill>
              <a:latin typeface="Arial"/>
            </a:endParaRPr>
          </a:p>
        </p:txBody>
      </p:sp>
      <p:sp>
        <p:nvSpPr>
          <p:cNvPr id="189" name="CustomShape 2"/>
          <p:cNvSpPr/>
          <p:nvPr/>
        </p:nvSpPr>
        <p:spPr>
          <a:xfrm>
            <a:off x="994680" y="2599200"/>
            <a:ext cx="1079640" cy="360"/>
          </a:xfrm>
          <a:custGeom>
            <a:avLst/>
            <a:gdLst/>
            <a:ahLst/>
            <a:rect l="l" t="t" r="r" b="b"/>
            <a:pathLst>
              <a:path w="21600" h="21600">
                <a:moveTo>
                  <a:pt x="0" y="0"/>
                </a:moveTo>
                <a:lnTo>
                  <a:pt x="21600" y="21600"/>
                </a:lnTo>
              </a:path>
            </a:pathLst>
          </a:custGeom>
          <a:noFill/>
          <a:ln w="76320">
            <a:solidFill>
              <a:srgbClr val="fb2a38"/>
            </a:solidFill>
            <a:miter/>
          </a:ln>
        </p:spPr>
        <p:style>
          <a:lnRef idx="0"/>
          <a:fillRef idx="0"/>
          <a:effectRef idx="0"/>
          <a:fontRef idx="minor"/>
        </p:style>
      </p:sp>
      <p:pic>
        <p:nvPicPr>
          <p:cNvPr id="190" name="Google Shape;86;p10" descr="Рисунок 720"/>
          <p:cNvPicPr/>
          <p:nvPr/>
        </p:nvPicPr>
        <p:blipFill>
          <a:blip r:embed="rId2"/>
          <a:srcRect l="45138" t="5844" r="38525" b="77669"/>
          <a:stretch/>
        </p:blipFill>
        <p:spPr>
          <a:xfrm rot="5400000">
            <a:off x="10673280" y="5338800"/>
            <a:ext cx="1518840" cy="1518840"/>
          </a:xfrm>
          <a:prstGeom prst="rect">
            <a:avLst/>
          </a:prstGeom>
          <a:ln>
            <a:noFill/>
          </a:ln>
        </p:spPr>
      </p:pic>
      <p:sp>
        <p:nvSpPr>
          <p:cNvPr id="191" name="PlaceHolder 3"/>
          <p:cNvSpPr>
            <a:spLocks noGrp="1"/>
          </p:cNvSpPr>
          <p:nvPr>
            <p:ph type="sldNum"/>
          </p:nvPr>
        </p:nvSpPr>
        <p:spPr>
          <a:xfrm>
            <a:off x="216000" y="5855760"/>
            <a:ext cx="2742840" cy="1263240"/>
          </a:xfrm>
          <a:prstGeom prst="rect">
            <a:avLst/>
          </a:prstGeom>
        </p:spPr>
        <p:txBody>
          <a:bodyPr>
            <a:normAutofit fontScale="87000"/>
          </a:bodyPr>
          <a:p>
            <a:pPr>
              <a:lnSpc>
                <a:spcPct val="90000"/>
              </a:lnSpc>
              <a:tabLst>
                <a:tab algn="l" pos="0"/>
              </a:tabLst>
            </a:pPr>
            <a:r>
              <a:rPr b="1" lang="ru-RU" sz="4800" spc="-1" strike="noStrike">
                <a:solidFill>
                  <a:srgbClr val="f5f6f6"/>
                </a:solidFill>
                <a:latin typeface="Proxima Nova"/>
                <a:ea typeface="Proxima Nova"/>
              </a:rPr>
              <a:t>#0</a:t>
            </a:r>
            <a:fld id="{3663E8EF-C8E7-436C-9CCF-B595CB8F1C41}"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pic>
        <p:nvPicPr>
          <p:cNvPr id="192" name="Google Shape;88;p10" descr=""/>
          <p:cNvPicPr/>
          <p:nvPr/>
        </p:nvPicPr>
        <p:blipFill>
          <a:blip r:embed="rId3"/>
          <a:stretch/>
        </p:blipFill>
        <p:spPr>
          <a:xfrm>
            <a:off x="216000" y="1126440"/>
            <a:ext cx="6836760" cy="5938920"/>
          </a:xfrm>
          <a:prstGeom prst="rect">
            <a:avLst/>
          </a:prstGeom>
          <a:ln>
            <a:noFill/>
          </a:ln>
        </p:spPr>
      </p:pic>
      <p:sp>
        <p:nvSpPr>
          <p:cNvPr id="193"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f6f6"/>
        </a:solidFill>
      </p:bgPr>
    </p:bg>
    <p:spTree>
      <p:nvGrpSpPr>
        <p:cNvPr id="1" name=""/>
        <p:cNvGrpSpPr/>
        <p:nvPr/>
      </p:nvGrpSpPr>
      <p:grpSpPr>
        <a:xfrm>
          <a:off x="0" y="0"/>
          <a:ext cx="0" cy="0"/>
          <a:chOff x="0" y="0"/>
          <a:chExt cx="0" cy="0"/>
        </a:xfrm>
      </p:grpSpPr>
      <p:pic>
        <p:nvPicPr>
          <p:cNvPr id="230" name="Google Shape;90;p11" descr=""/>
          <p:cNvPicPr/>
          <p:nvPr/>
        </p:nvPicPr>
        <p:blipFill>
          <a:blip r:embed="rId2"/>
          <a:stretch/>
        </p:blipFill>
        <p:spPr>
          <a:xfrm>
            <a:off x="6329880" y="1034280"/>
            <a:ext cx="7703280" cy="6857640"/>
          </a:xfrm>
          <a:prstGeom prst="rect">
            <a:avLst/>
          </a:prstGeom>
          <a:ln>
            <a:noFill/>
          </a:ln>
        </p:spPr>
      </p:pic>
      <p:pic>
        <p:nvPicPr>
          <p:cNvPr id="231" name="Google Shape;91;p11" descr="Рисунок 720"/>
          <p:cNvPicPr/>
          <p:nvPr/>
        </p:nvPicPr>
        <p:blipFill>
          <a:blip r:embed="rId3"/>
          <a:srcRect l="54782" t="2980" r="38524" b="65073"/>
          <a:stretch/>
        </p:blipFill>
        <p:spPr>
          <a:xfrm rot="10800000">
            <a:off x="-280080" y="3103200"/>
            <a:ext cx="921600" cy="4365000"/>
          </a:xfrm>
          <a:prstGeom prst="rect">
            <a:avLst/>
          </a:prstGeom>
          <a:ln>
            <a:noFill/>
          </a:ln>
        </p:spPr>
      </p:pic>
      <p:grpSp>
        <p:nvGrpSpPr>
          <p:cNvPr id="232" name="Group 1"/>
          <p:cNvGrpSpPr/>
          <p:nvPr/>
        </p:nvGrpSpPr>
        <p:grpSpPr>
          <a:xfrm>
            <a:off x="4755600" y="7808040"/>
            <a:ext cx="1802880" cy="947520"/>
            <a:chOff x="4755600" y="7808040"/>
            <a:chExt cx="1802880" cy="947520"/>
          </a:xfrm>
        </p:grpSpPr>
        <p:grpSp>
          <p:nvGrpSpPr>
            <p:cNvPr id="233" name="Group 2"/>
            <p:cNvGrpSpPr/>
            <p:nvPr/>
          </p:nvGrpSpPr>
          <p:grpSpPr>
            <a:xfrm>
              <a:off x="5643720" y="7808040"/>
              <a:ext cx="914760" cy="934560"/>
              <a:chOff x="5643720" y="7808040"/>
              <a:chExt cx="914760" cy="934560"/>
            </a:xfrm>
          </p:grpSpPr>
          <p:sp>
            <p:nvSpPr>
              <p:cNvPr id="234" name="CustomShape 3"/>
              <p:cNvSpPr/>
              <p:nvPr/>
            </p:nvSpPr>
            <p:spPr>
              <a:xfrm flipH="1" rot="5400000">
                <a:off x="6388920" y="7808040"/>
                <a:ext cx="169200" cy="16920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235" name="CustomShape 4"/>
              <p:cNvSpPr/>
              <p:nvPr/>
            </p:nvSpPr>
            <p:spPr>
              <a:xfrm flipH="1" rot="5400000">
                <a:off x="6094080" y="7814520"/>
                <a:ext cx="469800" cy="4568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236" name="CustomShape 5"/>
              <p:cNvSpPr/>
              <p:nvPr/>
            </p:nvSpPr>
            <p:spPr>
              <a:xfrm flipH="1" rot="5400000">
                <a:off x="5801040" y="7820640"/>
                <a:ext cx="757440" cy="7574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237" name="CustomShape 6"/>
              <p:cNvSpPr/>
              <p:nvPr/>
            </p:nvSpPr>
            <p:spPr>
              <a:xfrm flipH="1" rot="5400000">
                <a:off x="5644080" y="7964640"/>
                <a:ext cx="757440" cy="7574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238" name="CustomShape 7"/>
              <p:cNvSpPr/>
              <p:nvPr/>
            </p:nvSpPr>
            <p:spPr>
              <a:xfrm flipH="1" rot="5400000">
                <a:off x="5643360" y="8265240"/>
                <a:ext cx="456840" cy="4568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239" name="CustomShape 8"/>
              <p:cNvSpPr/>
              <p:nvPr/>
            </p:nvSpPr>
            <p:spPr>
              <a:xfrm flipH="1" rot="5400000">
                <a:off x="5643360" y="8565840"/>
                <a:ext cx="176760" cy="17676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grpSp>
        <p:grpSp>
          <p:nvGrpSpPr>
            <p:cNvPr id="240" name="Group 9"/>
            <p:cNvGrpSpPr/>
            <p:nvPr/>
          </p:nvGrpSpPr>
          <p:grpSpPr>
            <a:xfrm>
              <a:off x="4755600" y="7821000"/>
              <a:ext cx="914400" cy="934560"/>
              <a:chOff x="4755600" y="7821000"/>
              <a:chExt cx="914400" cy="934560"/>
            </a:xfrm>
          </p:grpSpPr>
          <p:sp>
            <p:nvSpPr>
              <p:cNvPr id="241" name="CustomShape 10"/>
              <p:cNvSpPr/>
              <p:nvPr/>
            </p:nvSpPr>
            <p:spPr>
              <a:xfrm flipH="1" rot="5400000">
                <a:off x="5500800" y="7821000"/>
                <a:ext cx="169200" cy="16920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242" name="CustomShape 11"/>
              <p:cNvSpPr/>
              <p:nvPr/>
            </p:nvSpPr>
            <p:spPr>
              <a:xfrm flipH="1" rot="5400000">
                <a:off x="5205960" y="7827480"/>
                <a:ext cx="469800" cy="4568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243" name="CustomShape 12"/>
              <p:cNvSpPr/>
              <p:nvPr/>
            </p:nvSpPr>
            <p:spPr>
              <a:xfrm flipH="1" rot="5400000">
                <a:off x="4912560" y="7833600"/>
                <a:ext cx="757440" cy="7574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244" name="CustomShape 13"/>
              <p:cNvSpPr/>
              <p:nvPr/>
            </p:nvSpPr>
            <p:spPr>
              <a:xfrm flipH="1" rot="5400000">
                <a:off x="4755960" y="7977600"/>
                <a:ext cx="757440" cy="7574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245" name="CustomShape 14"/>
              <p:cNvSpPr/>
              <p:nvPr/>
            </p:nvSpPr>
            <p:spPr>
              <a:xfrm flipH="1" rot="5400000">
                <a:off x="4755240" y="8278200"/>
                <a:ext cx="456840" cy="45684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sp>
            <p:nvSpPr>
              <p:cNvPr id="246" name="CustomShape 15"/>
              <p:cNvSpPr/>
              <p:nvPr/>
            </p:nvSpPr>
            <p:spPr>
              <a:xfrm flipH="1" rot="5400000">
                <a:off x="4755240" y="8578800"/>
                <a:ext cx="176760" cy="176760"/>
              </a:xfrm>
              <a:custGeom>
                <a:avLst/>
                <a:gdLst/>
                <a:ahLst/>
                <a:rect l="l" t="t" r="r" b="b"/>
                <a:pathLst>
                  <a:path w="21600" h="21600">
                    <a:moveTo>
                      <a:pt x="0" y="0"/>
                    </a:moveTo>
                    <a:lnTo>
                      <a:pt x="21600" y="21600"/>
                    </a:lnTo>
                  </a:path>
                </a:pathLst>
              </a:custGeom>
              <a:noFill/>
              <a:ln w="12600">
                <a:solidFill>
                  <a:srgbClr val="d8d8d8"/>
                </a:solidFill>
                <a:miter/>
              </a:ln>
            </p:spPr>
            <p:style>
              <a:lnRef idx="0"/>
              <a:fillRef idx="0"/>
              <a:effectRef idx="0"/>
              <a:fontRef idx="minor"/>
            </p:style>
          </p:sp>
        </p:grpSp>
      </p:grpSp>
      <p:sp>
        <p:nvSpPr>
          <p:cNvPr id="247" name="CustomShape 16"/>
          <p:cNvSpPr/>
          <p:nvPr/>
        </p:nvSpPr>
        <p:spPr>
          <a:xfrm>
            <a:off x="817920" y="2922120"/>
            <a:ext cx="4473360" cy="757440"/>
          </a:xfrm>
          <a:prstGeom prst="rect">
            <a:avLst/>
          </a:prstGeom>
          <a:noFill/>
          <a:ln>
            <a:noFill/>
          </a:ln>
        </p:spPr>
        <p:style>
          <a:lnRef idx="0"/>
          <a:fillRef idx="0"/>
          <a:effectRef idx="0"/>
          <a:fontRef idx="minor"/>
        </p:style>
        <p:txBody>
          <a:bodyPr>
            <a:noAutofit/>
          </a:bodyPr>
          <a:p>
            <a:pPr>
              <a:lnSpc>
                <a:spcPct val="100000"/>
              </a:lnSpc>
              <a:tabLst>
                <a:tab algn="l" pos="0"/>
              </a:tabLst>
            </a:pPr>
            <a:r>
              <a:rPr b="1" lang="ru-RU" sz="5400" spc="-1" strike="noStrike">
                <a:solidFill>
                  <a:srgbClr val="000000"/>
                </a:solidFill>
                <a:latin typeface="Proxima Nova"/>
                <a:ea typeface="Proxima Nova"/>
              </a:rPr>
              <a:t>СПАСИБО</a:t>
            </a:r>
            <a:endParaRPr b="0" lang="en-US" sz="5400" spc="-1" strike="noStrike">
              <a:latin typeface="Arial"/>
            </a:endParaRPr>
          </a:p>
        </p:txBody>
      </p:sp>
      <p:sp>
        <p:nvSpPr>
          <p:cNvPr id="248" name="CustomShape 17"/>
          <p:cNvSpPr/>
          <p:nvPr/>
        </p:nvSpPr>
        <p:spPr>
          <a:xfrm>
            <a:off x="830520" y="3686040"/>
            <a:ext cx="5984280" cy="1769040"/>
          </a:xfrm>
          <a:prstGeom prst="rect">
            <a:avLst/>
          </a:prstGeom>
          <a:noFill/>
          <a:ln>
            <a:noFill/>
          </a:ln>
        </p:spPr>
        <p:style>
          <a:lnRef idx="0"/>
          <a:fillRef idx="0"/>
          <a:effectRef idx="0"/>
          <a:fontRef idx="minor"/>
        </p:style>
        <p:txBody>
          <a:bodyPr>
            <a:noAutofit/>
          </a:bodyPr>
          <a:p>
            <a:pPr>
              <a:lnSpc>
                <a:spcPct val="100000"/>
              </a:lnSpc>
              <a:tabLst>
                <a:tab algn="l" pos="0"/>
              </a:tabLst>
            </a:pPr>
            <a:r>
              <a:rPr b="1" lang="ru-RU" sz="5400" spc="-1" strike="noStrike">
                <a:solidFill>
                  <a:srgbClr val="000000"/>
                </a:solidFill>
                <a:latin typeface="Proxima Nova"/>
                <a:ea typeface="Proxima Nova"/>
              </a:rPr>
              <a:t>ЗА ВНИМАНИЕ</a:t>
            </a:r>
            <a:endParaRPr b="0" lang="en-US" sz="5400" spc="-1" strike="noStrike">
              <a:latin typeface="Arial"/>
            </a:endParaRPr>
          </a:p>
        </p:txBody>
      </p:sp>
      <p:sp>
        <p:nvSpPr>
          <p:cNvPr id="249" name="PlaceHolder 18"/>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250" name="PlaceHolder 1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hyperlink" Target="https://github.com/tarantool/sysprog/blob/master/lecture_examples/9_aio/1_nonblock.c" TargetMode="External"/><Relationship Id="rId2" Type="http://schemas.openxmlformats.org/officeDocument/2006/relationships/slideLayout" Target="../slideLayouts/slideLayout37.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hyperlink" Target="https://github.com/tarantool/sysprog/blob/master/lecture_examples/9_aio/2_flock.c" TargetMode="External"/><Relationship Id="rId2" Type="http://schemas.openxmlformats.org/officeDocument/2006/relationships/slideLayout" Target="../slideLayouts/slideLayout37.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37.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slideLayout" Target="../slideLayouts/slideLayout37.xml"/><Relationship Id="rId6"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hyperlink" Target="https://github.com/tarantool/sysprog/blob/master/lecture_examples/9_aio/3_fcntl_lock.c" TargetMode="External"/><Relationship Id="rId2" Type="http://schemas.openxmlformats.org/officeDocument/2006/relationships/slideLayout" Target="../slideLayouts/slideLayout37.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github.com/tarantool/sysprog/blob/master/lecture_examples/9_aio/3_fcntl_lock.c" TargetMode="External"/><Relationship Id="rId2" Type="http://schemas.openxmlformats.org/officeDocument/2006/relationships/slideLayout" Target="../slideLayouts/slideLayout37.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37.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7.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hyperlink" Target="https://github.com/tarantool/sysprog/blob/master/lecture_examples/9_aio/4_client.c" TargetMode="External"/><Relationship Id="rId2"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hyperlink" Target="https://github.com/tarantool/sysprog/blob/master/lecture_examples/9_aio/4_server_select.c" TargetMode="External"/><Relationship Id="rId2" Type="http://schemas.openxmlformats.org/officeDocument/2006/relationships/slideLayout" Target="../slideLayouts/slideLayout37.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hyperlink" Target="https://github.com/tarantool/sysprog/blob/master/lecture_examples/9_aio/4_client.c" TargetMode="External"/><Relationship Id="rId2" Type="http://schemas.openxmlformats.org/officeDocument/2006/relationships/slideLayout" Target="../slideLayouts/slideLayout37.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slideLayout" Target="../slideLayouts/slideLayout37.xml"/><Relationship Id="rId6"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hyperlink" Target="https://github.com/tarantool/sysprog/blob/master/lecture_examples/9_aio/5_server_poll.c" TargetMode="External"/><Relationship Id="rId2" Type="http://schemas.openxmlformats.org/officeDocument/2006/relationships/slideLayout" Target="../slideLayouts/slideLayout37.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hyperlink" Target="https://github.com/tarantool/sysprog/blob/master/lecture_examples/9_aio/6_server_kqueue.c" TargetMode="External"/><Relationship Id="rId2" Type="http://schemas.openxmlformats.org/officeDocument/2006/relationships/slideLayout" Target="../slideLayouts/slideLayout37.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slideLayout" Target="../slideLayouts/slideLayout37.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hyperlink" Target="https://github.com/tarantool/sysprog/blob/master/lecture_examples/9_aio/7_server_epoll.c" TargetMode="External"/><Relationship Id="rId2" Type="http://schemas.openxmlformats.org/officeDocument/2006/relationships/slideLayout" Target="../slideLayouts/slideLayout37.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slideLayout" Target="../slideLayouts/slideLayout37.xml"/><Relationship Id="rId6"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6.xml.rels><?xml version="1.0" encoding="UTF-8"?>
<Relationships xmlns="http://schemas.openxmlformats.org/package/2006/relationships"><Relationship Id="rId1" Type="http://schemas.openxmlformats.org/officeDocument/2006/relationships/hyperlink" Target="https://github.com/tarantool/sysprog" TargetMode="External"/><Relationship Id="rId2" Type="http://schemas.openxmlformats.org/officeDocument/2006/relationships/hyperlink" Target="https://forms.gle/ktmRvTGFcV2Pe55u8" TargetMode="External"/><Relationship Id="rId3"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37.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TextShape 1"/>
          <p:cNvSpPr txBox="1"/>
          <p:nvPr/>
        </p:nvSpPr>
        <p:spPr>
          <a:xfrm>
            <a:off x="1651680" y="5243400"/>
            <a:ext cx="5799240" cy="331920"/>
          </a:xfrm>
          <a:prstGeom prst="rect">
            <a:avLst/>
          </a:prstGeom>
          <a:noFill/>
          <a:ln>
            <a:noFill/>
          </a:ln>
        </p:spPr>
        <p:txBody>
          <a:bodyPr>
            <a:noAutofit/>
          </a:bodyPr>
          <a:p>
            <a:pPr>
              <a:lnSpc>
                <a:spcPct val="90000"/>
              </a:lnSpc>
              <a:tabLst>
                <a:tab algn="l" pos="0"/>
              </a:tabLst>
            </a:pPr>
            <a:r>
              <a:rPr b="0" lang="ru-RU" sz="1800" spc="-1" strike="noStrike">
                <a:solidFill>
                  <a:srgbClr val="000000"/>
                </a:solidFill>
                <a:latin typeface="Proxima Nova"/>
                <a:ea typeface="Proxima Nova"/>
              </a:rPr>
              <a:t>Сергей Бронников</a:t>
            </a:r>
            <a:endParaRPr b="0" lang="en-US" sz="1800" spc="-1" strike="noStrike">
              <a:solidFill>
                <a:srgbClr val="000000"/>
              </a:solidFill>
              <a:latin typeface="Arial"/>
            </a:endParaRPr>
          </a:p>
        </p:txBody>
      </p:sp>
      <p:sp>
        <p:nvSpPr>
          <p:cNvPr id="294" name="TextShape 2"/>
          <p:cNvSpPr txBox="1"/>
          <p:nvPr/>
        </p:nvSpPr>
        <p:spPr>
          <a:xfrm>
            <a:off x="1651680" y="2004480"/>
            <a:ext cx="6669360" cy="3028680"/>
          </a:xfrm>
          <a:prstGeom prst="rect">
            <a:avLst/>
          </a:prstGeom>
          <a:noFill/>
          <a:ln>
            <a:noFill/>
          </a:ln>
        </p:spPr>
        <p:txBody>
          <a:bodyPr>
            <a:noAutofit/>
          </a:bodyPr>
          <a:p>
            <a:pPr>
              <a:lnSpc>
                <a:spcPct val="100000"/>
              </a:lnSpc>
              <a:tabLst>
                <a:tab algn="l" pos="0"/>
              </a:tabLst>
            </a:pPr>
            <a:r>
              <a:rPr b="1" lang="ru-RU" sz="4400" spc="-1" strike="noStrike">
                <a:solidFill>
                  <a:srgbClr val="000000"/>
                </a:solidFill>
                <a:latin typeface="Proxima Nova"/>
                <a:ea typeface="Proxima Nova"/>
              </a:rPr>
              <a:t>Системное программирование</a:t>
            </a:r>
            <a:endParaRPr b="0" lang="en-US" sz="4400" spc="-1" strike="noStrike">
              <a:solidFill>
                <a:srgbClr val="000000"/>
              </a:solidFill>
              <a:latin typeface="Arial"/>
            </a:endParaRPr>
          </a:p>
          <a:p>
            <a:pPr>
              <a:lnSpc>
                <a:spcPct val="115000"/>
              </a:lnSpc>
              <a:spcBef>
                <a:spcPts val="1199"/>
              </a:spcBef>
              <a:tabLst>
                <a:tab algn="l" pos="0"/>
              </a:tabLst>
            </a:pPr>
            <a:r>
              <a:rPr b="1" lang="ru-RU" sz="2200" spc="-1" strike="noStrike">
                <a:solidFill>
                  <a:srgbClr val="000000"/>
                </a:solidFill>
                <a:latin typeface="Proxima Nova"/>
                <a:ea typeface="Proxima Nova"/>
              </a:rPr>
              <a:t>Advanced IO. Неблокирующие IO операции. Блокировка файла. Мультиплексирование: select, poll, kqueue.</a:t>
            </a:r>
            <a:endParaRPr b="0" lang="en-US" sz="2200" spc="-1" strike="noStrike">
              <a:solidFill>
                <a:srgbClr val="000000"/>
              </a:solidFill>
              <a:latin typeface="Arial"/>
            </a:endParaRPr>
          </a:p>
          <a:p>
            <a:pPr>
              <a:lnSpc>
                <a:spcPct val="115000"/>
              </a:lnSpc>
              <a:spcBef>
                <a:spcPts val="1199"/>
              </a:spcBef>
              <a:spcAft>
                <a:spcPts val="1199"/>
              </a:spcAft>
              <a:tabLst>
                <a:tab algn="l" pos="0"/>
              </a:tabLst>
            </a:pP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Неблокирующие IO операции (1/)</a:t>
            </a:r>
            <a:endParaRPr b="0" lang="en-US" sz="3200" spc="-1" strike="noStrike">
              <a:solidFill>
                <a:srgbClr val="000000"/>
              </a:solidFill>
              <a:latin typeface="Arial"/>
            </a:endParaRPr>
          </a:p>
        </p:txBody>
      </p:sp>
      <p:sp>
        <p:nvSpPr>
          <p:cNvPr id="348"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F99E6B7C-2A38-4A86-9824-BB1762B37C10}" type="slidenum">
              <a:rPr b="1" lang="ru-RU" sz="4800" spc="-1" strike="noStrike">
                <a:solidFill>
                  <a:srgbClr val="f5f6f6"/>
                </a:solidFill>
                <a:latin typeface="Proxima Nova"/>
                <a:ea typeface="Proxima Nova"/>
              </a:rPr>
              <a:t>10</a:t>
            </a:fld>
            <a:endParaRPr b="0" lang="en-US" sz="4800" spc="-1" strike="noStrike">
              <a:latin typeface="Times New Roman"/>
            </a:endParaRPr>
          </a:p>
        </p:txBody>
      </p:sp>
      <p:sp>
        <p:nvSpPr>
          <p:cNvPr id="349" name="CustomShape 3"/>
          <p:cNvSpPr/>
          <p:nvPr/>
        </p:nvSpPr>
        <p:spPr>
          <a:xfrm>
            <a:off x="4345560" y="1457280"/>
            <a:ext cx="2999520" cy="57636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u="sng">
                <a:solidFill>
                  <a:srgbClr val="000000"/>
                </a:solidFill>
                <a:highlight>
                  <a:srgbClr val="ffffff"/>
                </a:highlight>
                <a:uFillTx/>
                <a:latin typeface="Arial"/>
                <a:ea typeface="Arial"/>
              </a:rPr>
              <a:t>O_NONBLOCK</a:t>
            </a:r>
            <a:endParaRPr b="0" lang="en-US" sz="2250" spc="-1" strike="noStrike">
              <a:latin typeface="Arial"/>
            </a:endParaRPr>
          </a:p>
        </p:txBody>
      </p:sp>
      <p:sp>
        <p:nvSpPr>
          <p:cNvPr id="350" name="CustomShape 4"/>
          <p:cNvSpPr/>
          <p:nvPr/>
        </p:nvSpPr>
        <p:spPr>
          <a:xfrm>
            <a:off x="3733920" y="1988280"/>
            <a:ext cx="4857480" cy="57636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Как установить флаг?</a:t>
            </a:r>
            <a:endParaRPr b="0" lang="en-US" sz="2250" spc="-1" strike="noStrike">
              <a:latin typeface="Arial"/>
            </a:endParaRPr>
          </a:p>
        </p:txBody>
      </p:sp>
      <p:sp>
        <p:nvSpPr>
          <p:cNvPr id="351" name="CustomShape 5"/>
          <p:cNvSpPr/>
          <p:nvPr/>
        </p:nvSpPr>
        <p:spPr>
          <a:xfrm>
            <a:off x="2538360" y="2519280"/>
            <a:ext cx="7114680" cy="559440"/>
          </a:xfrm>
          <a:prstGeom prst="rect">
            <a:avLst/>
          </a:prstGeom>
          <a:noFill/>
          <a:ln>
            <a:noFill/>
          </a:ln>
        </p:spPr>
        <p:style>
          <a:lnRef idx="0"/>
          <a:fillRef idx="0"/>
          <a:effectRef idx="0"/>
          <a:fontRef idx="minor"/>
        </p:style>
        <p:txBody>
          <a:bodyPr tIns="91440" bIns="91440">
            <a:spAutoFit/>
          </a:bodyPr>
          <a:p>
            <a:pPr>
              <a:lnSpc>
                <a:spcPct val="150000"/>
              </a:lnSpc>
              <a:tabLst>
                <a:tab algn="l" pos="0"/>
              </a:tabLst>
            </a:pP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fd = open(file_name, flags | O_NONBLOCK);</a:t>
            </a:r>
            <a:endParaRPr b="0" lang="en-US" sz="1650" spc="-1" strike="noStrike">
              <a:latin typeface="Arial"/>
            </a:endParaRPr>
          </a:p>
        </p:txBody>
      </p:sp>
      <p:sp>
        <p:nvSpPr>
          <p:cNvPr id="352" name="CustomShape 6"/>
          <p:cNvSpPr/>
          <p:nvPr/>
        </p:nvSpPr>
        <p:spPr>
          <a:xfrm>
            <a:off x="5191200" y="2895120"/>
            <a:ext cx="1942920" cy="45756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ru-RU" sz="1800" spc="-1" strike="noStrike">
                <a:solidFill>
                  <a:srgbClr val="000000"/>
                </a:solidFill>
                <a:latin typeface="Arial"/>
                <a:ea typeface="Arial"/>
              </a:rPr>
              <a:t>или</a:t>
            </a:r>
            <a:endParaRPr b="0" lang="en-US" sz="1800" spc="-1" strike="noStrike">
              <a:latin typeface="Arial"/>
            </a:endParaRPr>
          </a:p>
        </p:txBody>
      </p:sp>
      <p:sp>
        <p:nvSpPr>
          <p:cNvPr id="353" name="CustomShape 7"/>
          <p:cNvSpPr/>
          <p:nvPr/>
        </p:nvSpPr>
        <p:spPr>
          <a:xfrm>
            <a:off x="2781360" y="3286080"/>
            <a:ext cx="6762600" cy="8107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old_flags = fcntl(fd, F_GETFL);</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fcntl(fd, F_SETFL, old_flags | O_NONBLOCK);</a:t>
            </a:r>
            <a:endParaRPr b="0" lang="en-US" sz="1650" spc="-1" strike="noStrike">
              <a:latin typeface="Arial"/>
            </a:endParaRPr>
          </a:p>
        </p:txBody>
      </p:sp>
      <p:sp>
        <p:nvSpPr>
          <p:cNvPr id="354" name="CustomShape 8"/>
          <p:cNvSpPr/>
          <p:nvPr/>
        </p:nvSpPr>
        <p:spPr>
          <a:xfrm>
            <a:off x="4653360" y="4166640"/>
            <a:ext cx="2999520" cy="57636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Как использовать?</a:t>
            </a:r>
            <a:endParaRPr b="0" lang="en-US" sz="2250" spc="-1" strike="noStrike">
              <a:latin typeface="Arial"/>
            </a:endParaRPr>
          </a:p>
        </p:txBody>
      </p:sp>
      <p:sp>
        <p:nvSpPr>
          <p:cNvPr id="355" name="CustomShape 9"/>
          <p:cNvSpPr/>
          <p:nvPr/>
        </p:nvSpPr>
        <p:spPr>
          <a:xfrm>
            <a:off x="2662200" y="4655160"/>
            <a:ext cx="6847920" cy="10627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50" spc="-1" strike="noStrike">
                <a:solidFill>
                  <a:srgbClr val="37474f"/>
                </a:solidFill>
                <a:latin typeface="Roboto Mono"/>
                <a:ea typeface="Roboto Mono"/>
              </a:rPr>
              <a:t>ssize_t rc = read/write/accept/send/recv(fd, ...);</a:t>
            </a:r>
            <a:endParaRPr b="0" lang="en-US" sz="165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if</a:t>
            </a:r>
            <a:r>
              <a:rPr b="0" lang="ru-RU" sz="1650" spc="-1" strike="noStrike">
                <a:solidFill>
                  <a:srgbClr val="37474f"/>
                </a:solidFill>
                <a:latin typeface="Roboto Mono"/>
                <a:ea typeface="Roboto Mono"/>
              </a:rPr>
              <a:t> (rc == -</a:t>
            </a:r>
            <a:r>
              <a:rPr b="0" lang="ru-RU" sz="1650" spc="-1" strike="noStrike">
                <a:solidFill>
                  <a:srgbClr val="c53929"/>
                </a:solidFill>
                <a:latin typeface="Roboto Mono"/>
                <a:ea typeface="Roboto Mono"/>
              </a:rPr>
              <a:t>1</a:t>
            </a:r>
            <a:r>
              <a:rPr b="0" lang="ru-RU" sz="1650" spc="-1" strike="noStrike">
                <a:solidFill>
                  <a:srgbClr val="37474f"/>
                </a:solidFill>
                <a:latin typeface="Roboto Mono"/>
                <a:ea typeface="Roboto Mono"/>
              </a:rPr>
              <a:t> &amp;&amp; (errno == EAGAIN || errno == EWOULDBLOCK))</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        </a:t>
            </a:r>
            <a:r>
              <a:rPr b="0" lang="ru-RU" sz="1650" spc="-1" strike="noStrike">
                <a:solidFill>
                  <a:srgbClr val="d81b60"/>
                </a:solidFill>
                <a:latin typeface="Roboto Mono"/>
                <a:ea typeface="Roboto Mono"/>
              </a:rPr>
              <a:t>/* No data to read, or space to write. */</a:t>
            </a:r>
            <a:endParaRPr b="0" lang="en-US" sz="1650" spc="-1" strike="noStrike">
              <a:latin typeface="Arial"/>
            </a:endParaRPr>
          </a:p>
        </p:txBody>
      </p:sp>
      <p:sp>
        <p:nvSpPr>
          <p:cNvPr id="356" name="CustomShape 10"/>
          <p:cNvSpPr/>
          <p:nvPr/>
        </p:nvSpPr>
        <p:spPr>
          <a:xfrm>
            <a:off x="1743120" y="1990800"/>
            <a:ext cx="9153360" cy="360"/>
          </a:xfrm>
          <a:custGeom>
            <a:avLst/>
            <a:gdLst/>
            <a:ahLst/>
            <a:rect l="l" t="t" r="r" b="b"/>
            <a:pathLst>
              <a:path w="21600" h="21600">
                <a:moveTo>
                  <a:pt x="0" y="0"/>
                </a:moveTo>
                <a:lnTo>
                  <a:pt x="21600" y="21600"/>
                </a:lnTo>
              </a:path>
            </a:pathLst>
          </a:custGeom>
          <a:noFill/>
          <a:ln w="19080">
            <a:solidFill>
              <a:schemeClr val="dk2"/>
            </a:solidFill>
            <a:prstDash val="dot"/>
            <a:round/>
          </a:ln>
        </p:spPr>
        <p:style>
          <a:lnRef idx="0"/>
          <a:fillRef idx="0"/>
          <a:effectRef idx="0"/>
          <a:fontRef idx="minor"/>
        </p:style>
      </p:sp>
      <p:sp>
        <p:nvSpPr>
          <p:cNvPr id="357" name="CustomShape 11"/>
          <p:cNvSpPr/>
          <p:nvPr/>
        </p:nvSpPr>
        <p:spPr>
          <a:xfrm>
            <a:off x="1685880" y="4166640"/>
            <a:ext cx="9153360" cy="360"/>
          </a:xfrm>
          <a:custGeom>
            <a:avLst/>
            <a:gdLst/>
            <a:ahLst/>
            <a:rect l="l" t="t" r="r" b="b"/>
            <a:pathLst>
              <a:path w="21600" h="21600">
                <a:moveTo>
                  <a:pt x="0" y="0"/>
                </a:moveTo>
                <a:lnTo>
                  <a:pt x="21600" y="21600"/>
                </a:lnTo>
              </a:path>
            </a:pathLst>
          </a:custGeom>
          <a:noFill/>
          <a:ln w="19080">
            <a:solidFill>
              <a:schemeClr val="dk2"/>
            </a:solidFill>
            <a:prstDash val="dot"/>
            <a:round/>
          </a:ln>
        </p:spPr>
        <p:style>
          <a:lnRef idx="0"/>
          <a:fillRef idx="0"/>
          <a:effectRef idx="0"/>
          <a:fontRef idx="minor"/>
        </p:style>
      </p:sp>
      <p:sp>
        <p:nvSpPr>
          <p:cNvPr id="358" name="CustomShape 12"/>
          <p:cNvSpPr/>
          <p:nvPr/>
        </p:nvSpPr>
        <p:spPr>
          <a:xfrm>
            <a:off x="10026360" y="5284080"/>
            <a:ext cx="1288800" cy="347040"/>
          </a:xfrm>
          <a:prstGeom prst="roundRect">
            <a:avLst>
              <a:gd name="adj" fmla="val 16667"/>
            </a:avLst>
          </a:prstGeom>
          <a:solidFill>
            <a:srgbClr val="c53929"/>
          </a:solidFill>
          <a:ln w="9360">
            <a:solidFill>
              <a:srgbClr val="000000"/>
            </a:solidFill>
            <a:round/>
          </a:ln>
        </p:spPr>
        <p:style>
          <a:lnRef idx="0"/>
          <a:fillRef idx="0"/>
          <a:effectRef idx="0"/>
          <a:fontRef idx="minor"/>
        </p:style>
        <p:txBody>
          <a:bodyPr tIns="91440" bIns="91440" anchor="ctr">
            <a:noAutofit/>
          </a:bodyPr>
          <a:p>
            <a:pPr>
              <a:lnSpc>
                <a:spcPct val="100000"/>
              </a:lnSpc>
              <a:tabLst>
                <a:tab algn="l" pos="0"/>
              </a:tabLst>
            </a:pPr>
            <a:r>
              <a:rPr b="0" lang="ru-RU" sz="1500" spc="-1" strike="noStrike">
                <a:solidFill>
                  <a:srgbClr val="000000"/>
                </a:solidFill>
                <a:latin typeface="Arial"/>
                <a:ea typeface="Arial"/>
              </a:rPr>
              <a:t>pseudocode</a:t>
            </a:r>
            <a:endParaRPr b="0" lang="en-US" sz="1500" spc="-1" strike="noStrike">
              <a:latin typeface="Arial"/>
            </a:endParaRPr>
          </a:p>
        </p:txBody>
      </p:sp>
      <p:sp>
        <p:nvSpPr>
          <p:cNvPr id="359" name="CustomShape 13"/>
          <p:cNvSpPr/>
          <p:nvPr/>
        </p:nvSpPr>
        <p:spPr>
          <a:xfrm>
            <a:off x="2781360" y="6034680"/>
            <a:ext cx="7753320" cy="57636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Хороший код проверяет обе ошибки</a:t>
            </a:r>
            <a:endParaRPr b="0" lang="en-US" sz="2250" spc="-1" strike="noStrike">
              <a:latin typeface="Arial"/>
            </a:endParaRPr>
          </a:p>
        </p:txBody>
      </p:sp>
      <p:sp>
        <p:nvSpPr>
          <p:cNvPr id="360" name="CustomShape 14"/>
          <p:cNvSpPr/>
          <p:nvPr/>
        </p:nvSpPr>
        <p:spPr>
          <a:xfrm rot="10800000">
            <a:off x="7039440" y="5324760"/>
            <a:ext cx="151920" cy="733320"/>
          </a:xfrm>
          <a:custGeom>
            <a:avLst/>
            <a:gdLst/>
            <a:ahLst/>
            <a:rect l="l" t="t" r="r" b="b"/>
            <a:pathLst>
              <a:path w="21600" h="21600">
                <a:moveTo>
                  <a:pt x="0" y="0"/>
                </a:moveTo>
                <a:lnTo>
                  <a:pt x="21600" y="21600"/>
                </a:lnTo>
              </a:path>
            </a:pathLst>
          </a:custGeom>
          <a:noFill/>
          <a:ln w="19080">
            <a:solidFill>
              <a:schemeClr val="dk1"/>
            </a:solidFill>
            <a:round/>
            <a:tailEnd len="med" type="stealth" w="med"/>
          </a:ln>
        </p:spPr>
        <p:style>
          <a:lnRef idx="0"/>
          <a:fillRef idx="0"/>
          <a:effectRef idx="0"/>
          <a:fontRef idx="minor"/>
        </p:style>
      </p:sp>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childTnLst>
                  <p:par>
                    <p:cTn id="45" fill="hold">
                      <p:stCondLst>
                        <p:cond delay="indefinite"/>
                      </p:stCondLst>
                      <p:childTnLst>
                        <p:par>
                          <p:cTn id="46" fill="hold">
                            <p:stCondLst>
                              <p:cond delay="0"/>
                            </p:stCondLst>
                            <p:childTnLst>
                              <p:par>
                                <p:cTn id="47" nodeType="clickEffect" fill="hold" presetClass="entr" presetID="10">
                                  <p:stCondLst>
                                    <p:cond delay="0"/>
                                  </p:stCondLst>
                                  <p:childTnLst>
                                    <p:set>
                                      <p:cBhvr>
                                        <p:cTn id="48" dur="1" fill="hold">
                                          <p:stCondLst>
                                            <p:cond delay="0"/>
                                          </p:stCondLst>
                                        </p:cTn>
                                        <p:tgtEl>
                                          <p:spTgt spid="360"/>
                                        </p:tgtEl>
                                        <p:attrNameLst>
                                          <p:attrName>style.visibility</p:attrName>
                                        </p:attrNameLst>
                                      </p:cBhvr>
                                      <p:to>
                                        <p:strVal val="visible"/>
                                      </p:to>
                                    </p:set>
                                    <p:animEffect filter="fade" transition="in">
                                      <p:cBhvr additive="repl">
                                        <p:cTn id="49" dur="1000"/>
                                        <p:tgtEl>
                                          <p:spTgt spid="360"/>
                                        </p:tgtEl>
                                      </p:cBhvr>
                                    </p:animEffect>
                                  </p:childTnLst>
                                </p:cTn>
                              </p:par>
                              <p:par>
                                <p:cTn id="50" nodeType="withEffect" fill="hold" presetClass="entr" presetID="10">
                                  <p:stCondLst>
                                    <p:cond delay="0"/>
                                  </p:stCondLst>
                                  <p:childTnLst>
                                    <p:set>
                                      <p:cBhvr>
                                        <p:cTn id="51" dur="1" fill="hold">
                                          <p:stCondLst>
                                            <p:cond delay="0"/>
                                          </p:stCondLst>
                                        </p:cTn>
                                        <p:tgtEl>
                                          <p:spTgt spid="359"/>
                                        </p:tgtEl>
                                        <p:attrNameLst>
                                          <p:attrName>style.visibility</p:attrName>
                                        </p:attrNameLst>
                                      </p:cBhvr>
                                      <p:to>
                                        <p:strVal val="visible"/>
                                      </p:to>
                                    </p:set>
                                    <p:animEffect filter="fade" transition="in">
                                      <p:cBhvr additive="repl">
                                        <p:cTn id="52" dur="10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Неблокирующие IO операции (2/)</a:t>
            </a:r>
            <a:endParaRPr b="0" lang="en-US" sz="3200" spc="-1" strike="noStrike">
              <a:solidFill>
                <a:srgbClr val="000000"/>
              </a:solidFill>
              <a:latin typeface="Arial"/>
            </a:endParaRPr>
          </a:p>
        </p:txBody>
      </p:sp>
      <p:sp>
        <p:nvSpPr>
          <p:cNvPr id="362"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B3F2302D-0EBE-4F23-98BE-CAEC3A664FA1}" type="slidenum">
              <a:rPr b="1" lang="ru-RU" sz="4800" spc="-1" strike="noStrike">
                <a:solidFill>
                  <a:srgbClr val="f5f6f6"/>
                </a:solidFill>
                <a:latin typeface="Proxima Nova"/>
                <a:ea typeface="Proxima Nova"/>
              </a:rPr>
              <a:t>11</a:t>
            </a:fld>
            <a:endParaRPr b="0" lang="en-US" sz="4800" spc="-1" strike="noStrike">
              <a:latin typeface="Times New Roman"/>
            </a:endParaRPr>
          </a:p>
        </p:txBody>
      </p:sp>
      <p:sp>
        <p:nvSpPr>
          <p:cNvPr id="363" name="CustomShape 3"/>
          <p:cNvSpPr/>
          <p:nvPr/>
        </p:nvSpPr>
        <p:spPr>
          <a:xfrm>
            <a:off x="1828800" y="1352520"/>
            <a:ext cx="5133600" cy="51789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150" spc="-1" strike="noStrike">
                <a:solidFill>
                  <a:srgbClr val="3f51b5"/>
                </a:solidFill>
                <a:latin typeface="Roboto Mono"/>
                <a:ea typeface="Roboto Mono"/>
              </a:rPr>
              <a:t>void</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make_fd_nonblocking(</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fd)</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old_flags = fcntl(fd, F_GETFL);</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fcntl(fd, F_SETFL, old_flags | O_NONBLOCK);</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endParaRPr b="0" lang="en-US" sz="1150" spc="-1" strike="noStrike">
              <a:latin typeface="Arial"/>
            </a:endParaRPr>
          </a:p>
          <a:p>
            <a:pPr>
              <a:lnSpc>
                <a:spcPct val="100000"/>
              </a:lnSpc>
              <a:tabLst>
                <a:tab algn="l" pos="0"/>
              </a:tabLst>
            </a:pPr>
            <a:r>
              <a:rPr b="0" lang="ru-RU" sz="1150" spc="-1" strike="noStrike">
                <a:solidFill>
                  <a:srgbClr val="3f51b5"/>
                </a:solidFill>
                <a:latin typeface="Roboto Mono"/>
                <a:ea typeface="Roboto Mono"/>
              </a:rPr>
              <a:t>int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main(</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argc, </a:t>
            </a:r>
            <a:r>
              <a:rPr b="0" lang="ru-RU" sz="1150" spc="-1" strike="noStrike">
                <a:solidFill>
                  <a:srgbClr val="3f51b5"/>
                </a:solidFill>
                <a:latin typeface="Roboto Mono"/>
                <a:ea typeface="Roboto Mono"/>
              </a:rPr>
              <a:t>const</a:t>
            </a: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char</a:t>
            </a:r>
            <a:r>
              <a:rPr b="0" lang="ru-RU" sz="1150" spc="-1" strike="noStrike">
                <a:solidFill>
                  <a:srgbClr val="37474f"/>
                </a:solidFill>
                <a:latin typeface="Roboto Mono"/>
                <a:ea typeface="Roboto Mono"/>
              </a:rPr>
              <a:t> **argv)</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make_fd_nonblocking(STDIN_FILENO);</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value =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rc = scanf(</a:t>
            </a:r>
            <a:r>
              <a:rPr b="0" lang="ru-RU" sz="1150" spc="-1" strike="noStrike">
                <a:solidFill>
                  <a:srgbClr val="388e3c"/>
                </a:solidFill>
                <a:latin typeface="Roboto Mono"/>
                <a:ea typeface="Roboto Mono"/>
              </a:rPr>
              <a:t>"%d"</a:t>
            </a:r>
            <a:r>
              <a:rPr b="0" lang="ru-RU" sz="1150" spc="-1" strike="noStrike">
                <a:solidFill>
                  <a:srgbClr val="37474f"/>
                </a:solidFill>
                <a:latin typeface="Roboto Mono"/>
                <a:ea typeface="Roboto Mono"/>
              </a:rPr>
              <a:t>, &amp;value);</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printf(</a:t>
            </a:r>
            <a:r>
              <a:rPr b="0" lang="ru-RU" sz="1150" spc="-1" strike="noStrike">
                <a:solidFill>
                  <a:srgbClr val="388e3c"/>
                </a:solidFill>
                <a:latin typeface="Roboto Mono"/>
                <a:ea typeface="Roboto Mono"/>
              </a:rPr>
              <a:t>"scanf rc = %d\n"</a:t>
            </a:r>
            <a:r>
              <a:rPr b="0" lang="ru-RU" sz="1150" spc="-1" strike="noStrike">
                <a:solidFill>
                  <a:srgbClr val="37474f"/>
                </a:solidFill>
                <a:latin typeface="Roboto Mono"/>
                <a:ea typeface="Roboto Mono"/>
              </a:rPr>
              <a:t>, rc);</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printf(</a:t>
            </a:r>
            <a:r>
              <a:rPr b="0" lang="ru-RU" sz="1150" spc="-1" strike="noStrike">
                <a:solidFill>
                  <a:srgbClr val="388e3c"/>
                </a:solidFill>
                <a:latin typeface="Roboto Mono"/>
                <a:ea typeface="Roboto Mono"/>
              </a:rPr>
              <a:t>"scanf error = %s\n"</a:t>
            </a:r>
            <a:r>
              <a:rPr b="0" lang="ru-RU" sz="1150" spc="-1" strike="noStrike">
                <a:solidFill>
                  <a:srgbClr val="37474f"/>
                </a:solidFill>
                <a:latin typeface="Roboto Mono"/>
                <a:ea typeface="Roboto Mono"/>
              </a:rPr>
              <a:t>, strerror(errno));</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rc = read(STDIN_FILENO, &amp;value, </a:t>
            </a:r>
            <a:r>
              <a:rPr b="0" lang="ru-RU" sz="1150" spc="-1" strike="noStrike">
                <a:solidFill>
                  <a:srgbClr val="3f51b5"/>
                </a:solidFill>
                <a:latin typeface="Roboto Mono"/>
                <a:ea typeface="Roboto Mono"/>
              </a:rPr>
              <a:t>sizeof</a:t>
            </a:r>
            <a:r>
              <a:rPr b="0" lang="ru-RU" sz="1150" spc="-1" strike="noStrike">
                <a:solidFill>
                  <a:srgbClr val="37474f"/>
                </a:solidFill>
                <a:latin typeface="Roboto Mono"/>
                <a:ea typeface="Roboto Mono"/>
              </a:rPr>
              <a:t>(value));</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printf(</a:t>
            </a:r>
            <a:r>
              <a:rPr b="0" lang="ru-RU" sz="1150" spc="-1" strike="noStrike">
                <a:solidFill>
                  <a:srgbClr val="388e3c"/>
                </a:solidFill>
                <a:latin typeface="Roboto Mono"/>
                <a:ea typeface="Roboto Mono"/>
              </a:rPr>
              <a:t>"read rc = %d\n"</a:t>
            </a:r>
            <a:r>
              <a:rPr b="0" lang="ru-RU" sz="1150" spc="-1" strike="noStrike">
                <a:solidFill>
                  <a:srgbClr val="37474f"/>
                </a:solidFill>
                <a:latin typeface="Roboto Mono"/>
                <a:ea typeface="Roboto Mono"/>
              </a:rPr>
              <a:t>, rc);</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printf(</a:t>
            </a:r>
            <a:r>
              <a:rPr b="0" lang="ru-RU" sz="1150" spc="-1" strike="noStrike">
                <a:solidFill>
                  <a:srgbClr val="388e3c"/>
                </a:solidFill>
                <a:latin typeface="Roboto Mono"/>
                <a:ea typeface="Roboto Mono"/>
              </a:rPr>
              <a:t>"read error = %s\n"</a:t>
            </a:r>
            <a:r>
              <a:rPr b="0" lang="ru-RU" sz="1150" spc="-1" strike="noStrike">
                <a:solidFill>
                  <a:srgbClr val="37474f"/>
                </a:solidFill>
                <a:latin typeface="Roboto Mono"/>
                <a:ea typeface="Roboto Mono"/>
              </a:rPr>
              <a:t>, strerror(errno));</a:t>
            </a:r>
            <a:endParaRPr b="0" lang="en-US" sz="1150" spc="-1" strike="noStrike">
              <a:latin typeface="Arial"/>
            </a:endParaRPr>
          </a:p>
          <a:p>
            <a:pPr>
              <a:lnSpc>
                <a:spcPct val="100000"/>
              </a:lnSpc>
              <a:tabLst>
                <a:tab algn="l" pos="0"/>
              </a:tabLst>
            </a:pP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while</a:t>
            </a:r>
            <a:r>
              <a:rPr b="0" lang="ru-RU" sz="1150" spc="-1" strike="noStrike">
                <a:solidFill>
                  <a:srgbClr val="37474f"/>
                </a:solidFill>
                <a:latin typeface="Roboto Mono"/>
                <a:ea typeface="Roboto Mono"/>
              </a:rPr>
              <a:t> (</a:t>
            </a:r>
            <a:r>
              <a:rPr b="0" lang="ru-RU" sz="1150" spc="-1" strike="noStrike">
                <a:solidFill>
                  <a:srgbClr val="c53929"/>
                </a:solidFill>
                <a:latin typeface="Roboto Mono"/>
                <a:ea typeface="Roboto Mono"/>
              </a:rPr>
              <a:t>1</a:t>
            </a:r>
            <a:r>
              <a:rPr b="0" lang="ru-RU" sz="1150" spc="-1" strike="noStrike">
                <a:solidFill>
                  <a:srgbClr val="37474f"/>
                </a:solidFill>
                <a:latin typeface="Roboto Mono"/>
                <a:ea typeface="Roboto Mono"/>
              </a:rPr>
              <a:t>)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rc = scanf(</a:t>
            </a:r>
            <a:r>
              <a:rPr b="0" lang="ru-RU" sz="1150" spc="-1" strike="noStrike">
                <a:solidFill>
                  <a:srgbClr val="388e3c"/>
                </a:solidFill>
                <a:latin typeface="Roboto Mono"/>
                <a:ea typeface="Roboto Mono"/>
              </a:rPr>
              <a:t>"%d"</a:t>
            </a:r>
            <a:r>
              <a:rPr b="0" lang="ru-RU" sz="1150" spc="-1" strike="noStrike">
                <a:solidFill>
                  <a:srgbClr val="37474f"/>
                </a:solidFill>
                <a:latin typeface="Roboto Mono"/>
                <a:ea typeface="Roboto Mono"/>
              </a:rPr>
              <a:t>, &amp;value);</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(rc &gt;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 (errno != EAGAIN &amp;&amp;</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errno != EWOULDBLOCK))</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break</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printf(</a:t>
            </a:r>
            <a:r>
              <a:rPr b="0" lang="ru-RU" sz="1150" spc="-1" strike="noStrike">
                <a:solidFill>
                  <a:srgbClr val="388e3c"/>
                </a:solidFill>
                <a:latin typeface="Roboto Mono"/>
                <a:ea typeface="Roboto Mono"/>
              </a:rPr>
              <a:t>"value = %d\n"</a:t>
            </a:r>
            <a:r>
              <a:rPr b="0" lang="ru-RU" sz="1150" spc="-1" strike="noStrike">
                <a:solidFill>
                  <a:srgbClr val="37474f"/>
                </a:solidFill>
                <a:latin typeface="Roboto Mono"/>
                <a:ea typeface="Roboto Mono"/>
              </a:rPr>
              <a:t>, value);</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return</a:t>
            </a:r>
            <a:r>
              <a:rPr b="0" lang="ru-RU" sz="1150" spc="-1" strike="noStrike">
                <a:solidFill>
                  <a:srgbClr val="37474f"/>
                </a:solidFill>
                <a:latin typeface="Roboto Mono"/>
                <a:ea typeface="Roboto Mono"/>
              </a:rPr>
              <a:t>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a:t>
            </a:r>
            <a:endParaRPr b="0" lang="en-US" sz="1150" spc="-1" strike="noStrike">
              <a:latin typeface="Arial"/>
            </a:endParaRPr>
          </a:p>
          <a:p>
            <a:pPr>
              <a:lnSpc>
                <a:spcPct val="150000"/>
              </a:lnSpc>
              <a:tabLst>
                <a:tab algn="l" pos="0"/>
              </a:tabLst>
            </a:pPr>
            <a:r>
              <a:rPr b="0" lang="ru-RU" sz="1150" spc="-1" strike="noStrike">
                <a:solidFill>
                  <a:srgbClr val="37474f"/>
                </a:solidFill>
                <a:latin typeface="Roboto Mono"/>
                <a:ea typeface="Roboto Mono"/>
              </a:rPr>
              <a:t>}</a:t>
            </a:r>
            <a:endParaRPr b="0" lang="en-US" sz="1150" spc="-1" strike="noStrike">
              <a:latin typeface="Arial"/>
            </a:endParaRPr>
          </a:p>
        </p:txBody>
      </p:sp>
      <p:sp>
        <p:nvSpPr>
          <p:cNvPr id="364" name="CustomShape 4"/>
          <p:cNvSpPr/>
          <p:nvPr/>
        </p:nvSpPr>
        <p:spPr>
          <a:xfrm>
            <a:off x="6486480" y="1571760"/>
            <a:ext cx="4619520" cy="1073160"/>
          </a:xfrm>
          <a:prstGeom prst="rect">
            <a:avLst/>
          </a:prstGeom>
          <a:noFill/>
          <a:ln>
            <a:noFill/>
          </a:ln>
        </p:spPr>
        <p:style>
          <a:lnRef idx="0"/>
          <a:fillRef idx="0"/>
          <a:effectRef idx="0"/>
          <a:fontRef idx="minor"/>
        </p:style>
        <p:txBody>
          <a:bodyPr tIns="91440" bIns="91440">
            <a:spAutoFit/>
          </a:bodyPr>
          <a:p>
            <a:pPr algn="ctr">
              <a:lnSpc>
                <a:spcPct val="130000"/>
              </a:lnSpc>
              <a:tabLst>
                <a:tab algn="l" pos="0"/>
              </a:tabLst>
            </a:pPr>
            <a:r>
              <a:rPr b="0" lang="ru-RU" sz="2250" spc="-1" strike="noStrike">
                <a:solidFill>
                  <a:srgbClr val="000000"/>
                </a:solidFill>
                <a:highlight>
                  <a:srgbClr val="ffffff"/>
                </a:highlight>
                <a:latin typeface="Arial"/>
                <a:ea typeface="Arial"/>
              </a:rPr>
              <a:t>Функция делает любой дескриптор неблокирующим</a:t>
            </a:r>
            <a:endParaRPr b="0" lang="en-US" sz="2250" spc="-1" strike="noStrike">
              <a:latin typeface="Arial"/>
            </a:endParaRPr>
          </a:p>
        </p:txBody>
      </p:sp>
      <p:sp>
        <p:nvSpPr>
          <p:cNvPr id="365" name="CustomShape 5"/>
          <p:cNvSpPr/>
          <p:nvPr/>
        </p:nvSpPr>
        <p:spPr>
          <a:xfrm>
            <a:off x="1838160" y="1400040"/>
            <a:ext cx="4476600" cy="1123920"/>
          </a:xfrm>
          <a:prstGeom prst="rect">
            <a:avLst/>
          </a:prstGeom>
          <a:noFill/>
          <a:ln w="19080">
            <a:solidFill>
              <a:srgbClr val="222222"/>
            </a:solidFill>
            <a:round/>
          </a:ln>
        </p:spPr>
        <p:style>
          <a:lnRef idx="0"/>
          <a:fillRef idx="0"/>
          <a:effectRef idx="0"/>
          <a:fontRef idx="minor"/>
        </p:style>
      </p:sp>
      <p:sp>
        <p:nvSpPr>
          <p:cNvPr id="366" name="CustomShape 6"/>
          <p:cNvSpPr/>
          <p:nvPr/>
        </p:nvSpPr>
        <p:spPr>
          <a:xfrm>
            <a:off x="8486640" y="6256800"/>
            <a:ext cx="218088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800" spc="-1" strike="noStrike" u="sng">
                <a:solidFill>
                  <a:srgbClr val="0000ff"/>
                </a:solidFill>
                <a:highlight>
                  <a:srgbClr val="ffffff"/>
                </a:highlight>
                <a:uFillTx/>
                <a:latin typeface="Arial"/>
                <a:ea typeface="Arial"/>
                <a:hlinkClick r:id="rId1"/>
              </a:rPr>
              <a:t>9_aio/1_nonblock.c</a:t>
            </a:r>
            <a:endParaRPr b="0" lang="en-US" sz="1800" spc="-1" strike="noStrike">
              <a:latin typeface="Arial"/>
            </a:endParaRPr>
          </a:p>
        </p:txBody>
      </p:sp>
      <p:sp>
        <p:nvSpPr>
          <p:cNvPr id="367" name="CustomShape 7"/>
          <p:cNvSpPr/>
          <p:nvPr/>
        </p:nvSpPr>
        <p:spPr>
          <a:xfrm>
            <a:off x="7372440" y="2809800"/>
            <a:ext cx="2999520" cy="1518480"/>
          </a:xfrm>
          <a:prstGeom prst="rect">
            <a:avLst/>
          </a:prstGeom>
          <a:noFill/>
          <a:ln>
            <a:noFill/>
          </a:ln>
        </p:spPr>
        <p:style>
          <a:lnRef idx="0"/>
          <a:fillRef idx="0"/>
          <a:effectRef idx="0"/>
          <a:fontRef idx="minor"/>
        </p:style>
        <p:txBody>
          <a:bodyPr tIns="91440" bIns="91440">
            <a:spAutoFit/>
          </a:bodyPr>
          <a:p>
            <a:pPr algn="ctr">
              <a:lnSpc>
                <a:spcPct val="130000"/>
              </a:lnSpc>
              <a:tabLst>
                <a:tab algn="l" pos="0"/>
              </a:tabLst>
            </a:pPr>
            <a:r>
              <a:rPr b="0" lang="ru-RU" sz="2250" spc="-1" strike="noStrike">
                <a:solidFill>
                  <a:srgbClr val="000000"/>
                </a:solidFill>
                <a:highlight>
                  <a:srgbClr val="ffffff"/>
                </a:highlight>
                <a:latin typeface="Arial"/>
                <a:ea typeface="Arial"/>
              </a:rPr>
              <a:t>Даже поток ввода можно сделать неблокирующим</a:t>
            </a:r>
            <a:endParaRPr b="0" lang="en-US" sz="2250" spc="-1" strike="noStrike">
              <a:latin typeface="Arial"/>
            </a:endParaRPr>
          </a:p>
        </p:txBody>
      </p:sp>
      <p:sp>
        <p:nvSpPr>
          <p:cNvPr id="368" name="CustomShape 8"/>
          <p:cNvSpPr/>
          <p:nvPr/>
        </p:nvSpPr>
        <p:spPr>
          <a:xfrm>
            <a:off x="2157480" y="3100680"/>
            <a:ext cx="3157560" cy="461520"/>
          </a:xfrm>
          <a:prstGeom prst="rect">
            <a:avLst/>
          </a:prstGeom>
          <a:noFill/>
          <a:ln w="19080">
            <a:solidFill>
              <a:srgbClr val="222222"/>
            </a:solidFill>
            <a:round/>
          </a:ln>
        </p:spPr>
        <p:style>
          <a:lnRef idx="0"/>
          <a:fillRef idx="0"/>
          <a:effectRef idx="0"/>
          <a:fontRef idx="minor"/>
        </p:style>
      </p:sp>
      <p:sp>
        <p:nvSpPr>
          <p:cNvPr id="369" name="CustomShape 9"/>
          <p:cNvSpPr/>
          <p:nvPr/>
        </p:nvSpPr>
        <p:spPr>
          <a:xfrm>
            <a:off x="6829560" y="2876400"/>
            <a:ext cx="2999520" cy="1963800"/>
          </a:xfrm>
          <a:prstGeom prst="rect">
            <a:avLst/>
          </a:prstGeom>
          <a:noFill/>
          <a:ln>
            <a:noFill/>
          </a:ln>
        </p:spPr>
        <p:style>
          <a:lnRef idx="0"/>
          <a:fillRef idx="0"/>
          <a:effectRef idx="0"/>
          <a:fontRef idx="minor"/>
        </p:style>
        <p:txBody>
          <a:bodyPr tIns="91440" bIns="91440">
            <a:spAutoFit/>
          </a:bodyPr>
          <a:p>
            <a:pPr algn="ctr">
              <a:lnSpc>
                <a:spcPct val="130000"/>
              </a:lnSpc>
              <a:tabLst>
                <a:tab algn="l" pos="0"/>
              </a:tabLst>
            </a:pPr>
            <a:r>
              <a:rPr b="0" lang="ru-RU" sz="2250" spc="-1" strike="noStrike">
                <a:solidFill>
                  <a:srgbClr val="000000"/>
                </a:solidFill>
                <a:highlight>
                  <a:srgbClr val="ffffff"/>
                </a:highlight>
                <a:latin typeface="Arial"/>
                <a:ea typeface="Arial"/>
              </a:rPr>
              <a:t>Тогда scanf и read будут возвращать ошибку, пока нет ввода</a:t>
            </a:r>
            <a:endParaRPr b="0" lang="en-US" sz="2250" spc="-1" strike="noStrike">
              <a:latin typeface="Arial"/>
            </a:endParaRPr>
          </a:p>
        </p:txBody>
      </p:sp>
      <p:sp>
        <p:nvSpPr>
          <p:cNvPr id="370" name="CustomShape 10"/>
          <p:cNvSpPr/>
          <p:nvPr/>
        </p:nvSpPr>
        <p:spPr>
          <a:xfrm>
            <a:off x="2224080" y="3503160"/>
            <a:ext cx="4033440" cy="1163520"/>
          </a:xfrm>
          <a:prstGeom prst="rect">
            <a:avLst/>
          </a:prstGeom>
          <a:noFill/>
          <a:ln w="19080">
            <a:solidFill>
              <a:srgbClr val="222222"/>
            </a:solidFill>
            <a:round/>
          </a:ln>
        </p:spPr>
        <p:style>
          <a:lnRef idx="0"/>
          <a:fillRef idx="0"/>
          <a:effectRef idx="0"/>
          <a:fontRef idx="minor"/>
        </p:style>
      </p:sp>
      <p:sp>
        <p:nvSpPr>
          <p:cNvPr id="371" name="CustomShape 11"/>
          <p:cNvSpPr/>
          <p:nvPr/>
        </p:nvSpPr>
        <p:spPr>
          <a:xfrm>
            <a:off x="7048440" y="4343400"/>
            <a:ext cx="2999520" cy="1073160"/>
          </a:xfrm>
          <a:prstGeom prst="rect">
            <a:avLst/>
          </a:prstGeom>
          <a:noFill/>
          <a:ln>
            <a:noFill/>
          </a:ln>
        </p:spPr>
        <p:style>
          <a:lnRef idx="0"/>
          <a:fillRef idx="0"/>
          <a:effectRef idx="0"/>
          <a:fontRef idx="minor"/>
        </p:style>
        <p:txBody>
          <a:bodyPr tIns="91440" bIns="91440">
            <a:spAutoFit/>
          </a:bodyPr>
          <a:p>
            <a:pPr algn="ctr">
              <a:lnSpc>
                <a:spcPct val="130000"/>
              </a:lnSpc>
              <a:tabLst>
                <a:tab algn="l" pos="0"/>
              </a:tabLst>
            </a:pPr>
            <a:r>
              <a:rPr b="0" lang="ru-RU" sz="2250" spc="-1" strike="noStrike">
                <a:solidFill>
                  <a:srgbClr val="000000"/>
                </a:solidFill>
                <a:highlight>
                  <a:srgbClr val="ffffff"/>
                </a:highlight>
                <a:latin typeface="Arial"/>
                <a:ea typeface="Arial"/>
              </a:rPr>
              <a:t>Буду читать в цикле, пока не прочитается</a:t>
            </a:r>
            <a:endParaRPr b="0" lang="en-US" sz="2250" spc="-1" strike="noStrike">
              <a:latin typeface="Arial"/>
            </a:endParaRPr>
          </a:p>
        </p:txBody>
      </p:sp>
      <p:sp>
        <p:nvSpPr>
          <p:cNvPr id="372" name="CustomShape 12"/>
          <p:cNvSpPr/>
          <p:nvPr/>
        </p:nvSpPr>
        <p:spPr>
          <a:xfrm>
            <a:off x="2100240" y="4679280"/>
            <a:ext cx="4619520" cy="1163520"/>
          </a:xfrm>
          <a:prstGeom prst="rect">
            <a:avLst/>
          </a:prstGeom>
          <a:noFill/>
          <a:ln w="19080">
            <a:solidFill>
              <a:srgbClr val="222222"/>
            </a:solidFill>
            <a:round/>
          </a:ln>
        </p:spPr>
        <p:style>
          <a:lnRef idx="0"/>
          <a:fillRef idx="0"/>
          <a:effectRef idx="0"/>
          <a:fontRef idx="minor"/>
        </p:style>
      </p:sp>
      <p:sp>
        <p:nvSpPr>
          <p:cNvPr id="373" name="CustomShape 13"/>
          <p:cNvSpPr/>
          <p:nvPr/>
        </p:nvSpPr>
        <p:spPr>
          <a:xfrm>
            <a:off x="6829560" y="1360080"/>
            <a:ext cx="360" cy="4914720"/>
          </a:xfrm>
          <a:custGeom>
            <a:avLst/>
            <a:gdLst/>
            <a:ahLst/>
            <a:rect l="l" t="t" r="r" b="b"/>
            <a:pathLst>
              <a:path w="21600" h="21600">
                <a:moveTo>
                  <a:pt x="0" y="0"/>
                </a:moveTo>
                <a:lnTo>
                  <a:pt x="21600" y="21600"/>
                </a:lnTo>
              </a:path>
            </a:pathLst>
          </a:custGeom>
          <a:noFill/>
          <a:ln w="19080">
            <a:solidFill>
              <a:schemeClr val="dk1"/>
            </a:solidFill>
            <a:prstDash val="dot"/>
            <a:round/>
          </a:ln>
        </p:spPr>
        <p:style>
          <a:lnRef idx="0"/>
          <a:fillRef idx="0"/>
          <a:effectRef idx="0"/>
          <a:fontRef idx="minor"/>
        </p:style>
      </p:sp>
      <p:sp>
        <p:nvSpPr>
          <p:cNvPr id="374" name="CustomShape 14"/>
          <p:cNvSpPr/>
          <p:nvPr/>
        </p:nvSpPr>
        <p:spPr>
          <a:xfrm>
            <a:off x="7000920" y="1352520"/>
            <a:ext cx="4704840" cy="252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$&gt; gcc 1_nonblock.c</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$&gt; ./a.out</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scanf rc = -1</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scanf error = Resource</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    </a:t>
            </a:r>
            <a:r>
              <a:rPr b="0" lang="ru-RU" sz="1400" spc="-1" strike="noStrike">
                <a:solidFill>
                  <a:srgbClr val="000000"/>
                </a:solidFill>
                <a:latin typeface="Arial"/>
                <a:ea typeface="Arial"/>
              </a:rPr>
              <a:t>temporarily unavailable</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read rc = -1</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read error = Resource</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    </a:t>
            </a:r>
            <a:r>
              <a:rPr b="0" lang="ru-RU" sz="1400" spc="-1" strike="noStrike">
                <a:solidFill>
                  <a:srgbClr val="000000"/>
                </a:solidFill>
                <a:latin typeface="Arial"/>
                <a:ea typeface="Arial"/>
              </a:rPr>
              <a:t>temporarily unavailable</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            </a:t>
            </a:r>
            <a:r>
              <a:rPr b="0" lang="ru-RU" sz="1400" spc="-1" strike="noStrike">
                <a:solidFill>
                  <a:srgbClr val="000000"/>
                </a:solidFill>
                <a:latin typeface="Arial"/>
                <a:ea typeface="Arial"/>
              </a:rPr>
              <a:t>...</a:t>
            </a:r>
            <a:endParaRPr b="0" lang="en-US" sz="1400" spc="-1" strike="noStrike">
              <a:latin typeface="Arial"/>
            </a:endParaRPr>
          </a:p>
        </p:txBody>
      </p:sp>
      <p:sp>
        <p:nvSpPr>
          <p:cNvPr id="375" name="CustomShape 15"/>
          <p:cNvSpPr/>
          <p:nvPr/>
        </p:nvSpPr>
        <p:spPr>
          <a:xfrm>
            <a:off x="7000920" y="3509640"/>
            <a:ext cx="2999520" cy="6094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100</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value = 100</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fill="hold">
                      <p:stCondLst>
                        <p:cond delay="indefinite"/>
                      </p:stCondLst>
                      <p:childTnLst>
                        <p:par>
                          <p:cTn id="56" fill="hold">
                            <p:stCondLst>
                              <p:cond delay="0"/>
                            </p:stCondLst>
                            <p:childTnLst>
                              <p:par>
                                <p:cTn id="57" nodeType="clickEffect" fill="hold" presetClass="entr" presetID="10">
                                  <p:stCondLst>
                                    <p:cond delay="0"/>
                                  </p:stCondLst>
                                  <p:childTnLst>
                                    <p:set>
                                      <p:cBhvr>
                                        <p:cTn id="58" dur="1" fill="hold">
                                          <p:stCondLst>
                                            <p:cond delay="0"/>
                                          </p:stCondLst>
                                        </p:cTn>
                                        <p:tgtEl>
                                          <p:spTgt spid="365"/>
                                        </p:tgtEl>
                                        <p:attrNameLst>
                                          <p:attrName>style.visibility</p:attrName>
                                        </p:attrNameLst>
                                      </p:cBhvr>
                                      <p:to>
                                        <p:strVal val="visible"/>
                                      </p:to>
                                    </p:set>
                                    <p:animEffect filter="fade" transition="in">
                                      <p:cBhvr additive="repl">
                                        <p:cTn id="59" dur="1000"/>
                                        <p:tgtEl>
                                          <p:spTgt spid="365"/>
                                        </p:tgtEl>
                                      </p:cBhvr>
                                    </p:animEffect>
                                  </p:childTnLst>
                                </p:cTn>
                              </p:par>
                              <p:par>
                                <p:cTn id="60" nodeType="withEffect" fill="hold" presetClass="entr" presetID="10">
                                  <p:stCondLst>
                                    <p:cond delay="0"/>
                                  </p:stCondLst>
                                  <p:childTnLst>
                                    <p:set>
                                      <p:cBhvr>
                                        <p:cTn id="61" dur="1" fill="hold">
                                          <p:stCondLst>
                                            <p:cond delay="0"/>
                                          </p:stCondLst>
                                        </p:cTn>
                                        <p:tgtEl>
                                          <p:spTgt spid="364"/>
                                        </p:tgtEl>
                                        <p:attrNameLst>
                                          <p:attrName>style.visibility</p:attrName>
                                        </p:attrNameLst>
                                      </p:cBhvr>
                                      <p:to>
                                        <p:strVal val="visible"/>
                                      </p:to>
                                    </p:set>
                                    <p:animEffect filter="fade" transition="in">
                                      <p:cBhvr additive="repl">
                                        <p:cTn id="62" dur="1000"/>
                                        <p:tgtEl>
                                          <p:spTgt spid="364"/>
                                        </p:tgtEl>
                                      </p:cBhvr>
                                    </p:animEffect>
                                  </p:childTnLst>
                                </p:cTn>
                              </p:par>
                            </p:childTnLst>
                          </p:cTn>
                        </p:par>
                      </p:childTnLst>
                    </p:cTn>
                  </p:par>
                  <p:par>
                    <p:cTn id="63" fill="hold">
                      <p:stCondLst>
                        <p:cond delay="indefinite"/>
                      </p:stCondLst>
                      <p:childTnLst>
                        <p:par>
                          <p:cTn id="64" fill="hold">
                            <p:stCondLst>
                              <p:cond delay="0"/>
                            </p:stCondLst>
                            <p:childTnLst>
                              <p:par>
                                <p:cTn id="65" nodeType="clickEffect" fill="hold" presetClass="exit" presetID="1">
                                  <p:stCondLst>
                                    <p:cond delay="0"/>
                                  </p:stCondLst>
                                  <p:childTnLst>
                                    <p:set>
                                      <p:cBhvr>
                                        <p:cTn id="66" dur="1" fill="hold">
                                          <p:stCondLst>
                                            <p:cond delay="0"/>
                                          </p:stCondLst>
                                        </p:cTn>
                                        <p:tgtEl>
                                          <p:spTgt spid="364"/>
                                        </p:tgtEl>
                                        <p:attrNameLst>
                                          <p:attrName>style.visibility</p:attrName>
                                        </p:attrNameLst>
                                      </p:cBhvr>
                                      <p:to>
                                        <p:strVal val="hidden"/>
                                      </p:to>
                                    </p:set>
                                  </p:childTnLst>
                                </p:cTn>
                              </p:par>
                              <p:par>
                                <p:cTn id="67" nodeType="withEffect" fill="hold" presetClass="exit" presetID="1">
                                  <p:stCondLst>
                                    <p:cond delay="0"/>
                                  </p:stCondLst>
                                  <p:childTnLst>
                                    <p:set>
                                      <p:cBhvr>
                                        <p:cTn id="68" dur="1" fill="hold">
                                          <p:stCondLst>
                                            <p:cond delay="0"/>
                                          </p:stCondLst>
                                        </p:cTn>
                                        <p:tgtEl>
                                          <p:spTgt spid="365"/>
                                        </p:tgtEl>
                                        <p:attrNameLst>
                                          <p:attrName>style.visibility</p:attrName>
                                        </p:attrNameLst>
                                      </p:cBhvr>
                                      <p:to>
                                        <p:strVal val="hidden"/>
                                      </p:to>
                                    </p:set>
                                  </p:childTnLst>
                                </p:cTn>
                              </p:par>
                              <p:par>
                                <p:cTn id="69" nodeType="withEffect" fill="hold" presetClass="entr" presetID="10">
                                  <p:stCondLst>
                                    <p:cond delay="0"/>
                                  </p:stCondLst>
                                  <p:childTnLst>
                                    <p:set>
                                      <p:cBhvr>
                                        <p:cTn id="70" dur="1" fill="hold">
                                          <p:stCondLst>
                                            <p:cond delay="0"/>
                                          </p:stCondLst>
                                        </p:cTn>
                                        <p:tgtEl>
                                          <p:spTgt spid="368"/>
                                        </p:tgtEl>
                                        <p:attrNameLst>
                                          <p:attrName>style.visibility</p:attrName>
                                        </p:attrNameLst>
                                      </p:cBhvr>
                                      <p:to>
                                        <p:strVal val="visible"/>
                                      </p:to>
                                    </p:set>
                                    <p:animEffect filter="fade" transition="in">
                                      <p:cBhvr additive="repl">
                                        <p:cTn id="71" dur="1000"/>
                                        <p:tgtEl>
                                          <p:spTgt spid="368"/>
                                        </p:tgtEl>
                                      </p:cBhvr>
                                    </p:animEffect>
                                  </p:childTnLst>
                                </p:cTn>
                              </p:par>
                              <p:par>
                                <p:cTn id="72" nodeType="withEffect" fill="hold" presetClass="entr" presetID="10">
                                  <p:stCondLst>
                                    <p:cond delay="0"/>
                                  </p:stCondLst>
                                  <p:childTnLst>
                                    <p:set>
                                      <p:cBhvr>
                                        <p:cTn id="73" dur="1" fill="hold">
                                          <p:stCondLst>
                                            <p:cond delay="0"/>
                                          </p:stCondLst>
                                        </p:cTn>
                                        <p:tgtEl>
                                          <p:spTgt spid="367"/>
                                        </p:tgtEl>
                                        <p:attrNameLst>
                                          <p:attrName>style.visibility</p:attrName>
                                        </p:attrNameLst>
                                      </p:cBhvr>
                                      <p:to>
                                        <p:strVal val="visible"/>
                                      </p:to>
                                    </p:set>
                                    <p:animEffect filter="fade" transition="in">
                                      <p:cBhvr additive="repl">
                                        <p:cTn id="74" dur="1000"/>
                                        <p:tgtEl>
                                          <p:spTgt spid="367"/>
                                        </p:tgtEl>
                                      </p:cBhvr>
                                    </p:animEffect>
                                  </p:childTnLst>
                                </p:cTn>
                              </p:par>
                            </p:childTnLst>
                          </p:cTn>
                        </p:par>
                      </p:childTnLst>
                    </p:cTn>
                  </p:par>
                  <p:par>
                    <p:cTn id="75" fill="hold">
                      <p:stCondLst>
                        <p:cond delay="indefinite"/>
                      </p:stCondLst>
                      <p:childTnLst>
                        <p:par>
                          <p:cTn id="76" fill="hold">
                            <p:stCondLst>
                              <p:cond delay="0"/>
                            </p:stCondLst>
                            <p:childTnLst>
                              <p:par>
                                <p:cTn id="77" nodeType="clickEffect" fill="hold" presetClass="exit" presetID="1">
                                  <p:stCondLst>
                                    <p:cond delay="0"/>
                                  </p:stCondLst>
                                  <p:childTnLst>
                                    <p:set>
                                      <p:cBhvr>
                                        <p:cTn id="78" dur="1" fill="hold">
                                          <p:stCondLst>
                                            <p:cond delay="0"/>
                                          </p:stCondLst>
                                        </p:cTn>
                                        <p:tgtEl>
                                          <p:spTgt spid="368"/>
                                        </p:tgtEl>
                                        <p:attrNameLst>
                                          <p:attrName>style.visibility</p:attrName>
                                        </p:attrNameLst>
                                      </p:cBhvr>
                                      <p:to>
                                        <p:strVal val="hidden"/>
                                      </p:to>
                                    </p:set>
                                  </p:childTnLst>
                                </p:cTn>
                              </p:par>
                              <p:par>
                                <p:cTn id="79" nodeType="withEffect" fill="hold" presetClass="exit" presetID="1">
                                  <p:stCondLst>
                                    <p:cond delay="0"/>
                                  </p:stCondLst>
                                  <p:childTnLst>
                                    <p:set>
                                      <p:cBhvr>
                                        <p:cTn id="80" dur="1" fill="hold">
                                          <p:stCondLst>
                                            <p:cond delay="0"/>
                                          </p:stCondLst>
                                        </p:cTn>
                                        <p:tgtEl>
                                          <p:spTgt spid="367"/>
                                        </p:tgtEl>
                                        <p:attrNameLst>
                                          <p:attrName>style.visibility</p:attrName>
                                        </p:attrNameLst>
                                      </p:cBhvr>
                                      <p:to>
                                        <p:strVal val="hidden"/>
                                      </p:to>
                                    </p:set>
                                  </p:childTnLst>
                                </p:cTn>
                              </p:par>
                              <p:par>
                                <p:cTn id="81" nodeType="withEffect" fill="hold" presetClass="entr" presetID="10">
                                  <p:stCondLst>
                                    <p:cond delay="0"/>
                                  </p:stCondLst>
                                  <p:childTnLst>
                                    <p:set>
                                      <p:cBhvr>
                                        <p:cTn id="82" dur="1" fill="hold">
                                          <p:stCondLst>
                                            <p:cond delay="0"/>
                                          </p:stCondLst>
                                        </p:cTn>
                                        <p:tgtEl>
                                          <p:spTgt spid="370"/>
                                        </p:tgtEl>
                                        <p:attrNameLst>
                                          <p:attrName>style.visibility</p:attrName>
                                        </p:attrNameLst>
                                      </p:cBhvr>
                                      <p:to>
                                        <p:strVal val="visible"/>
                                      </p:to>
                                    </p:set>
                                    <p:animEffect filter="fade" transition="in">
                                      <p:cBhvr additive="repl">
                                        <p:cTn id="83" dur="1000"/>
                                        <p:tgtEl>
                                          <p:spTgt spid="370"/>
                                        </p:tgtEl>
                                      </p:cBhvr>
                                    </p:animEffect>
                                  </p:childTnLst>
                                </p:cTn>
                              </p:par>
                              <p:par>
                                <p:cTn id="84" nodeType="withEffect" fill="hold" presetClass="entr" presetID="10">
                                  <p:stCondLst>
                                    <p:cond delay="0"/>
                                  </p:stCondLst>
                                  <p:childTnLst>
                                    <p:set>
                                      <p:cBhvr>
                                        <p:cTn id="85" dur="1" fill="hold">
                                          <p:stCondLst>
                                            <p:cond delay="0"/>
                                          </p:stCondLst>
                                        </p:cTn>
                                        <p:tgtEl>
                                          <p:spTgt spid="369"/>
                                        </p:tgtEl>
                                        <p:attrNameLst>
                                          <p:attrName>style.visibility</p:attrName>
                                        </p:attrNameLst>
                                      </p:cBhvr>
                                      <p:to>
                                        <p:strVal val="visible"/>
                                      </p:to>
                                    </p:set>
                                    <p:animEffect filter="fade" transition="in">
                                      <p:cBhvr additive="repl">
                                        <p:cTn id="86" dur="1000"/>
                                        <p:tgtEl>
                                          <p:spTgt spid="369"/>
                                        </p:tgtEl>
                                      </p:cBhvr>
                                    </p:animEffect>
                                  </p:childTnLst>
                                </p:cTn>
                              </p:par>
                            </p:childTnLst>
                          </p:cTn>
                        </p:par>
                      </p:childTnLst>
                    </p:cTn>
                  </p:par>
                  <p:par>
                    <p:cTn id="87" fill="hold">
                      <p:stCondLst>
                        <p:cond delay="indefinite"/>
                      </p:stCondLst>
                      <p:childTnLst>
                        <p:par>
                          <p:cTn id="88" fill="hold">
                            <p:stCondLst>
                              <p:cond delay="0"/>
                            </p:stCondLst>
                            <p:childTnLst>
                              <p:par>
                                <p:cTn id="89" nodeType="clickEffect" fill="hold" presetClass="exit" presetID="1">
                                  <p:stCondLst>
                                    <p:cond delay="0"/>
                                  </p:stCondLst>
                                  <p:childTnLst>
                                    <p:set>
                                      <p:cBhvr>
                                        <p:cTn id="90" dur="1" fill="hold">
                                          <p:stCondLst>
                                            <p:cond delay="0"/>
                                          </p:stCondLst>
                                        </p:cTn>
                                        <p:tgtEl>
                                          <p:spTgt spid="370"/>
                                        </p:tgtEl>
                                        <p:attrNameLst>
                                          <p:attrName>style.visibility</p:attrName>
                                        </p:attrNameLst>
                                      </p:cBhvr>
                                      <p:to>
                                        <p:strVal val="hidden"/>
                                      </p:to>
                                    </p:set>
                                  </p:childTnLst>
                                </p:cTn>
                              </p:par>
                              <p:par>
                                <p:cTn id="91" nodeType="withEffect" fill="hold" presetClass="exit" presetID="1">
                                  <p:stCondLst>
                                    <p:cond delay="0"/>
                                  </p:stCondLst>
                                  <p:childTnLst>
                                    <p:set>
                                      <p:cBhvr>
                                        <p:cTn id="92" dur="1" fill="hold">
                                          <p:stCondLst>
                                            <p:cond delay="0"/>
                                          </p:stCondLst>
                                        </p:cTn>
                                        <p:tgtEl>
                                          <p:spTgt spid="369"/>
                                        </p:tgtEl>
                                        <p:attrNameLst>
                                          <p:attrName>style.visibility</p:attrName>
                                        </p:attrNameLst>
                                      </p:cBhvr>
                                      <p:to>
                                        <p:strVal val="hidden"/>
                                      </p:to>
                                    </p:set>
                                  </p:childTnLst>
                                </p:cTn>
                              </p:par>
                              <p:par>
                                <p:cTn id="93" nodeType="withEffect" fill="hold" presetClass="entr" presetID="10">
                                  <p:stCondLst>
                                    <p:cond delay="0"/>
                                  </p:stCondLst>
                                  <p:childTnLst>
                                    <p:set>
                                      <p:cBhvr>
                                        <p:cTn id="94" dur="1" fill="hold">
                                          <p:stCondLst>
                                            <p:cond delay="0"/>
                                          </p:stCondLst>
                                        </p:cTn>
                                        <p:tgtEl>
                                          <p:spTgt spid="371"/>
                                        </p:tgtEl>
                                        <p:attrNameLst>
                                          <p:attrName>style.visibility</p:attrName>
                                        </p:attrNameLst>
                                      </p:cBhvr>
                                      <p:to>
                                        <p:strVal val="visible"/>
                                      </p:to>
                                    </p:set>
                                    <p:animEffect filter="fade" transition="in">
                                      <p:cBhvr additive="repl">
                                        <p:cTn id="95" dur="1000"/>
                                        <p:tgtEl>
                                          <p:spTgt spid="371"/>
                                        </p:tgtEl>
                                      </p:cBhvr>
                                    </p:animEffect>
                                  </p:childTnLst>
                                </p:cTn>
                              </p:par>
                              <p:par>
                                <p:cTn id="96" nodeType="withEffect" fill="hold" presetClass="entr" presetID="10">
                                  <p:stCondLst>
                                    <p:cond delay="0"/>
                                  </p:stCondLst>
                                  <p:childTnLst>
                                    <p:set>
                                      <p:cBhvr>
                                        <p:cTn id="97" dur="1" fill="hold">
                                          <p:stCondLst>
                                            <p:cond delay="0"/>
                                          </p:stCondLst>
                                        </p:cTn>
                                        <p:tgtEl>
                                          <p:spTgt spid="372"/>
                                        </p:tgtEl>
                                        <p:attrNameLst>
                                          <p:attrName>style.visibility</p:attrName>
                                        </p:attrNameLst>
                                      </p:cBhvr>
                                      <p:to>
                                        <p:strVal val="visible"/>
                                      </p:to>
                                    </p:set>
                                    <p:animEffect filter="fade" transition="in">
                                      <p:cBhvr additive="repl">
                                        <p:cTn id="98" dur="1000"/>
                                        <p:tgtEl>
                                          <p:spTgt spid="372"/>
                                        </p:tgtEl>
                                      </p:cBhvr>
                                    </p:animEffect>
                                  </p:childTnLst>
                                </p:cTn>
                              </p:par>
                            </p:childTnLst>
                          </p:cTn>
                        </p:par>
                      </p:childTnLst>
                    </p:cTn>
                  </p:par>
                  <p:par>
                    <p:cTn id="99" fill="hold">
                      <p:stCondLst>
                        <p:cond delay="indefinite"/>
                      </p:stCondLst>
                      <p:childTnLst>
                        <p:par>
                          <p:cTn id="100" fill="hold">
                            <p:stCondLst>
                              <p:cond delay="0"/>
                            </p:stCondLst>
                            <p:childTnLst>
                              <p:par>
                                <p:cTn id="101" nodeType="clickEffect" fill="hold" presetClass="exit" presetID="1">
                                  <p:stCondLst>
                                    <p:cond delay="0"/>
                                  </p:stCondLst>
                                  <p:childTnLst>
                                    <p:set>
                                      <p:cBhvr>
                                        <p:cTn id="102" dur="1" fill="hold">
                                          <p:stCondLst>
                                            <p:cond delay="0"/>
                                          </p:stCondLst>
                                        </p:cTn>
                                        <p:tgtEl>
                                          <p:spTgt spid="372"/>
                                        </p:tgtEl>
                                        <p:attrNameLst>
                                          <p:attrName>style.visibility</p:attrName>
                                        </p:attrNameLst>
                                      </p:cBhvr>
                                      <p:to>
                                        <p:strVal val="hidden"/>
                                      </p:to>
                                    </p:set>
                                  </p:childTnLst>
                                </p:cTn>
                              </p:par>
                              <p:par>
                                <p:cTn id="103" nodeType="withEffect" fill="hold" presetClass="exit" presetID="1">
                                  <p:stCondLst>
                                    <p:cond delay="0"/>
                                  </p:stCondLst>
                                  <p:childTnLst>
                                    <p:set>
                                      <p:cBhvr>
                                        <p:cTn id="104" dur="1" fill="hold">
                                          <p:stCondLst>
                                            <p:cond delay="0"/>
                                          </p:stCondLst>
                                        </p:cTn>
                                        <p:tgtEl>
                                          <p:spTgt spid="371"/>
                                        </p:tgtEl>
                                        <p:attrNameLst>
                                          <p:attrName>style.visibility</p:attrName>
                                        </p:attrNameLst>
                                      </p:cBhvr>
                                      <p:to>
                                        <p:strVal val="hidden"/>
                                      </p:to>
                                    </p:set>
                                  </p:childTnLst>
                                </p:cTn>
                              </p:par>
                              <p:par>
                                <p:cTn id="105" nodeType="withEffect" fill="hold" presetClass="entr" presetID="10">
                                  <p:stCondLst>
                                    <p:cond delay="0"/>
                                  </p:stCondLst>
                                  <p:childTnLst>
                                    <p:set>
                                      <p:cBhvr>
                                        <p:cTn id="106" dur="1" fill="hold">
                                          <p:stCondLst>
                                            <p:cond delay="0"/>
                                          </p:stCondLst>
                                        </p:cTn>
                                        <p:tgtEl>
                                          <p:spTgt spid="373"/>
                                        </p:tgtEl>
                                        <p:attrNameLst>
                                          <p:attrName>style.visibility</p:attrName>
                                        </p:attrNameLst>
                                      </p:cBhvr>
                                      <p:to>
                                        <p:strVal val="visible"/>
                                      </p:to>
                                    </p:set>
                                    <p:animEffect filter="fade" transition="in">
                                      <p:cBhvr additive="repl">
                                        <p:cTn id="107" dur="1000"/>
                                        <p:tgtEl>
                                          <p:spTgt spid="373"/>
                                        </p:tgtEl>
                                      </p:cBhvr>
                                    </p:animEffect>
                                  </p:childTnLst>
                                </p:cTn>
                              </p:par>
                              <p:par>
                                <p:cTn id="108" nodeType="withEffect" fill="hold" presetClass="entr" presetID="10">
                                  <p:stCondLst>
                                    <p:cond delay="0"/>
                                  </p:stCondLst>
                                  <p:childTnLst>
                                    <p:set>
                                      <p:cBhvr>
                                        <p:cTn id="109" dur="1" fill="hold">
                                          <p:stCondLst>
                                            <p:cond delay="0"/>
                                          </p:stCondLst>
                                        </p:cTn>
                                        <p:tgtEl>
                                          <p:spTgt spid="374"/>
                                        </p:tgtEl>
                                        <p:attrNameLst>
                                          <p:attrName>style.visibility</p:attrName>
                                        </p:attrNameLst>
                                      </p:cBhvr>
                                      <p:to>
                                        <p:strVal val="visible"/>
                                      </p:to>
                                    </p:set>
                                    <p:animEffect filter="fade" transition="in">
                                      <p:cBhvr additive="repl">
                                        <p:cTn id="110" dur="1000"/>
                                        <p:tgtEl>
                                          <p:spTgt spid="374"/>
                                        </p:tgtEl>
                                      </p:cBhvr>
                                    </p:animEffec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0">
                                  <p:stCondLst>
                                    <p:cond delay="0"/>
                                  </p:stCondLst>
                                  <p:childTnLst>
                                    <p:set>
                                      <p:cBhvr>
                                        <p:cTn id="114" dur="1" fill="hold">
                                          <p:stCondLst>
                                            <p:cond delay="0"/>
                                          </p:stCondLst>
                                        </p:cTn>
                                        <p:tgtEl>
                                          <p:spTgt spid="375"/>
                                        </p:tgtEl>
                                        <p:attrNameLst>
                                          <p:attrName>style.visibility</p:attrName>
                                        </p:attrNameLst>
                                      </p:cBhvr>
                                      <p:to>
                                        <p:strVal val="visible"/>
                                      </p:to>
                                    </p:set>
                                    <p:animEffect filter="fade" transition="in">
                                      <p:cBhvr additive="repl">
                                        <p:cTn id="115" dur="10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Блокировки файлов (1/)</a:t>
            </a:r>
            <a:endParaRPr b="0" lang="en-US" sz="3200" spc="-1" strike="noStrike">
              <a:solidFill>
                <a:srgbClr val="000000"/>
              </a:solidFill>
              <a:latin typeface="Arial"/>
            </a:endParaRPr>
          </a:p>
        </p:txBody>
      </p:sp>
      <p:sp>
        <p:nvSpPr>
          <p:cNvPr id="377"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6303C44F-D69B-4AE4-B918-1BAF911F3539}" type="slidenum">
              <a:rPr b="1" lang="ru-RU" sz="4800" spc="-1" strike="noStrike">
                <a:solidFill>
                  <a:srgbClr val="f5f6f6"/>
                </a:solidFill>
                <a:latin typeface="Proxima Nova"/>
                <a:ea typeface="Proxima Nova"/>
              </a:rPr>
              <a:t>12</a:t>
            </a:fld>
            <a:endParaRPr b="0" lang="en-US" sz="4800" spc="-1" strike="noStrike">
              <a:latin typeface="Times New Roman"/>
            </a:endParaRPr>
          </a:p>
        </p:txBody>
      </p:sp>
      <p:sp>
        <p:nvSpPr>
          <p:cNvPr id="378" name="CustomShape 3"/>
          <p:cNvSpPr/>
          <p:nvPr/>
        </p:nvSpPr>
        <p:spPr>
          <a:xfrm>
            <a:off x="3352680" y="1333440"/>
            <a:ext cx="5076720" cy="57636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Блокировка файла целиком</a:t>
            </a:r>
            <a:endParaRPr b="0" lang="en-US" sz="2250" spc="-1" strike="noStrike">
              <a:latin typeface="Arial"/>
            </a:endParaRPr>
          </a:p>
        </p:txBody>
      </p:sp>
      <p:sp>
        <p:nvSpPr>
          <p:cNvPr id="379" name="CustomShape 4"/>
          <p:cNvSpPr/>
          <p:nvPr/>
        </p:nvSpPr>
        <p:spPr>
          <a:xfrm>
            <a:off x="915840" y="1864440"/>
            <a:ext cx="6524280" cy="20678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50" spc="-1" strike="noStrike">
                <a:solidFill>
                  <a:srgbClr val="3f51b5"/>
                </a:solidFill>
                <a:latin typeface="Roboto Mono"/>
                <a:ea typeface="Roboto Mono"/>
              </a:rPr>
              <a:t>#define   LOCK_SH   1    </a:t>
            </a:r>
            <a:r>
              <a:rPr b="0" lang="ru-RU" sz="1650" spc="-1" strike="noStrike">
                <a:solidFill>
                  <a:srgbClr val="d81b60"/>
                </a:solidFill>
                <a:latin typeface="Roboto Mono"/>
                <a:ea typeface="Roboto Mono"/>
              </a:rPr>
              <a:t>/* Shared lock. */</a:t>
            </a:r>
            <a:endParaRPr b="0" lang="en-US" sz="165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#define   LOCK_EX   2    </a:t>
            </a:r>
            <a:r>
              <a:rPr b="0" lang="ru-RU" sz="1650" spc="-1" strike="noStrike">
                <a:solidFill>
                  <a:srgbClr val="d81b60"/>
                </a:solidFill>
                <a:latin typeface="Roboto Mono"/>
                <a:ea typeface="Roboto Mono"/>
              </a:rPr>
              <a:t>/* Exclusive lock. */</a:t>
            </a:r>
            <a:endParaRPr b="0" lang="en-US" sz="165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#define   LOCK_NB   4    </a:t>
            </a:r>
            <a:r>
              <a:rPr b="0" lang="ru-RU" sz="1650" spc="-1" strike="noStrike">
                <a:solidFill>
                  <a:srgbClr val="d81b60"/>
                </a:solidFill>
                <a:latin typeface="Roboto Mono"/>
                <a:ea typeface="Roboto Mono"/>
              </a:rPr>
              <a:t>/* Don't block when locking. */</a:t>
            </a:r>
            <a:endParaRPr b="0" lang="en-US" sz="165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#define   LOCK_UN   8    </a:t>
            </a:r>
            <a:r>
              <a:rPr b="0" lang="ru-RU" sz="1650" spc="-1" strike="noStrike">
                <a:solidFill>
                  <a:srgbClr val="d81b60"/>
                </a:solidFill>
                <a:latin typeface="Roboto Mono"/>
                <a:ea typeface="Roboto Mono"/>
              </a:rPr>
              <a:t>/* Unlock. */</a:t>
            </a:r>
            <a:endParaRPr b="0" lang="en-US" sz="1650" spc="-1" strike="noStrike">
              <a:latin typeface="Arial"/>
            </a:endParaRPr>
          </a:p>
          <a:p>
            <a:pPr>
              <a:lnSpc>
                <a:spcPct val="100000"/>
              </a:lnSpc>
              <a:tabLst>
                <a:tab algn="l" pos="0"/>
              </a:tabLst>
            </a:pPr>
            <a:endParaRPr b="0" lang="en-US" sz="165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int</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flock(</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fd, </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operation);</a:t>
            </a:r>
            <a:endParaRPr b="0" lang="en-US" sz="1650" spc="-1" strike="noStrike">
              <a:latin typeface="Arial"/>
            </a:endParaRPr>
          </a:p>
        </p:txBody>
      </p:sp>
      <p:sp>
        <p:nvSpPr>
          <p:cNvPr id="380" name="CustomShape 5"/>
          <p:cNvSpPr/>
          <p:nvPr/>
        </p:nvSpPr>
        <p:spPr>
          <a:xfrm>
            <a:off x="7267680" y="1864440"/>
            <a:ext cx="4409640" cy="33235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50" spc="-1" strike="noStrike">
                <a:solidFill>
                  <a:srgbClr val="d81b60"/>
                </a:solidFill>
                <a:latin typeface="Roboto Mono"/>
                <a:ea typeface="Roboto Mono"/>
              </a:rPr>
              <a:t>/* Shared lock. */</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flock(fd, LOCK_SH);</a:t>
            </a:r>
            <a:endParaRPr b="0" lang="en-US" sz="1650" spc="-1" strike="noStrike">
              <a:latin typeface="Arial"/>
            </a:endParaRPr>
          </a:p>
          <a:p>
            <a:pPr>
              <a:lnSpc>
                <a:spcPct val="100000"/>
              </a:lnSpc>
              <a:tabLst>
                <a:tab algn="l" pos="0"/>
              </a:tabLst>
            </a:pPr>
            <a:endParaRPr b="0" lang="en-US" sz="1650" spc="-1" strike="noStrike">
              <a:latin typeface="Arial"/>
            </a:endParaRPr>
          </a:p>
          <a:p>
            <a:pPr>
              <a:lnSpc>
                <a:spcPct val="100000"/>
              </a:lnSpc>
              <a:tabLst>
                <a:tab algn="l" pos="0"/>
              </a:tabLst>
            </a:pPr>
            <a:r>
              <a:rPr b="0" lang="ru-RU" sz="1650" spc="-1" strike="noStrike">
                <a:solidFill>
                  <a:srgbClr val="d81b60"/>
                </a:solidFill>
                <a:latin typeface="Roboto Mono"/>
                <a:ea typeface="Roboto Mono"/>
              </a:rPr>
              <a:t>/* Exclusive lock. */</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flock(fd, LOCK_EX);</a:t>
            </a:r>
            <a:endParaRPr b="0" lang="en-US" sz="1650" spc="-1" strike="noStrike">
              <a:latin typeface="Arial"/>
            </a:endParaRPr>
          </a:p>
          <a:p>
            <a:pPr>
              <a:lnSpc>
                <a:spcPct val="100000"/>
              </a:lnSpc>
              <a:tabLst>
                <a:tab algn="l" pos="0"/>
              </a:tabLst>
            </a:pPr>
            <a:endParaRPr b="0" lang="en-US" sz="1650" spc="-1" strike="noStrike">
              <a:latin typeface="Arial"/>
            </a:endParaRPr>
          </a:p>
          <a:p>
            <a:pPr>
              <a:lnSpc>
                <a:spcPct val="100000"/>
              </a:lnSpc>
              <a:tabLst>
                <a:tab algn="l" pos="0"/>
              </a:tabLst>
            </a:pPr>
            <a:r>
              <a:rPr b="0" lang="ru-RU" sz="1650" spc="-1" strike="noStrike">
                <a:solidFill>
                  <a:srgbClr val="d81b60"/>
                </a:solidFill>
                <a:latin typeface="Roboto Mono"/>
                <a:ea typeface="Roboto Mono"/>
              </a:rPr>
              <a:t>/* Do not block on flock(). */</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flock(fd, LOCK_SH | LOCK_NB);</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flock(fd, LOCK_EX | LOCK_NB);</a:t>
            </a:r>
            <a:endParaRPr b="0" lang="en-US" sz="1650" spc="-1" strike="noStrike">
              <a:latin typeface="Arial"/>
            </a:endParaRPr>
          </a:p>
          <a:p>
            <a:pPr>
              <a:lnSpc>
                <a:spcPct val="100000"/>
              </a:lnSpc>
              <a:tabLst>
                <a:tab algn="l" pos="0"/>
              </a:tabLst>
            </a:pPr>
            <a:endParaRPr b="0" lang="en-US" sz="1650" spc="-1" strike="noStrike">
              <a:latin typeface="Arial"/>
            </a:endParaRPr>
          </a:p>
          <a:p>
            <a:pPr>
              <a:lnSpc>
                <a:spcPct val="100000"/>
              </a:lnSpc>
              <a:tabLst>
                <a:tab algn="l" pos="0"/>
              </a:tabLst>
            </a:pPr>
            <a:r>
              <a:rPr b="0" lang="ru-RU" sz="1650" spc="-1" strike="noStrike">
                <a:solidFill>
                  <a:srgbClr val="d81b60"/>
                </a:solidFill>
                <a:latin typeface="Roboto Mono"/>
                <a:ea typeface="Roboto Mono"/>
              </a:rPr>
              <a:t>/* Unlock. */</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flock(fd, LOCK_UN);</a:t>
            </a:r>
            <a:endParaRPr b="0" lang="en-US" sz="1650" spc="-1" strike="noStrike">
              <a:latin typeface="Arial"/>
            </a:endParaRPr>
          </a:p>
        </p:txBody>
      </p:sp>
      <p:sp>
        <p:nvSpPr>
          <p:cNvPr id="381" name="CustomShape 6"/>
          <p:cNvSpPr/>
          <p:nvPr/>
        </p:nvSpPr>
        <p:spPr>
          <a:xfrm>
            <a:off x="10388520" y="4522320"/>
            <a:ext cx="1288800" cy="347040"/>
          </a:xfrm>
          <a:prstGeom prst="roundRect">
            <a:avLst>
              <a:gd name="adj" fmla="val 16667"/>
            </a:avLst>
          </a:prstGeom>
          <a:solidFill>
            <a:srgbClr val="c53929"/>
          </a:solidFill>
          <a:ln w="9360">
            <a:solidFill>
              <a:srgbClr val="000000"/>
            </a:solidFill>
            <a:round/>
          </a:ln>
        </p:spPr>
        <p:style>
          <a:lnRef idx="0"/>
          <a:fillRef idx="0"/>
          <a:effectRef idx="0"/>
          <a:fontRef idx="minor"/>
        </p:style>
        <p:txBody>
          <a:bodyPr tIns="91440" bIns="91440" anchor="ctr">
            <a:noAutofit/>
          </a:bodyPr>
          <a:p>
            <a:pPr>
              <a:lnSpc>
                <a:spcPct val="100000"/>
              </a:lnSpc>
              <a:tabLst>
                <a:tab algn="l" pos="0"/>
              </a:tabLst>
            </a:pPr>
            <a:r>
              <a:rPr b="0" lang="ru-RU" sz="1500" spc="-1" strike="noStrike">
                <a:solidFill>
                  <a:srgbClr val="000000"/>
                </a:solidFill>
                <a:latin typeface="Arial"/>
                <a:ea typeface="Arial"/>
              </a:rPr>
              <a:t>pseudocode</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Блокировки файлов (2/)</a:t>
            </a:r>
            <a:endParaRPr b="0" lang="en-US" sz="3200" spc="-1" strike="noStrike">
              <a:solidFill>
                <a:srgbClr val="000000"/>
              </a:solidFill>
              <a:latin typeface="Arial"/>
            </a:endParaRPr>
          </a:p>
        </p:txBody>
      </p:sp>
      <p:sp>
        <p:nvSpPr>
          <p:cNvPr id="383"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711D5D14-AD9E-4421-97E8-BBF0A289B708}" type="slidenum">
              <a:rPr b="1" lang="ru-RU" sz="4800" spc="-1" strike="noStrike">
                <a:solidFill>
                  <a:srgbClr val="f5f6f6"/>
                </a:solidFill>
                <a:latin typeface="Proxima Nova"/>
                <a:ea typeface="Proxima Nova"/>
              </a:rPr>
              <a:t>13</a:t>
            </a:fld>
            <a:endParaRPr b="0" lang="en-US" sz="4800" spc="-1" strike="noStrike">
              <a:latin typeface="Times New Roman"/>
            </a:endParaRPr>
          </a:p>
        </p:txBody>
      </p:sp>
      <p:sp>
        <p:nvSpPr>
          <p:cNvPr id="384" name="CustomShape 3"/>
          <p:cNvSpPr/>
          <p:nvPr/>
        </p:nvSpPr>
        <p:spPr>
          <a:xfrm>
            <a:off x="1726920" y="1295280"/>
            <a:ext cx="5092920" cy="5529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main()</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fd = open(</a:t>
            </a:r>
            <a:r>
              <a:rPr b="0" lang="ru-RU" sz="1150" spc="-1" strike="noStrike">
                <a:solidFill>
                  <a:srgbClr val="388e3c"/>
                </a:solidFill>
                <a:latin typeface="Roboto Mono"/>
                <a:ea typeface="Roboto Mono"/>
              </a:rPr>
              <a:t>"tmp.txt"</a:t>
            </a:r>
            <a:r>
              <a:rPr b="0" lang="ru-RU" sz="1150" spc="-1" strike="noStrike">
                <a:solidFill>
                  <a:srgbClr val="37474f"/>
                </a:solidFill>
                <a:latin typeface="Roboto Mono"/>
                <a:ea typeface="Roboto Mono"/>
              </a:rPr>
              <a:t>, O_CREAT | O_RDWR, S_IRWXU);</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char</a:t>
            </a:r>
            <a:r>
              <a:rPr b="0" lang="ru-RU" sz="1150" spc="-1" strike="noStrike">
                <a:solidFill>
                  <a:srgbClr val="37474f"/>
                </a:solidFill>
                <a:latin typeface="Roboto Mono"/>
                <a:ea typeface="Roboto Mono"/>
              </a:rPr>
              <a:t> cmd[</a:t>
            </a:r>
            <a:r>
              <a:rPr b="0" lang="ru-RU" sz="1150" spc="-1" strike="noStrike">
                <a:solidFill>
                  <a:srgbClr val="c53929"/>
                </a:solidFill>
                <a:latin typeface="Roboto Mono"/>
                <a:ea typeface="Roboto Mono"/>
              </a:rPr>
              <a:t>100</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while</a:t>
            </a:r>
            <a:r>
              <a:rPr b="0" lang="ru-RU" sz="1150" spc="-1" strike="noStrike">
                <a:solidFill>
                  <a:srgbClr val="37474f"/>
                </a:solidFill>
                <a:latin typeface="Roboto Mono"/>
                <a:ea typeface="Roboto Mono"/>
              </a:rPr>
              <a:t> (scanf(</a:t>
            </a:r>
            <a:r>
              <a:rPr b="0" lang="ru-RU" sz="1150" spc="-1" strike="noStrike">
                <a:solidFill>
                  <a:srgbClr val="388e3c"/>
                </a:solidFill>
                <a:latin typeface="Roboto Mono"/>
                <a:ea typeface="Roboto Mono"/>
              </a:rPr>
              <a:t>"%s"</a:t>
            </a:r>
            <a:r>
              <a:rPr b="0" lang="ru-RU" sz="1150" spc="-1" strike="noStrike">
                <a:solidFill>
                  <a:srgbClr val="37474f"/>
                </a:solidFill>
                <a:latin typeface="Roboto Mono"/>
                <a:ea typeface="Roboto Mono"/>
              </a:rPr>
              <a:t>, cmd) &gt;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rc;</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(strcmp(cmd, </a:t>
            </a:r>
            <a:r>
              <a:rPr b="0" lang="ru-RU" sz="1150" spc="-1" strike="noStrike">
                <a:solidFill>
                  <a:srgbClr val="388e3c"/>
                </a:solidFill>
                <a:latin typeface="Roboto Mono"/>
                <a:ea typeface="Roboto Mono"/>
              </a:rPr>
              <a:t>"excl"</a:t>
            </a:r>
            <a:r>
              <a:rPr b="0" lang="ru-RU" sz="1150" spc="-1" strike="noStrike">
                <a:solidFill>
                  <a:srgbClr val="37474f"/>
                </a:solidFill>
                <a:latin typeface="Roboto Mono"/>
                <a:ea typeface="Roboto Mono"/>
              </a:rPr>
              <a:t>) ==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rc = flock(fd, LOCK_EX);</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else</a:t>
            </a: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(strcmp(cmd, </a:t>
            </a:r>
            <a:r>
              <a:rPr b="0" lang="ru-RU" sz="1150" spc="-1" strike="noStrike">
                <a:solidFill>
                  <a:srgbClr val="388e3c"/>
                </a:solidFill>
                <a:latin typeface="Roboto Mono"/>
                <a:ea typeface="Roboto Mono"/>
              </a:rPr>
              <a:t>"exclnb"</a:t>
            </a:r>
            <a:r>
              <a:rPr b="0" lang="ru-RU" sz="1150" spc="-1" strike="noStrike">
                <a:solidFill>
                  <a:srgbClr val="37474f"/>
                </a:solidFill>
                <a:latin typeface="Roboto Mono"/>
                <a:ea typeface="Roboto Mono"/>
              </a:rPr>
              <a:t>) ==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rc = flock(fd, LOCK_EX | LOCK_NB);</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else</a:t>
            </a: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(strcmp(cmd, </a:t>
            </a:r>
            <a:r>
              <a:rPr b="0" lang="ru-RU" sz="1150" spc="-1" strike="noStrike">
                <a:solidFill>
                  <a:srgbClr val="388e3c"/>
                </a:solidFill>
                <a:latin typeface="Roboto Mono"/>
                <a:ea typeface="Roboto Mono"/>
              </a:rPr>
              <a:t>"shared"</a:t>
            </a:r>
            <a:r>
              <a:rPr b="0" lang="ru-RU" sz="1150" spc="-1" strike="noStrike">
                <a:solidFill>
                  <a:srgbClr val="37474f"/>
                </a:solidFill>
                <a:latin typeface="Roboto Mono"/>
                <a:ea typeface="Roboto Mono"/>
              </a:rPr>
              <a:t>) ==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rc = flock(fd, LOCK_SH);</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else</a:t>
            </a: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(strcmp(cmd, </a:t>
            </a:r>
            <a:r>
              <a:rPr b="0" lang="ru-RU" sz="1150" spc="-1" strike="noStrike">
                <a:solidFill>
                  <a:srgbClr val="388e3c"/>
                </a:solidFill>
                <a:latin typeface="Roboto Mono"/>
                <a:ea typeface="Roboto Mono"/>
              </a:rPr>
              <a:t>"sharednb"</a:t>
            </a:r>
            <a:r>
              <a:rPr b="0" lang="ru-RU" sz="1150" spc="-1" strike="noStrike">
                <a:solidFill>
                  <a:srgbClr val="37474f"/>
                </a:solidFill>
                <a:latin typeface="Roboto Mono"/>
                <a:ea typeface="Roboto Mono"/>
              </a:rPr>
              <a:t>) ==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rc = flock(fd, LOCK_SH | LOCK_NB);</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else</a:t>
            </a: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(strcmp(cmd, </a:t>
            </a:r>
            <a:r>
              <a:rPr b="0" lang="ru-RU" sz="1150" spc="-1" strike="noStrike">
                <a:solidFill>
                  <a:srgbClr val="388e3c"/>
                </a:solidFill>
                <a:latin typeface="Roboto Mono"/>
                <a:ea typeface="Roboto Mono"/>
              </a:rPr>
              <a:t>"unlock"</a:t>
            </a:r>
            <a:r>
              <a:rPr b="0" lang="ru-RU" sz="1150" spc="-1" strike="noStrike">
                <a:solidFill>
                  <a:srgbClr val="37474f"/>
                </a:solidFill>
                <a:latin typeface="Roboto Mono"/>
                <a:ea typeface="Roboto Mono"/>
              </a:rPr>
              <a:t>) ==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rc = flock(fd, LOCK_UN);</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else</a:t>
            </a: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(strcmp(cmd, </a:t>
            </a:r>
            <a:r>
              <a:rPr b="0" lang="ru-RU" sz="1150" spc="-1" strike="noStrike">
                <a:solidFill>
                  <a:srgbClr val="388e3c"/>
                </a:solidFill>
                <a:latin typeface="Roboto Mono"/>
                <a:ea typeface="Roboto Mono"/>
              </a:rPr>
              <a:t>"write"</a:t>
            </a:r>
            <a:r>
              <a:rPr b="0" lang="ru-RU" sz="1150" spc="-1" strike="noStrike">
                <a:solidFill>
                  <a:srgbClr val="37474f"/>
                </a:solidFill>
                <a:latin typeface="Roboto Mono"/>
                <a:ea typeface="Roboto Mono"/>
              </a:rPr>
              <a:t>) ==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rc = write(fd, </a:t>
            </a:r>
            <a:r>
              <a:rPr b="0" lang="ru-RU" sz="1150" spc="-1" strike="noStrike">
                <a:solidFill>
                  <a:srgbClr val="388e3c"/>
                </a:solidFill>
                <a:latin typeface="Roboto Mono"/>
                <a:ea typeface="Roboto Mono"/>
              </a:rPr>
              <a:t>"data"</a:t>
            </a:r>
            <a:r>
              <a:rPr b="0" lang="ru-RU" sz="1150" spc="-1" strike="noStrike">
                <a:solidFill>
                  <a:srgbClr val="37474f"/>
                </a:solidFill>
                <a:latin typeface="Roboto Mono"/>
                <a:ea typeface="Roboto Mono"/>
              </a:rPr>
              <a:t>, </a:t>
            </a:r>
            <a:r>
              <a:rPr b="0" lang="ru-RU" sz="1150" spc="-1" strike="noStrike">
                <a:solidFill>
                  <a:srgbClr val="c53929"/>
                </a:solidFill>
                <a:latin typeface="Roboto Mono"/>
                <a:ea typeface="Roboto Mono"/>
              </a:rPr>
              <a:t>4</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else</a:t>
            </a:r>
            <a:r>
              <a:rPr b="0" lang="ru-RU" sz="1150" spc="-1" strike="noStrike">
                <a:solidFill>
                  <a:srgbClr val="37474f"/>
                </a:solidFill>
                <a:latin typeface="Roboto Mono"/>
                <a:ea typeface="Roboto Mono"/>
              </a:rPr>
              <a:t>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printf(</a:t>
            </a:r>
            <a:r>
              <a:rPr b="0" lang="ru-RU" sz="1150" spc="-1" strike="noStrike">
                <a:solidFill>
                  <a:srgbClr val="388e3c"/>
                </a:solidFill>
                <a:latin typeface="Roboto Mono"/>
                <a:ea typeface="Roboto Mono"/>
              </a:rPr>
              <a:t>"unknown command\n"</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continue</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(rc == -</a:t>
            </a:r>
            <a:r>
              <a:rPr b="0" lang="ru-RU" sz="1150" spc="-1" strike="noStrike">
                <a:solidFill>
                  <a:srgbClr val="c53929"/>
                </a:solidFill>
                <a:latin typeface="Roboto Mono"/>
                <a:ea typeface="Roboto Mono"/>
              </a:rPr>
              <a:t>1</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printf(</a:t>
            </a:r>
            <a:r>
              <a:rPr b="0" lang="ru-RU" sz="1150" spc="-1" strike="noStrike">
                <a:solidFill>
                  <a:srgbClr val="388e3c"/>
                </a:solidFill>
                <a:latin typeface="Roboto Mono"/>
                <a:ea typeface="Roboto Mono"/>
              </a:rPr>
              <a:t>"error = %s\n"</a:t>
            </a:r>
            <a:r>
              <a:rPr b="0" lang="ru-RU" sz="1150" spc="-1" strike="noStrike">
                <a:solidFill>
                  <a:srgbClr val="37474f"/>
                </a:solidFill>
                <a:latin typeface="Roboto Mono"/>
                <a:ea typeface="Roboto Mono"/>
              </a:rPr>
              <a:t>, strerror(errno));</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else</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printf(</a:t>
            </a:r>
            <a:r>
              <a:rPr b="0" lang="ru-RU" sz="1150" spc="-1" strike="noStrike">
                <a:solidFill>
                  <a:srgbClr val="388e3c"/>
                </a:solidFill>
                <a:latin typeface="Roboto Mono"/>
                <a:ea typeface="Roboto Mono"/>
              </a:rPr>
              <a:t>"ok\n"</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close(fd);</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return</a:t>
            </a:r>
            <a:r>
              <a:rPr b="0" lang="ru-RU" sz="1150" spc="-1" strike="noStrike">
                <a:solidFill>
                  <a:srgbClr val="37474f"/>
                </a:solidFill>
                <a:latin typeface="Roboto Mono"/>
                <a:ea typeface="Roboto Mono"/>
              </a:rPr>
              <a:t>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a:t>
            </a:r>
            <a:endParaRPr b="0" lang="en-US" sz="1150" spc="-1" strike="noStrike">
              <a:latin typeface="Arial"/>
            </a:endParaRPr>
          </a:p>
          <a:p>
            <a:pPr>
              <a:lnSpc>
                <a:spcPct val="150000"/>
              </a:lnSpc>
              <a:tabLst>
                <a:tab algn="l" pos="0"/>
              </a:tabLst>
            </a:pPr>
            <a:r>
              <a:rPr b="0" lang="ru-RU" sz="1150" spc="-1" strike="noStrike">
                <a:solidFill>
                  <a:srgbClr val="37474f"/>
                </a:solidFill>
                <a:latin typeface="Roboto Mono"/>
                <a:ea typeface="Roboto Mono"/>
              </a:rPr>
              <a:t>}</a:t>
            </a:r>
            <a:endParaRPr b="0" lang="en-US" sz="1150" spc="-1" strike="noStrike">
              <a:latin typeface="Arial"/>
            </a:endParaRPr>
          </a:p>
        </p:txBody>
      </p:sp>
      <p:sp>
        <p:nvSpPr>
          <p:cNvPr id="385" name="CustomShape 4"/>
          <p:cNvSpPr/>
          <p:nvPr/>
        </p:nvSpPr>
        <p:spPr>
          <a:xfrm>
            <a:off x="7257960" y="1612440"/>
            <a:ext cx="4476600" cy="627840"/>
          </a:xfrm>
          <a:prstGeom prst="rect">
            <a:avLst/>
          </a:prstGeom>
          <a:noFill/>
          <a:ln>
            <a:noFill/>
          </a:ln>
        </p:spPr>
        <p:style>
          <a:lnRef idx="0"/>
          <a:fillRef idx="0"/>
          <a:effectRef idx="0"/>
          <a:fontRef idx="minor"/>
        </p:style>
        <p:txBody>
          <a:bodyPr tIns="91440" bIns="91440">
            <a:spAutoFit/>
          </a:bodyPr>
          <a:p>
            <a:pPr algn="ctr">
              <a:lnSpc>
                <a:spcPct val="130000"/>
              </a:lnSpc>
              <a:tabLst>
                <a:tab algn="l" pos="0"/>
              </a:tabLst>
            </a:pPr>
            <a:r>
              <a:rPr b="0" lang="ru-RU" sz="2250" spc="-1" strike="noStrike">
                <a:solidFill>
                  <a:srgbClr val="000000"/>
                </a:solidFill>
                <a:highlight>
                  <a:srgbClr val="ffffff"/>
                </a:highlight>
                <a:latin typeface="Arial"/>
                <a:ea typeface="Arial"/>
              </a:rPr>
              <a:t>Открываю/создаю файл</a:t>
            </a:r>
            <a:endParaRPr b="0" lang="en-US" sz="2250" spc="-1" strike="noStrike">
              <a:latin typeface="Arial"/>
            </a:endParaRPr>
          </a:p>
        </p:txBody>
      </p:sp>
      <p:sp>
        <p:nvSpPr>
          <p:cNvPr id="386" name="CustomShape 5"/>
          <p:cNvSpPr/>
          <p:nvPr/>
        </p:nvSpPr>
        <p:spPr>
          <a:xfrm>
            <a:off x="1838160" y="1612440"/>
            <a:ext cx="5219280" cy="378000"/>
          </a:xfrm>
          <a:prstGeom prst="rect">
            <a:avLst/>
          </a:prstGeom>
          <a:noFill/>
          <a:ln w="19080">
            <a:solidFill>
              <a:srgbClr val="222222"/>
            </a:solidFill>
            <a:round/>
          </a:ln>
        </p:spPr>
        <p:style>
          <a:lnRef idx="0"/>
          <a:fillRef idx="0"/>
          <a:effectRef idx="0"/>
          <a:fontRef idx="minor"/>
        </p:style>
      </p:sp>
      <p:sp>
        <p:nvSpPr>
          <p:cNvPr id="387" name="CustomShape 6"/>
          <p:cNvSpPr/>
          <p:nvPr/>
        </p:nvSpPr>
        <p:spPr>
          <a:xfrm>
            <a:off x="9353520" y="6172200"/>
            <a:ext cx="174276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800" spc="-1" strike="noStrike" u="sng">
                <a:solidFill>
                  <a:srgbClr val="0000ff"/>
                </a:solidFill>
                <a:highlight>
                  <a:srgbClr val="ffffff"/>
                </a:highlight>
                <a:uFillTx/>
                <a:latin typeface="Arial"/>
                <a:ea typeface="Arial"/>
                <a:hlinkClick r:id="rId1"/>
              </a:rPr>
              <a:t>9_aio/2_flock.c</a:t>
            </a:r>
            <a:endParaRPr b="0" lang="en-US" sz="1800" spc="-1" strike="noStrike">
              <a:latin typeface="Arial"/>
            </a:endParaRPr>
          </a:p>
        </p:txBody>
      </p:sp>
      <p:sp>
        <p:nvSpPr>
          <p:cNvPr id="388" name="CustomShape 7"/>
          <p:cNvSpPr/>
          <p:nvPr/>
        </p:nvSpPr>
        <p:spPr>
          <a:xfrm>
            <a:off x="7419960" y="2590920"/>
            <a:ext cx="4152600" cy="1073160"/>
          </a:xfrm>
          <a:prstGeom prst="rect">
            <a:avLst/>
          </a:prstGeom>
          <a:noFill/>
          <a:ln>
            <a:noFill/>
          </a:ln>
        </p:spPr>
        <p:style>
          <a:lnRef idx="0"/>
          <a:fillRef idx="0"/>
          <a:effectRef idx="0"/>
          <a:fontRef idx="minor"/>
        </p:style>
        <p:txBody>
          <a:bodyPr tIns="91440" bIns="91440">
            <a:spAutoFit/>
          </a:bodyPr>
          <a:p>
            <a:pPr algn="ctr">
              <a:lnSpc>
                <a:spcPct val="130000"/>
              </a:lnSpc>
              <a:tabLst>
                <a:tab algn="l" pos="0"/>
              </a:tabLst>
            </a:pPr>
            <a:r>
              <a:rPr b="0" lang="ru-RU" sz="2250" spc="-1" strike="noStrike">
                <a:solidFill>
                  <a:srgbClr val="000000"/>
                </a:solidFill>
                <a:highlight>
                  <a:srgbClr val="ffffff"/>
                </a:highlight>
                <a:latin typeface="Arial"/>
                <a:ea typeface="Arial"/>
              </a:rPr>
              <a:t>Можно выбрать любой лок, или снять его</a:t>
            </a:r>
            <a:endParaRPr b="0" lang="en-US" sz="2250" spc="-1" strike="noStrike">
              <a:latin typeface="Arial"/>
            </a:endParaRPr>
          </a:p>
        </p:txBody>
      </p:sp>
      <p:sp>
        <p:nvSpPr>
          <p:cNvPr id="389" name="CustomShape 8"/>
          <p:cNvSpPr/>
          <p:nvPr/>
        </p:nvSpPr>
        <p:spPr>
          <a:xfrm>
            <a:off x="2647800" y="2469600"/>
            <a:ext cx="2857320" cy="378000"/>
          </a:xfrm>
          <a:prstGeom prst="rect">
            <a:avLst/>
          </a:prstGeom>
          <a:noFill/>
          <a:ln w="19080">
            <a:solidFill>
              <a:srgbClr val="222222"/>
            </a:solidFill>
            <a:round/>
          </a:ln>
        </p:spPr>
        <p:style>
          <a:lnRef idx="0"/>
          <a:fillRef idx="0"/>
          <a:effectRef idx="0"/>
          <a:fontRef idx="minor"/>
        </p:style>
      </p:sp>
      <p:sp>
        <p:nvSpPr>
          <p:cNvPr id="390" name="CustomShape 9"/>
          <p:cNvSpPr/>
          <p:nvPr/>
        </p:nvSpPr>
        <p:spPr>
          <a:xfrm>
            <a:off x="2959200" y="2892240"/>
            <a:ext cx="2857320" cy="378000"/>
          </a:xfrm>
          <a:prstGeom prst="rect">
            <a:avLst/>
          </a:prstGeom>
          <a:noFill/>
          <a:ln w="19080">
            <a:solidFill>
              <a:srgbClr val="222222"/>
            </a:solidFill>
            <a:round/>
          </a:ln>
        </p:spPr>
        <p:style>
          <a:lnRef idx="0"/>
          <a:fillRef idx="0"/>
          <a:effectRef idx="0"/>
          <a:fontRef idx="minor"/>
        </p:style>
      </p:sp>
      <p:sp>
        <p:nvSpPr>
          <p:cNvPr id="391" name="CustomShape 10"/>
          <p:cNvSpPr/>
          <p:nvPr/>
        </p:nvSpPr>
        <p:spPr>
          <a:xfrm>
            <a:off x="3063600" y="3476880"/>
            <a:ext cx="2857320" cy="378000"/>
          </a:xfrm>
          <a:prstGeom prst="rect">
            <a:avLst/>
          </a:prstGeom>
          <a:noFill/>
          <a:ln w="19080">
            <a:solidFill>
              <a:srgbClr val="222222"/>
            </a:solidFill>
            <a:round/>
          </a:ln>
        </p:spPr>
        <p:style>
          <a:lnRef idx="0"/>
          <a:fillRef idx="0"/>
          <a:effectRef idx="0"/>
          <a:fontRef idx="minor"/>
        </p:style>
      </p:sp>
      <p:sp>
        <p:nvSpPr>
          <p:cNvPr id="392" name="CustomShape 11"/>
          <p:cNvSpPr/>
          <p:nvPr/>
        </p:nvSpPr>
        <p:spPr>
          <a:xfrm>
            <a:off x="2959200" y="3905640"/>
            <a:ext cx="2857320" cy="378000"/>
          </a:xfrm>
          <a:prstGeom prst="rect">
            <a:avLst/>
          </a:prstGeom>
          <a:noFill/>
          <a:ln w="19080">
            <a:solidFill>
              <a:srgbClr val="222222"/>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116" dur="indefinite" restart="never" nodeType="tmRoot">
          <p:childTnLst>
            <p:seq>
              <p:cTn id="117" dur="indefinite" nodeType="mainSeq">
                <p:childTnLst>
                  <p:par>
                    <p:cTn id="118" fill="hold">
                      <p:stCondLst>
                        <p:cond delay="indefinite"/>
                      </p:stCondLst>
                      <p:childTnLst>
                        <p:par>
                          <p:cTn id="119" fill="hold">
                            <p:stCondLst>
                              <p:cond delay="0"/>
                            </p:stCondLst>
                            <p:childTnLst>
                              <p:par>
                                <p:cTn id="120" nodeType="clickEffect" fill="hold" presetClass="entr" presetID="10">
                                  <p:stCondLst>
                                    <p:cond delay="0"/>
                                  </p:stCondLst>
                                  <p:childTnLst>
                                    <p:set>
                                      <p:cBhvr>
                                        <p:cTn id="121" dur="1" fill="hold">
                                          <p:stCondLst>
                                            <p:cond delay="0"/>
                                          </p:stCondLst>
                                        </p:cTn>
                                        <p:tgtEl>
                                          <p:spTgt spid="386"/>
                                        </p:tgtEl>
                                        <p:attrNameLst>
                                          <p:attrName>style.visibility</p:attrName>
                                        </p:attrNameLst>
                                      </p:cBhvr>
                                      <p:to>
                                        <p:strVal val="visible"/>
                                      </p:to>
                                    </p:set>
                                    <p:animEffect filter="fade" transition="in">
                                      <p:cBhvr additive="repl">
                                        <p:cTn id="122" dur="1000"/>
                                        <p:tgtEl>
                                          <p:spTgt spid="386"/>
                                        </p:tgtEl>
                                      </p:cBhvr>
                                    </p:animEffect>
                                  </p:childTnLst>
                                </p:cTn>
                              </p:par>
                              <p:par>
                                <p:cTn id="123" nodeType="withEffect" fill="hold" presetClass="entr" presetID="10">
                                  <p:stCondLst>
                                    <p:cond delay="0"/>
                                  </p:stCondLst>
                                  <p:childTnLst>
                                    <p:set>
                                      <p:cBhvr>
                                        <p:cTn id="124" dur="1" fill="hold">
                                          <p:stCondLst>
                                            <p:cond delay="0"/>
                                          </p:stCondLst>
                                        </p:cTn>
                                        <p:tgtEl>
                                          <p:spTgt spid="385"/>
                                        </p:tgtEl>
                                        <p:attrNameLst>
                                          <p:attrName>style.visibility</p:attrName>
                                        </p:attrNameLst>
                                      </p:cBhvr>
                                      <p:to>
                                        <p:strVal val="visible"/>
                                      </p:to>
                                    </p:set>
                                    <p:animEffect filter="fade" transition="in">
                                      <p:cBhvr additive="repl">
                                        <p:cTn id="125" dur="1000"/>
                                        <p:tgtEl>
                                          <p:spTgt spid="385"/>
                                        </p:tgtEl>
                                      </p:cBhvr>
                                    </p:animEffect>
                                  </p:childTnLst>
                                </p:cTn>
                              </p:par>
                            </p:childTnLst>
                          </p:cTn>
                        </p:par>
                      </p:childTnLst>
                    </p:cTn>
                  </p:par>
                  <p:par>
                    <p:cTn id="126" fill="hold">
                      <p:stCondLst>
                        <p:cond delay="indefinite"/>
                      </p:stCondLst>
                      <p:childTnLst>
                        <p:par>
                          <p:cTn id="127" fill="hold">
                            <p:stCondLst>
                              <p:cond delay="0"/>
                            </p:stCondLst>
                            <p:childTnLst>
                              <p:par>
                                <p:cTn id="128" nodeType="clickEffect" fill="hold" presetClass="exit" presetID="1">
                                  <p:stCondLst>
                                    <p:cond delay="0"/>
                                  </p:stCondLst>
                                  <p:childTnLst>
                                    <p:set>
                                      <p:cBhvr>
                                        <p:cTn id="129" dur="1" fill="hold">
                                          <p:stCondLst>
                                            <p:cond delay="0"/>
                                          </p:stCondLst>
                                        </p:cTn>
                                        <p:tgtEl>
                                          <p:spTgt spid="386"/>
                                        </p:tgtEl>
                                        <p:attrNameLst>
                                          <p:attrName>style.visibility</p:attrName>
                                        </p:attrNameLst>
                                      </p:cBhvr>
                                      <p:to>
                                        <p:strVal val="hidden"/>
                                      </p:to>
                                    </p:set>
                                  </p:childTnLst>
                                </p:cTn>
                              </p:par>
                              <p:par>
                                <p:cTn id="130" nodeType="withEffect" fill="hold" presetClass="exit" presetID="1">
                                  <p:stCondLst>
                                    <p:cond delay="0"/>
                                  </p:stCondLst>
                                  <p:childTnLst>
                                    <p:set>
                                      <p:cBhvr>
                                        <p:cTn id="131" dur="1" fill="hold">
                                          <p:stCondLst>
                                            <p:cond delay="0"/>
                                          </p:stCondLst>
                                        </p:cTn>
                                        <p:tgtEl>
                                          <p:spTgt spid="385"/>
                                        </p:tgtEl>
                                        <p:attrNameLst>
                                          <p:attrName>style.visibility</p:attrName>
                                        </p:attrNameLst>
                                      </p:cBhvr>
                                      <p:to>
                                        <p:strVal val="hidden"/>
                                      </p:to>
                                    </p:set>
                                  </p:childTnLst>
                                </p:cTn>
                              </p:par>
                              <p:par>
                                <p:cTn id="132" nodeType="withEffect" fill="hold" presetClass="entr" presetID="10">
                                  <p:stCondLst>
                                    <p:cond delay="0"/>
                                  </p:stCondLst>
                                  <p:childTnLst>
                                    <p:set>
                                      <p:cBhvr>
                                        <p:cTn id="133" dur="1" fill="hold">
                                          <p:stCondLst>
                                            <p:cond delay="0"/>
                                          </p:stCondLst>
                                        </p:cTn>
                                        <p:tgtEl>
                                          <p:spTgt spid="389"/>
                                        </p:tgtEl>
                                        <p:attrNameLst>
                                          <p:attrName>style.visibility</p:attrName>
                                        </p:attrNameLst>
                                      </p:cBhvr>
                                      <p:to>
                                        <p:strVal val="visible"/>
                                      </p:to>
                                    </p:set>
                                    <p:animEffect filter="fade" transition="in">
                                      <p:cBhvr additive="repl">
                                        <p:cTn id="134" dur="1000"/>
                                        <p:tgtEl>
                                          <p:spTgt spid="389"/>
                                        </p:tgtEl>
                                      </p:cBhvr>
                                    </p:animEffect>
                                  </p:childTnLst>
                                </p:cTn>
                              </p:par>
                              <p:par>
                                <p:cTn id="135" nodeType="withEffect" fill="hold" presetClass="entr" presetID="10">
                                  <p:stCondLst>
                                    <p:cond delay="0"/>
                                  </p:stCondLst>
                                  <p:childTnLst>
                                    <p:set>
                                      <p:cBhvr>
                                        <p:cTn id="136" dur="1" fill="hold">
                                          <p:stCondLst>
                                            <p:cond delay="0"/>
                                          </p:stCondLst>
                                        </p:cTn>
                                        <p:tgtEl>
                                          <p:spTgt spid="390"/>
                                        </p:tgtEl>
                                        <p:attrNameLst>
                                          <p:attrName>style.visibility</p:attrName>
                                        </p:attrNameLst>
                                      </p:cBhvr>
                                      <p:to>
                                        <p:strVal val="visible"/>
                                      </p:to>
                                    </p:set>
                                    <p:animEffect filter="fade" transition="in">
                                      <p:cBhvr additive="repl">
                                        <p:cTn id="137" dur="1000"/>
                                        <p:tgtEl>
                                          <p:spTgt spid="390"/>
                                        </p:tgtEl>
                                      </p:cBhvr>
                                    </p:animEffect>
                                  </p:childTnLst>
                                </p:cTn>
                              </p:par>
                              <p:par>
                                <p:cTn id="138" nodeType="withEffect" fill="hold" presetClass="entr" presetID="10">
                                  <p:stCondLst>
                                    <p:cond delay="0"/>
                                  </p:stCondLst>
                                  <p:childTnLst>
                                    <p:set>
                                      <p:cBhvr>
                                        <p:cTn id="139" dur="1" fill="hold">
                                          <p:stCondLst>
                                            <p:cond delay="0"/>
                                          </p:stCondLst>
                                        </p:cTn>
                                        <p:tgtEl>
                                          <p:spTgt spid="391"/>
                                        </p:tgtEl>
                                        <p:attrNameLst>
                                          <p:attrName>style.visibility</p:attrName>
                                        </p:attrNameLst>
                                      </p:cBhvr>
                                      <p:to>
                                        <p:strVal val="visible"/>
                                      </p:to>
                                    </p:set>
                                    <p:animEffect filter="fade" transition="in">
                                      <p:cBhvr additive="repl">
                                        <p:cTn id="140" dur="1000"/>
                                        <p:tgtEl>
                                          <p:spTgt spid="391"/>
                                        </p:tgtEl>
                                      </p:cBhvr>
                                    </p:animEffect>
                                  </p:childTnLst>
                                </p:cTn>
                              </p:par>
                              <p:par>
                                <p:cTn id="141" nodeType="withEffect" fill="hold" presetClass="entr" presetID="10">
                                  <p:stCondLst>
                                    <p:cond delay="0"/>
                                  </p:stCondLst>
                                  <p:childTnLst>
                                    <p:set>
                                      <p:cBhvr>
                                        <p:cTn id="142" dur="1" fill="hold">
                                          <p:stCondLst>
                                            <p:cond delay="0"/>
                                          </p:stCondLst>
                                        </p:cTn>
                                        <p:tgtEl>
                                          <p:spTgt spid="392"/>
                                        </p:tgtEl>
                                        <p:attrNameLst>
                                          <p:attrName>style.visibility</p:attrName>
                                        </p:attrNameLst>
                                      </p:cBhvr>
                                      <p:to>
                                        <p:strVal val="visible"/>
                                      </p:to>
                                    </p:set>
                                    <p:animEffect filter="fade" transition="in">
                                      <p:cBhvr additive="repl">
                                        <p:cTn id="143" dur="1000"/>
                                        <p:tgtEl>
                                          <p:spTgt spid="392"/>
                                        </p:tgtEl>
                                      </p:cBhvr>
                                    </p:animEffect>
                                  </p:childTnLst>
                                </p:cTn>
                              </p:par>
                              <p:par>
                                <p:cTn id="144" nodeType="withEffect" fill="hold" presetClass="entr" presetID="10">
                                  <p:stCondLst>
                                    <p:cond delay="0"/>
                                  </p:stCondLst>
                                  <p:childTnLst>
                                    <p:set>
                                      <p:cBhvr>
                                        <p:cTn id="145" dur="1" fill="hold">
                                          <p:stCondLst>
                                            <p:cond delay="0"/>
                                          </p:stCondLst>
                                        </p:cTn>
                                        <p:tgtEl>
                                          <p:spTgt spid="388"/>
                                        </p:tgtEl>
                                        <p:attrNameLst>
                                          <p:attrName>style.visibility</p:attrName>
                                        </p:attrNameLst>
                                      </p:cBhvr>
                                      <p:to>
                                        <p:strVal val="visible"/>
                                      </p:to>
                                    </p:set>
                                    <p:animEffect filter="fade" transition="in">
                                      <p:cBhvr additive="repl">
                                        <p:cTn id="146" dur="10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Блокировки файлов (2/)</a:t>
            </a:r>
            <a:endParaRPr b="0" lang="en-US" sz="3200" spc="-1" strike="noStrike">
              <a:solidFill>
                <a:srgbClr val="000000"/>
              </a:solidFill>
              <a:latin typeface="Arial"/>
            </a:endParaRPr>
          </a:p>
        </p:txBody>
      </p:sp>
      <p:sp>
        <p:nvSpPr>
          <p:cNvPr id="394"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2456D707-492A-42E6-9519-EAA18FBF132C}" type="slidenum">
              <a:rPr b="1" lang="ru-RU" sz="4800" spc="-1" strike="noStrike">
                <a:solidFill>
                  <a:srgbClr val="f5f6f6"/>
                </a:solidFill>
                <a:latin typeface="Proxima Nova"/>
                <a:ea typeface="Proxima Nova"/>
              </a:rPr>
              <a:t>14</a:t>
            </a:fld>
            <a:endParaRPr b="0" lang="en-US" sz="4800" spc="-1" strike="noStrike">
              <a:latin typeface="Times New Roman"/>
            </a:endParaRPr>
          </a:p>
        </p:txBody>
      </p:sp>
      <p:sp>
        <p:nvSpPr>
          <p:cNvPr id="395" name="CustomShape 3"/>
          <p:cNvSpPr/>
          <p:nvPr/>
        </p:nvSpPr>
        <p:spPr>
          <a:xfrm>
            <a:off x="5845680" y="1360080"/>
            <a:ext cx="360" cy="4914720"/>
          </a:xfrm>
          <a:custGeom>
            <a:avLst/>
            <a:gdLst/>
            <a:ahLst/>
            <a:rect l="l" t="t" r="r" b="b"/>
            <a:pathLst>
              <a:path w="21600" h="21600">
                <a:moveTo>
                  <a:pt x="0" y="0"/>
                </a:moveTo>
                <a:lnTo>
                  <a:pt x="21600" y="21600"/>
                </a:lnTo>
              </a:path>
            </a:pathLst>
          </a:custGeom>
          <a:noFill/>
          <a:ln w="19080">
            <a:solidFill>
              <a:schemeClr val="dk1"/>
            </a:solidFill>
            <a:prstDash val="dot"/>
            <a:round/>
          </a:ln>
        </p:spPr>
        <p:style>
          <a:lnRef idx="0"/>
          <a:fillRef idx="0"/>
          <a:effectRef idx="0"/>
          <a:fontRef idx="minor"/>
        </p:style>
      </p:sp>
      <p:sp>
        <p:nvSpPr>
          <p:cNvPr id="396" name="CustomShape 4"/>
          <p:cNvSpPr/>
          <p:nvPr/>
        </p:nvSpPr>
        <p:spPr>
          <a:xfrm>
            <a:off x="2124000" y="1360080"/>
            <a:ext cx="2999520" cy="822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$&gt; gcc 2_flock.c</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$&gt; ./a.out</a:t>
            </a:r>
            <a:endParaRPr b="0" lang="en-US" sz="1400" spc="-1" strike="noStrike">
              <a:latin typeface="Arial"/>
            </a:endParaRPr>
          </a:p>
        </p:txBody>
      </p:sp>
      <p:sp>
        <p:nvSpPr>
          <p:cNvPr id="397" name="CustomShape 5"/>
          <p:cNvSpPr/>
          <p:nvPr/>
        </p:nvSpPr>
        <p:spPr>
          <a:xfrm>
            <a:off x="6467400" y="1360080"/>
            <a:ext cx="299952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$&gt; ./a.out</a:t>
            </a:r>
            <a:endParaRPr b="0" lang="en-US" sz="1400" spc="-1" strike="noStrike">
              <a:latin typeface="Arial"/>
            </a:endParaRPr>
          </a:p>
        </p:txBody>
      </p:sp>
      <p:sp>
        <p:nvSpPr>
          <p:cNvPr id="398" name="CustomShape 6"/>
          <p:cNvSpPr/>
          <p:nvPr/>
        </p:nvSpPr>
        <p:spPr>
          <a:xfrm>
            <a:off x="2124000" y="2191320"/>
            <a:ext cx="2999520" cy="6094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excl</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ok</a:t>
            </a:r>
            <a:endParaRPr b="0" lang="en-US" sz="1400" spc="-1" strike="noStrike">
              <a:latin typeface="Arial"/>
            </a:endParaRPr>
          </a:p>
        </p:txBody>
      </p:sp>
      <p:sp>
        <p:nvSpPr>
          <p:cNvPr id="399" name="CustomShape 7"/>
          <p:cNvSpPr/>
          <p:nvPr/>
        </p:nvSpPr>
        <p:spPr>
          <a:xfrm>
            <a:off x="6467400" y="1704960"/>
            <a:ext cx="2999520" cy="6094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excl</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a:t>
            </a:r>
            <a:endParaRPr b="0" lang="en-US" sz="1400" spc="-1" strike="noStrike">
              <a:latin typeface="Arial"/>
            </a:endParaRPr>
          </a:p>
        </p:txBody>
      </p:sp>
      <p:sp>
        <p:nvSpPr>
          <p:cNvPr id="400" name="CustomShape 8"/>
          <p:cNvSpPr/>
          <p:nvPr/>
        </p:nvSpPr>
        <p:spPr>
          <a:xfrm>
            <a:off x="2124000" y="2806920"/>
            <a:ext cx="2999520" cy="6094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unlock</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ok</a:t>
            </a:r>
            <a:endParaRPr b="0" lang="en-US" sz="1400" spc="-1" strike="noStrike">
              <a:latin typeface="Arial"/>
            </a:endParaRPr>
          </a:p>
        </p:txBody>
      </p:sp>
      <p:sp>
        <p:nvSpPr>
          <p:cNvPr id="401" name="CustomShape 9"/>
          <p:cNvSpPr/>
          <p:nvPr/>
        </p:nvSpPr>
        <p:spPr>
          <a:xfrm>
            <a:off x="6467400" y="2298960"/>
            <a:ext cx="299952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ok</a:t>
            </a:r>
            <a:endParaRPr b="0" lang="en-US" sz="1400" spc="-1" strike="noStrike">
              <a:latin typeface="Arial"/>
            </a:endParaRPr>
          </a:p>
        </p:txBody>
      </p:sp>
      <p:sp>
        <p:nvSpPr>
          <p:cNvPr id="402" name="CustomShape 10"/>
          <p:cNvSpPr/>
          <p:nvPr/>
        </p:nvSpPr>
        <p:spPr>
          <a:xfrm>
            <a:off x="6467400" y="2638440"/>
            <a:ext cx="2999520" cy="6094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unlock</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ok</a:t>
            </a:r>
            <a:endParaRPr b="0" lang="en-US" sz="1400" spc="-1" strike="noStrike">
              <a:latin typeface="Arial"/>
            </a:endParaRPr>
          </a:p>
        </p:txBody>
      </p:sp>
      <p:sp>
        <p:nvSpPr>
          <p:cNvPr id="403" name="CustomShape 11"/>
          <p:cNvSpPr/>
          <p:nvPr/>
        </p:nvSpPr>
        <p:spPr>
          <a:xfrm>
            <a:off x="2124000" y="3343320"/>
            <a:ext cx="2999520" cy="6094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shared</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ok</a:t>
            </a:r>
            <a:endParaRPr b="0" lang="en-US" sz="1400" spc="-1" strike="noStrike">
              <a:latin typeface="Arial"/>
            </a:endParaRPr>
          </a:p>
        </p:txBody>
      </p:sp>
      <p:sp>
        <p:nvSpPr>
          <p:cNvPr id="404" name="CustomShape 12"/>
          <p:cNvSpPr/>
          <p:nvPr/>
        </p:nvSpPr>
        <p:spPr>
          <a:xfrm>
            <a:off x="6467400" y="3343320"/>
            <a:ext cx="2999520" cy="6094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shared</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ok</a:t>
            </a:r>
            <a:endParaRPr b="0" lang="en-US" sz="1400" spc="-1" strike="noStrike">
              <a:latin typeface="Arial"/>
            </a:endParaRPr>
          </a:p>
        </p:txBody>
      </p:sp>
      <p:sp>
        <p:nvSpPr>
          <p:cNvPr id="405" name="CustomShape 13"/>
          <p:cNvSpPr/>
          <p:nvPr/>
        </p:nvSpPr>
        <p:spPr>
          <a:xfrm>
            <a:off x="2124000" y="3915720"/>
            <a:ext cx="2999520" cy="822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exclnb</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error = Resource temporarily unavailable</a:t>
            </a:r>
            <a:endParaRPr b="0" lang="en-US" sz="1400" spc="-1" strike="noStrike">
              <a:latin typeface="Arial"/>
            </a:endParaRPr>
          </a:p>
        </p:txBody>
      </p:sp>
      <p:sp>
        <p:nvSpPr>
          <p:cNvPr id="406" name="CustomShape 14"/>
          <p:cNvSpPr/>
          <p:nvPr/>
        </p:nvSpPr>
        <p:spPr>
          <a:xfrm>
            <a:off x="6467400" y="3958920"/>
            <a:ext cx="2999520" cy="6094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unlock</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ok</a:t>
            </a:r>
            <a:endParaRPr b="0" lang="en-US" sz="1400" spc="-1" strike="noStrike">
              <a:latin typeface="Arial"/>
            </a:endParaRPr>
          </a:p>
        </p:txBody>
      </p:sp>
      <p:sp>
        <p:nvSpPr>
          <p:cNvPr id="407" name="CustomShape 15"/>
          <p:cNvSpPr/>
          <p:nvPr/>
        </p:nvSpPr>
        <p:spPr>
          <a:xfrm>
            <a:off x="2124000" y="4707720"/>
            <a:ext cx="2999520" cy="6094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exclnb</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ok</a:t>
            </a:r>
            <a:endParaRPr b="0" lang="en-US" sz="1400" spc="-1" strike="noStrike">
              <a:latin typeface="Arial"/>
            </a:endParaRPr>
          </a:p>
        </p:txBody>
      </p:sp>
      <p:sp>
        <p:nvSpPr>
          <p:cNvPr id="408" name="CustomShape 16"/>
          <p:cNvSpPr/>
          <p:nvPr/>
        </p:nvSpPr>
        <p:spPr>
          <a:xfrm>
            <a:off x="6467400" y="4531320"/>
            <a:ext cx="2999520" cy="822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sharednb</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error = Resource temporarily unavailable</a:t>
            </a:r>
            <a:endParaRPr b="0" lang="en-US" sz="1400" spc="-1" strike="noStrike">
              <a:latin typeface="Arial"/>
            </a:endParaRPr>
          </a:p>
        </p:txBody>
      </p:sp>
      <p:sp>
        <p:nvSpPr>
          <p:cNvPr id="409" name="CustomShape 17"/>
          <p:cNvSpPr/>
          <p:nvPr/>
        </p:nvSpPr>
        <p:spPr>
          <a:xfrm>
            <a:off x="2124000" y="5240160"/>
            <a:ext cx="2999520" cy="822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^D</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$&gt;</a:t>
            </a:r>
            <a:endParaRPr b="0" lang="en-US" sz="1400" spc="-1" strike="noStrike">
              <a:latin typeface="Arial"/>
            </a:endParaRPr>
          </a:p>
        </p:txBody>
      </p:sp>
      <p:sp>
        <p:nvSpPr>
          <p:cNvPr id="410" name="CustomShape 18"/>
          <p:cNvSpPr/>
          <p:nvPr/>
        </p:nvSpPr>
        <p:spPr>
          <a:xfrm>
            <a:off x="6467400" y="5362560"/>
            <a:ext cx="2999520" cy="6094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sharednb</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ok</a:t>
            </a:r>
            <a:endParaRPr b="0" lang="en-US" sz="1400" spc="-1" strike="noStrike">
              <a:latin typeface="Arial"/>
            </a:endParaRPr>
          </a:p>
        </p:txBody>
      </p:sp>
      <p:sp>
        <p:nvSpPr>
          <p:cNvPr id="411" name="CustomShape 19"/>
          <p:cNvSpPr/>
          <p:nvPr/>
        </p:nvSpPr>
        <p:spPr>
          <a:xfrm>
            <a:off x="2124000" y="5909760"/>
            <a:ext cx="2999520" cy="822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$&gt; ./a.out</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write</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ok</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147" dur="indefinite" restart="never" nodeType="tmRoot">
          <p:childTnLst>
            <p:seq>
              <p:cTn id="148" dur="indefinite" nodeType="mainSeq">
                <p:childTnLst>
                  <p:par>
                    <p:cTn id="149" fill="hold">
                      <p:stCondLst>
                        <p:cond delay="indefinite"/>
                      </p:stCondLst>
                      <p:childTnLst>
                        <p:par>
                          <p:cTn id="150" fill="hold">
                            <p:stCondLst>
                              <p:cond delay="0"/>
                            </p:stCondLst>
                            <p:childTnLst>
                              <p:par>
                                <p:cTn id="151" nodeType="clickEffect" fill="hold" presetClass="entr" presetID="10">
                                  <p:stCondLst>
                                    <p:cond delay="0"/>
                                  </p:stCondLst>
                                  <p:childTnLst>
                                    <p:set>
                                      <p:cBhvr>
                                        <p:cTn id="152" dur="1" fill="hold">
                                          <p:stCondLst>
                                            <p:cond delay="0"/>
                                          </p:stCondLst>
                                        </p:cTn>
                                        <p:tgtEl>
                                          <p:spTgt spid="398"/>
                                        </p:tgtEl>
                                        <p:attrNameLst>
                                          <p:attrName>style.visibility</p:attrName>
                                        </p:attrNameLst>
                                      </p:cBhvr>
                                      <p:to>
                                        <p:strVal val="visible"/>
                                      </p:to>
                                    </p:set>
                                    <p:animEffect filter="fade" transition="in">
                                      <p:cBhvr additive="repl">
                                        <p:cTn id="153" dur="1000"/>
                                        <p:tgtEl>
                                          <p:spTgt spid="398"/>
                                        </p:tgtEl>
                                      </p:cBhvr>
                                    </p:animEffect>
                                  </p:childTnLst>
                                </p:cTn>
                              </p:par>
                            </p:childTnLst>
                          </p:cTn>
                        </p:par>
                      </p:childTnLst>
                    </p:cTn>
                  </p:par>
                  <p:par>
                    <p:cTn id="154" fill="hold">
                      <p:stCondLst>
                        <p:cond delay="indefinite"/>
                      </p:stCondLst>
                      <p:childTnLst>
                        <p:par>
                          <p:cTn id="155" fill="hold">
                            <p:stCondLst>
                              <p:cond delay="0"/>
                            </p:stCondLst>
                            <p:childTnLst>
                              <p:par>
                                <p:cTn id="156" nodeType="clickEffect" fill="hold" presetClass="entr" presetID="10">
                                  <p:stCondLst>
                                    <p:cond delay="0"/>
                                  </p:stCondLst>
                                  <p:childTnLst>
                                    <p:set>
                                      <p:cBhvr>
                                        <p:cTn id="157" dur="1" fill="hold">
                                          <p:stCondLst>
                                            <p:cond delay="0"/>
                                          </p:stCondLst>
                                        </p:cTn>
                                        <p:tgtEl>
                                          <p:spTgt spid="399"/>
                                        </p:tgtEl>
                                        <p:attrNameLst>
                                          <p:attrName>style.visibility</p:attrName>
                                        </p:attrNameLst>
                                      </p:cBhvr>
                                      <p:to>
                                        <p:strVal val="visible"/>
                                      </p:to>
                                    </p:set>
                                    <p:animEffect filter="fade" transition="in">
                                      <p:cBhvr additive="repl">
                                        <p:cTn id="158" dur="1000"/>
                                        <p:tgtEl>
                                          <p:spTgt spid="399"/>
                                        </p:tgtEl>
                                      </p:cBhvr>
                                    </p:animEffect>
                                  </p:childTnLst>
                                </p:cTn>
                              </p:par>
                            </p:childTnLst>
                          </p:cTn>
                        </p:par>
                      </p:childTnLst>
                    </p:cTn>
                  </p:par>
                  <p:par>
                    <p:cTn id="159" fill="hold">
                      <p:stCondLst>
                        <p:cond delay="indefinite"/>
                      </p:stCondLst>
                      <p:childTnLst>
                        <p:par>
                          <p:cTn id="160" fill="hold">
                            <p:stCondLst>
                              <p:cond delay="0"/>
                            </p:stCondLst>
                            <p:childTnLst>
                              <p:par>
                                <p:cTn id="161" nodeType="clickEffect" fill="hold" presetClass="entr" presetID="10">
                                  <p:stCondLst>
                                    <p:cond delay="0"/>
                                  </p:stCondLst>
                                  <p:childTnLst>
                                    <p:set>
                                      <p:cBhvr>
                                        <p:cTn id="162" dur="1" fill="hold">
                                          <p:stCondLst>
                                            <p:cond delay="0"/>
                                          </p:stCondLst>
                                        </p:cTn>
                                        <p:tgtEl>
                                          <p:spTgt spid="401"/>
                                        </p:tgtEl>
                                        <p:attrNameLst>
                                          <p:attrName>style.visibility</p:attrName>
                                        </p:attrNameLst>
                                      </p:cBhvr>
                                      <p:to>
                                        <p:strVal val="visible"/>
                                      </p:to>
                                    </p:set>
                                    <p:animEffect filter="fade" transition="in">
                                      <p:cBhvr additive="repl">
                                        <p:cTn id="163" dur="1000"/>
                                        <p:tgtEl>
                                          <p:spTgt spid="401"/>
                                        </p:tgtEl>
                                      </p:cBhvr>
                                    </p:animEffect>
                                  </p:childTnLst>
                                </p:cTn>
                              </p:par>
                              <p:par>
                                <p:cTn id="164" nodeType="withEffect" fill="hold" presetClass="entr" presetID="10">
                                  <p:stCondLst>
                                    <p:cond delay="0"/>
                                  </p:stCondLst>
                                  <p:childTnLst>
                                    <p:set>
                                      <p:cBhvr>
                                        <p:cTn id="165" dur="1" fill="hold">
                                          <p:stCondLst>
                                            <p:cond delay="0"/>
                                          </p:stCondLst>
                                        </p:cTn>
                                        <p:tgtEl>
                                          <p:spTgt spid="400"/>
                                        </p:tgtEl>
                                        <p:attrNameLst>
                                          <p:attrName>style.visibility</p:attrName>
                                        </p:attrNameLst>
                                      </p:cBhvr>
                                      <p:to>
                                        <p:strVal val="visible"/>
                                      </p:to>
                                    </p:set>
                                    <p:animEffect filter="fade" transition="in">
                                      <p:cBhvr additive="repl">
                                        <p:cTn id="166" dur="1000"/>
                                        <p:tgtEl>
                                          <p:spTgt spid="400"/>
                                        </p:tgtEl>
                                      </p:cBhvr>
                                    </p:animEffect>
                                  </p:childTnLst>
                                </p:cTn>
                              </p:par>
                            </p:childTnLst>
                          </p:cTn>
                        </p:par>
                      </p:childTnLst>
                    </p:cTn>
                  </p:par>
                  <p:par>
                    <p:cTn id="167" fill="hold">
                      <p:stCondLst>
                        <p:cond delay="indefinite"/>
                      </p:stCondLst>
                      <p:childTnLst>
                        <p:par>
                          <p:cTn id="168" fill="hold">
                            <p:stCondLst>
                              <p:cond delay="0"/>
                            </p:stCondLst>
                            <p:childTnLst>
                              <p:par>
                                <p:cTn id="169" nodeType="clickEffect" fill="hold" presetClass="entr" presetID="10">
                                  <p:stCondLst>
                                    <p:cond delay="0"/>
                                  </p:stCondLst>
                                  <p:childTnLst>
                                    <p:set>
                                      <p:cBhvr>
                                        <p:cTn id="170" dur="1" fill="hold">
                                          <p:stCondLst>
                                            <p:cond delay="0"/>
                                          </p:stCondLst>
                                        </p:cTn>
                                        <p:tgtEl>
                                          <p:spTgt spid="402"/>
                                        </p:tgtEl>
                                        <p:attrNameLst>
                                          <p:attrName>style.visibility</p:attrName>
                                        </p:attrNameLst>
                                      </p:cBhvr>
                                      <p:to>
                                        <p:strVal val="visible"/>
                                      </p:to>
                                    </p:set>
                                    <p:animEffect filter="fade" transition="in">
                                      <p:cBhvr additive="repl">
                                        <p:cTn id="171" dur="1000"/>
                                        <p:tgtEl>
                                          <p:spTgt spid="402"/>
                                        </p:tgtEl>
                                      </p:cBhvr>
                                    </p:animEffect>
                                  </p:childTnLst>
                                </p:cTn>
                              </p:par>
                            </p:childTnLst>
                          </p:cTn>
                        </p:par>
                      </p:childTnLst>
                    </p:cTn>
                  </p:par>
                  <p:par>
                    <p:cTn id="172" fill="hold">
                      <p:stCondLst>
                        <p:cond delay="indefinite"/>
                      </p:stCondLst>
                      <p:childTnLst>
                        <p:par>
                          <p:cTn id="173" fill="hold">
                            <p:stCondLst>
                              <p:cond delay="0"/>
                            </p:stCondLst>
                            <p:childTnLst>
                              <p:par>
                                <p:cTn id="174" nodeType="clickEffect" fill="hold" presetClass="entr" presetID="10">
                                  <p:stCondLst>
                                    <p:cond delay="0"/>
                                  </p:stCondLst>
                                  <p:childTnLst>
                                    <p:set>
                                      <p:cBhvr>
                                        <p:cTn id="175" dur="1" fill="hold">
                                          <p:stCondLst>
                                            <p:cond delay="0"/>
                                          </p:stCondLst>
                                        </p:cTn>
                                        <p:tgtEl>
                                          <p:spTgt spid="404"/>
                                        </p:tgtEl>
                                        <p:attrNameLst>
                                          <p:attrName>style.visibility</p:attrName>
                                        </p:attrNameLst>
                                      </p:cBhvr>
                                      <p:to>
                                        <p:strVal val="visible"/>
                                      </p:to>
                                    </p:set>
                                    <p:animEffect filter="fade" transition="in">
                                      <p:cBhvr additive="repl">
                                        <p:cTn id="176" dur="1000"/>
                                        <p:tgtEl>
                                          <p:spTgt spid="404"/>
                                        </p:tgtEl>
                                      </p:cBhvr>
                                    </p:animEffect>
                                  </p:childTnLst>
                                </p:cTn>
                              </p:par>
                              <p:par>
                                <p:cTn id="177" nodeType="withEffect" fill="hold" presetClass="entr" presetID="10">
                                  <p:stCondLst>
                                    <p:cond delay="0"/>
                                  </p:stCondLst>
                                  <p:childTnLst>
                                    <p:set>
                                      <p:cBhvr>
                                        <p:cTn id="178" dur="1" fill="hold">
                                          <p:stCondLst>
                                            <p:cond delay="0"/>
                                          </p:stCondLst>
                                        </p:cTn>
                                        <p:tgtEl>
                                          <p:spTgt spid="403"/>
                                        </p:tgtEl>
                                        <p:attrNameLst>
                                          <p:attrName>style.visibility</p:attrName>
                                        </p:attrNameLst>
                                      </p:cBhvr>
                                      <p:to>
                                        <p:strVal val="visible"/>
                                      </p:to>
                                    </p:set>
                                    <p:animEffect filter="fade" transition="in">
                                      <p:cBhvr additive="repl">
                                        <p:cTn id="179" dur="1000"/>
                                        <p:tgtEl>
                                          <p:spTgt spid="403"/>
                                        </p:tgtEl>
                                      </p:cBhvr>
                                    </p:animEffect>
                                  </p:childTnLst>
                                </p:cTn>
                              </p:par>
                            </p:childTnLst>
                          </p:cTn>
                        </p:par>
                      </p:childTnLst>
                    </p:cTn>
                  </p:par>
                  <p:par>
                    <p:cTn id="180" fill="hold">
                      <p:stCondLst>
                        <p:cond delay="indefinite"/>
                      </p:stCondLst>
                      <p:childTnLst>
                        <p:par>
                          <p:cTn id="181" fill="hold">
                            <p:stCondLst>
                              <p:cond delay="0"/>
                            </p:stCondLst>
                            <p:childTnLst>
                              <p:par>
                                <p:cTn id="182" nodeType="clickEffect" fill="hold" presetClass="entr" presetID="10">
                                  <p:stCondLst>
                                    <p:cond delay="0"/>
                                  </p:stCondLst>
                                  <p:childTnLst>
                                    <p:set>
                                      <p:cBhvr>
                                        <p:cTn id="183" dur="1" fill="hold">
                                          <p:stCondLst>
                                            <p:cond delay="0"/>
                                          </p:stCondLst>
                                        </p:cTn>
                                        <p:tgtEl>
                                          <p:spTgt spid="405"/>
                                        </p:tgtEl>
                                        <p:attrNameLst>
                                          <p:attrName>style.visibility</p:attrName>
                                        </p:attrNameLst>
                                      </p:cBhvr>
                                      <p:to>
                                        <p:strVal val="visible"/>
                                      </p:to>
                                    </p:set>
                                    <p:animEffect filter="fade" transition="in">
                                      <p:cBhvr additive="repl">
                                        <p:cTn id="184" dur="1000"/>
                                        <p:tgtEl>
                                          <p:spTgt spid="405"/>
                                        </p:tgtEl>
                                      </p:cBhvr>
                                    </p:animEffect>
                                  </p:childTnLst>
                                </p:cTn>
                              </p:par>
                            </p:childTnLst>
                          </p:cTn>
                        </p:par>
                      </p:childTnLst>
                    </p:cTn>
                  </p:par>
                  <p:par>
                    <p:cTn id="185" fill="hold">
                      <p:stCondLst>
                        <p:cond delay="indefinite"/>
                      </p:stCondLst>
                      <p:childTnLst>
                        <p:par>
                          <p:cTn id="186" fill="hold">
                            <p:stCondLst>
                              <p:cond delay="0"/>
                            </p:stCondLst>
                            <p:childTnLst>
                              <p:par>
                                <p:cTn id="187" nodeType="clickEffect" fill="hold" presetClass="entr" presetID="10">
                                  <p:stCondLst>
                                    <p:cond delay="0"/>
                                  </p:stCondLst>
                                  <p:childTnLst>
                                    <p:set>
                                      <p:cBhvr>
                                        <p:cTn id="188" dur="1" fill="hold">
                                          <p:stCondLst>
                                            <p:cond delay="0"/>
                                          </p:stCondLst>
                                        </p:cTn>
                                        <p:tgtEl>
                                          <p:spTgt spid="406"/>
                                        </p:tgtEl>
                                        <p:attrNameLst>
                                          <p:attrName>style.visibility</p:attrName>
                                        </p:attrNameLst>
                                      </p:cBhvr>
                                      <p:to>
                                        <p:strVal val="visible"/>
                                      </p:to>
                                    </p:set>
                                    <p:animEffect filter="fade" transition="in">
                                      <p:cBhvr additive="repl">
                                        <p:cTn id="189" dur="1000"/>
                                        <p:tgtEl>
                                          <p:spTgt spid="406"/>
                                        </p:tgtEl>
                                      </p:cBhvr>
                                    </p:animEffect>
                                  </p:childTnLst>
                                </p:cTn>
                              </p:par>
                            </p:childTnLst>
                          </p:cTn>
                        </p:par>
                      </p:childTnLst>
                    </p:cTn>
                  </p:par>
                  <p:par>
                    <p:cTn id="190" fill="hold">
                      <p:stCondLst>
                        <p:cond delay="indefinite"/>
                      </p:stCondLst>
                      <p:childTnLst>
                        <p:par>
                          <p:cTn id="191" fill="hold">
                            <p:stCondLst>
                              <p:cond delay="0"/>
                            </p:stCondLst>
                            <p:childTnLst>
                              <p:par>
                                <p:cTn id="192" nodeType="clickEffect" fill="hold" presetClass="entr" presetID="10">
                                  <p:stCondLst>
                                    <p:cond delay="0"/>
                                  </p:stCondLst>
                                  <p:childTnLst>
                                    <p:set>
                                      <p:cBhvr>
                                        <p:cTn id="193" dur="1" fill="hold">
                                          <p:stCondLst>
                                            <p:cond delay="0"/>
                                          </p:stCondLst>
                                        </p:cTn>
                                        <p:tgtEl>
                                          <p:spTgt spid="407"/>
                                        </p:tgtEl>
                                        <p:attrNameLst>
                                          <p:attrName>style.visibility</p:attrName>
                                        </p:attrNameLst>
                                      </p:cBhvr>
                                      <p:to>
                                        <p:strVal val="visible"/>
                                      </p:to>
                                    </p:set>
                                    <p:animEffect filter="fade" transition="in">
                                      <p:cBhvr additive="repl">
                                        <p:cTn id="194" dur="1000"/>
                                        <p:tgtEl>
                                          <p:spTgt spid="407"/>
                                        </p:tgtEl>
                                      </p:cBhvr>
                                    </p:animEffect>
                                  </p:childTnLst>
                                </p:cTn>
                              </p:par>
                            </p:childTnLst>
                          </p:cTn>
                        </p:par>
                      </p:childTnLst>
                    </p:cTn>
                  </p:par>
                  <p:par>
                    <p:cTn id="195" fill="hold">
                      <p:stCondLst>
                        <p:cond delay="indefinite"/>
                      </p:stCondLst>
                      <p:childTnLst>
                        <p:par>
                          <p:cTn id="196" fill="hold">
                            <p:stCondLst>
                              <p:cond delay="0"/>
                            </p:stCondLst>
                            <p:childTnLst>
                              <p:par>
                                <p:cTn id="197" nodeType="clickEffect" fill="hold" presetClass="entr" presetID="10">
                                  <p:stCondLst>
                                    <p:cond delay="0"/>
                                  </p:stCondLst>
                                  <p:childTnLst>
                                    <p:set>
                                      <p:cBhvr>
                                        <p:cTn id="198" dur="1" fill="hold">
                                          <p:stCondLst>
                                            <p:cond delay="0"/>
                                          </p:stCondLst>
                                        </p:cTn>
                                        <p:tgtEl>
                                          <p:spTgt spid="408"/>
                                        </p:tgtEl>
                                        <p:attrNameLst>
                                          <p:attrName>style.visibility</p:attrName>
                                        </p:attrNameLst>
                                      </p:cBhvr>
                                      <p:to>
                                        <p:strVal val="visible"/>
                                      </p:to>
                                    </p:set>
                                    <p:animEffect filter="fade" transition="in">
                                      <p:cBhvr additive="repl">
                                        <p:cTn id="199" dur="1000"/>
                                        <p:tgtEl>
                                          <p:spTgt spid="408"/>
                                        </p:tgtEl>
                                      </p:cBhvr>
                                    </p:animEffect>
                                  </p:childTnLst>
                                </p:cTn>
                              </p:par>
                            </p:childTnLst>
                          </p:cTn>
                        </p:par>
                      </p:childTnLst>
                    </p:cTn>
                  </p:par>
                  <p:par>
                    <p:cTn id="200" fill="hold">
                      <p:stCondLst>
                        <p:cond delay="indefinite"/>
                      </p:stCondLst>
                      <p:childTnLst>
                        <p:par>
                          <p:cTn id="201" fill="hold">
                            <p:stCondLst>
                              <p:cond delay="0"/>
                            </p:stCondLst>
                            <p:childTnLst>
                              <p:par>
                                <p:cTn id="202" nodeType="clickEffect" fill="hold" presetClass="entr" presetID="10">
                                  <p:stCondLst>
                                    <p:cond delay="0"/>
                                  </p:stCondLst>
                                  <p:childTnLst>
                                    <p:set>
                                      <p:cBhvr>
                                        <p:cTn id="203" dur="1" fill="hold">
                                          <p:stCondLst>
                                            <p:cond delay="0"/>
                                          </p:stCondLst>
                                        </p:cTn>
                                        <p:tgtEl>
                                          <p:spTgt spid="409"/>
                                        </p:tgtEl>
                                        <p:attrNameLst>
                                          <p:attrName>style.visibility</p:attrName>
                                        </p:attrNameLst>
                                      </p:cBhvr>
                                      <p:to>
                                        <p:strVal val="visible"/>
                                      </p:to>
                                    </p:set>
                                    <p:animEffect filter="fade" transition="in">
                                      <p:cBhvr additive="repl">
                                        <p:cTn id="204" dur="1000"/>
                                        <p:tgtEl>
                                          <p:spTgt spid="409"/>
                                        </p:tgtEl>
                                      </p:cBhvr>
                                    </p:animEffect>
                                  </p:childTnLst>
                                </p:cTn>
                              </p:par>
                            </p:childTnLst>
                          </p:cTn>
                        </p:par>
                      </p:childTnLst>
                    </p:cTn>
                  </p:par>
                  <p:par>
                    <p:cTn id="205" fill="hold">
                      <p:stCondLst>
                        <p:cond delay="indefinite"/>
                      </p:stCondLst>
                      <p:childTnLst>
                        <p:par>
                          <p:cTn id="206" fill="hold">
                            <p:stCondLst>
                              <p:cond delay="0"/>
                            </p:stCondLst>
                            <p:childTnLst>
                              <p:par>
                                <p:cTn id="207" nodeType="clickEffect" fill="hold" presetClass="entr" presetID="10">
                                  <p:stCondLst>
                                    <p:cond delay="0"/>
                                  </p:stCondLst>
                                  <p:childTnLst>
                                    <p:set>
                                      <p:cBhvr>
                                        <p:cTn id="208" dur="1" fill="hold">
                                          <p:stCondLst>
                                            <p:cond delay="0"/>
                                          </p:stCondLst>
                                        </p:cTn>
                                        <p:tgtEl>
                                          <p:spTgt spid="410"/>
                                        </p:tgtEl>
                                        <p:attrNameLst>
                                          <p:attrName>style.visibility</p:attrName>
                                        </p:attrNameLst>
                                      </p:cBhvr>
                                      <p:to>
                                        <p:strVal val="visible"/>
                                      </p:to>
                                    </p:set>
                                    <p:animEffect filter="fade" transition="in">
                                      <p:cBhvr additive="repl">
                                        <p:cTn id="209" dur="1000"/>
                                        <p:tgtEl>
                                          <p:spTgt spid="410"/>
                                        </p:tgtEl>
                                      </p:cBhvr>
                                    </p:animEffect>
                                  </p:childTnLst>
                                </p:cTn>
                              </p:par>
                            </p:childTnLst>
                          </p:cTn>
                        </p:par>
                      </p:childTnLst>
                    </p:cTn>
                  </p:par>
                  <p:par>
                    <p:cTn id="210" fill="hold">
                      <p:stCondLst>
                        <p:cond delay="indefinite"/>
                      </p:stCondLst>
                      <p:childTnLst>
                        <p:par>
                          <p:cTn id="211" fill="hold">
                            <p:stCondLst>
                              <p:cond delay="0"/>
                            </p:stCondLst>
                            <p:childTnLst>
                              <p:par>
                                <p:cTn id="212" nodeType="clickEffect" fill="hold" presetClass="entr" presetID="10">
                                  <p:stCondLst>
                                    <p:cond delay="0"/>
                                  </p:stCondLst>
                                  <p:childTnLst>
                                    <p:set>
                                      <p:cBhvr>
                                        <p:cTn id="213" dur="1" fill="hold">
                                          <p:stCondLst>
                                            <p:cond delay="0"/>
                                          </p:stCondLst>
                                        </p:cTn>
                                        <p:tgtEl>
                                          <p:spTgt spid="411"/>
                                        </p:tgtEl>
                                        <p:attrNameLst>
                                          <p:attrName>style.visibility</p:attrName>
                                        </p:attrNameLst>
                                      </p:cBhvr>
                                      <p:to>
                                        <p:strVal val="visible"/>
                                      </p:to>
                                    </p:set>
                                    <p:animEffect filter="fade" transition="in">
                                      <p:cBhvr additive="repl">
                                        <p:cTn id="214" dur="10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Блокировки файлов (3/)</a:t>
            </a:r>
            <a:endParaRPr b="0" lang="en-US" sz="3200" spc="-1" strike="noStrike">
              <a:solidFill>
                <a:srgbClr val="000000"/>
              </a:solidFill>
              <a:latin typeface="Arial"/>
            </a:endParaRPr>
          </a:p>
        </p:txBody>
      </p:sp>
      <p:sp>
        <p:nvSpPr>
          <p:cNvPr id="413"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130837EA-25D4-423C-93EF-024F4DBA5F4B}" type="slidenum">
              <a:rPr b="1" lang="ru-RU" sz="4800" spc="-1" strike="noStrike">
                <a:solidFill>
                  <a:srgbClr val="f5f6f6"/>
                </a:solidFill>
                <a:latin typeface="Proxima Nova"/>
                <a:ea typeface="Proxima Nova"/>
              </a:rPr>
              <a:t>15</a:t>
            </a:fld>
            <a:endParaRPr b="0" lang="en-US" sz="4800" spc="-1" strike="noStrike">
              <a:latin typeface="Times New Roman"/>
            </a:endParaRPr>
          </a:p>
        </p:txBody>
      </p:sp>
      <p:sp>
        <p:nvSpPr>
          <p:cNvPr id="414" name="CustomShape 3"/>
          <p:cNvSpPr/>
          <p:nvPr/>
        </p:nvSpPr>
        <p:spPr>
          <a:xfrm>
            <a:off x="3314880" y="1333440"/>
            <a:ext cx="5657760" cy="8107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50" spc="-1" strike="noStrike">
                <a:solidFill>
                  <a:srgbClr val="3f51b5"/>
                </a:solidFill>
                <a:latin typeface="Roboto Mono"/>
                <a:ea typeface="Roboto Mono"/>
              </a:rPr>
              <a:t>int</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flock(</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fd, </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operation);</a:t>
            </a:r>
            <a:endParaRPr b="0" lang="en-US" sz="1650" spc="-1" strike="noStrike">
              <a:latin typeface="Arial"/>
            </a:endParaRPr>
          </a:p>
        </p:txBody>
      </p:sp>
      <p:sp>
        <p:nvSpPr>
          <p:cNvPr id="415" name="CustomShape 4"/>
          <p:cNvSpPr/>
          <p:nvPr/>
        </p:nvSpPr>
        <p:spPr>
          <a:xfrm>
            <a:off x="2332440" y="2314440"/>
            <a:ext cx="7622280" cy="187236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Недостатки:</a:t>
            </a:r>
            <a:endParaRPr b="0" lang="en-US" sz="2250" spc="-1" strike="noStrike">
              <a:latin typeface="Arial"/>
            </a:endParaRPr>
          </a:p>
          <a:p>
            <a:pPr marL="673200" indent="-371160">
              <a:lnSpc>
                <a:spcPct val="115000"/>
              </a:lnSpc>
              <a:spcBef>
                <a:spcPts val="901"/>
              </a:spcBef>
              <a:buClr>
                <a:srgbClr val="000000"/>
              </a:buClr>
              <a:buFont typeface="Arial"/>
              <a:buChar char="●"/>
              <a:tabLst>
                <a:tab algn="l" pos="0"/>
              </a:tabLst>
            </a:pPr>
            <a:r>
              <a:rPr b="0" lang="ru-RU" sz="2250" spc="-1" strike="noStrike">
                <a:solidFill>
                  <a:srgbClr val="000000"/>
                </a:solidFill>
                <a:highlight>
                  <a:srgbClr val="ffffff"/>
                </a:highlight>
                <a:latin typeface="Arial"/>
                <a:ea typeface="Arial"/>
              </a:rPr>
              <a:t>- блокировка только целиком</a:t>
            </a:r>
            <a:endParaRPr b="0" lang="en-US" sz="2250" spc="-1" strike="noStrike">
              <a:latin typeface="Arial"/>
            </a:endParaRPr>
          </a:p>
          <a:p>
            <a:pPr marL="673200" indent="-371160">
              <a:lnSpc>
                <a:spcPct val="115000"/>
              </a:lnSpc>
              <a:buClr>
                <a:srgbClr val="000000"/>
              </a:buClr>
              <a:buFont typeface="Arial"/>
              <a:buChar char="●"/>
              <a:tabLst>
                <a:tab algn="l" pos="0"/>
              </a:tabLst>
            </a:pPr>
            <a:r>
              <a:rPr b="0" lang="ru-RU" sz="2250" spc="-1" strike="noStrike">
                <a:solidFill>
                  <a:srgbClr val="000000"/>
                </a:solidFill>
                <a:highlight>
                  <a:srgbClr val="ffffff"/>
                </a:highlight>
                <a:latin typeface="Arial"/>
                <a:ea typeface="Arial"/>
              </a:rPr>
              <a:t>- advisory лок - то есть блокирует не IO операции, а только сам вызов flock()</a:t>
            </a:r>
            <a:endParaRPr b="0" lang="en-US" sz="225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Блокировка диапазонов в файле (1/)</a:t>
            </a:r>
            <a:endParaRPr b="0" lang="en-US" sz="3200" spc="-1" strike="noStrike">
              <a:solidFill>
                <a:srgbClr val="000000"/>
              </a:solidFill>
              <a:latin typeface="Arial"/>
            </a:endParaRPr>
          </a:p>
        </p:txBody>
      </p:sp>
      <p:sp>
        <p:nvSpPr>
          <p:cNvPr id="417"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AA588613-A4CB-4AA9-BF0C-8F81DBECCEB8}" type="slidenum">
              <a:rPr b="1" lang="ru-RU" sz="4800" spc="-1" strike="noStrike">
                <a:solidFill>
                  <a:srgbClr val="f5f6f6"/>
                </a:solidFill>
                <a:latin typeface="Proxima Nova"/>
                <a:ea typeface="Proxima Nova"/>
              </a:rPr>
              <a:t>16</a:t>
            </a:fld>
            <a:endParaRPr b="0" lang="en-US" sz="4800" spc="-1" strike="noStrike">
              <a:latin typeface="Times New Roman"/>
            </a:endParaRPr>
          </a:p>
        </p:txBody>
      </p:sp>
      <p:sp>
        <p:nvSpPr>
          <p:cNvPr id="418" name="CustomShape 3"/>
          <p:cNvSpPr/>
          <p:nvPr/>
        </p:nvSpPr>
        <p:spPr>
          <a:xfrm>
            <a:off x="4776480" y="1299600"/>
            <a:ext cx="6538680" cy="20671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50" spc="-1" strike="noStrike">
                <a:solidFill>
                  <a:srgbClr val="d81b60"/>
                </a:solidFill>
                <a:latin typeface="Roboto Mono"/>
                <a:ea typeface="Roboto Mono"/>
              </a:rPr>
              <a:t>/* cmd = ... */</a:t>
            </a:r>
            <a:endParaRPr b="0" lang="en-US" sz="165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#define F_GETLK   </a:t>
            </a:r>
            <a:r>
              <a:rPr b="0" lang="ru-RU" sz="1650" spc="-1" strike="noStrike">
                <a:solidFill>
                  <a:srgbClr val="d81b60"/>
                </a:solidFill>
                <a:latin typeface="Roboto Mono"/>
                <a:ea typeface="Roboto Mono"/>
              </a:rPr>
              <a:t>/* Check if lock exists. */</a:t>
            </a:r>
            <a:endParaRPr b="0" lang="en-US" sz="165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#define F_SETLK   </a:t>
            </a:r>
            <a:r>
              <a:rPr b="0" lang="ru-RU" sz="1650" spc="-1" strike="noStrike">
                <a:solidFill>
                  <a:srgbClr val="d81b60"/>
                </a:solidFill>
                <a:latin typeface="Roboto Mono"/>
                <a:ea typeface="Roboto Mono"/>
              </a:rPr>
              <a:t>/* Do nonblocking lock. */</a:t>
            </a:r>
            <a:endParaRPr b="0" lang="en-US" sz="165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#define F_SETLKW  </a:t>
            </a:r>
            <a:r>
              <a:rPr b="0" lang="ru-RU" sz="1650" spc="-1" strike="noStrike">
                <a:solidFill>
                  <a:srgbClr val="d81b60"/>
                </a:solidFill>
                <a:latin typeface="Roboto Mono"/>
                <a:ea typeface="Roboto Mono"/>
              </a:rPr>
              <a:t>/* Do blocking lock. */</a:t>
            </a:r>
            <a:endParaRPr b="0" lang="en-US" sz="1650" spc="-1" strike="noStrike">
              <a:latin typeface="Arial"/>
            </a:endParaRPr>
          </a:p>
          <a:p>
            <a:pPr>
              <a:lnSpc>
                <a:spcPct val="100000"/>
              </a:lnSpc>
              <a:tabLst>
                <a:tab algn="l" pos="0"/>
              </a:tabLst>
            </a:pPr>
            <a:endParaRPr b="0" lang="en-US" sz="165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int</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fcntl(</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fd, </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cmd, </a:t>
            </a:r>
            <a:r>
              <a:rPr b="0" lang="ru-RU" sz="1650" spc="-1" strike="noStrike">
                <a:solidFill>
                  <a:srgbClr val="3f51b5"/>
                </a:solidFill>
                <a:latin typeface="Roboto Mono"/>
                <a:ea typeface="Roboto Mono"/>
              </a:rPr>
              <a:t>struct</a:t>
            </a:r>
            <a:r>
              <a:rPr b="0" lang="ru-RU" sz="1650" spc="-1" strike="noStrike">
                <a:solidFill>
                  <a:srgbClr val="37474f"/>
                </a:solidFill>
                <a:latin typeface="Roboto Mono"/>
                <a:ea typeface="Roboto Mono"/>
              </a:rPr>
              <a:t> </a:t>
            </a:r>
            <a:r>
              <a:rPr b="0" lang="ru-RU" sz="1650" spc="-1" strike="noStrike">
                <a:solidFill>
                  <a:srgbClr val="9c27b0"/>
                </a:solidFill>
                <a:latin typeface="Roboto Mono"/>
                <a:ea typeface="Roboto Mono"/>
              </a:rPr>
              <a:t>flock</a:t>
            </a:r>
            <a:r>
              <a:rPr b="0" lang="ru-RU" sz="1650" spc="-1" strike="noStrike">
                <a:solidFill>
                  <a:srgbClr val="37474f"/>
                </a:solidFill>
                <a:latin typeface="Roboto Mono"/>
                <a:ea typeface="Roboto Mono"/>
              </a:rPr>
              <a:t> *lock_def);</a:t>
            </a:r>
            <a:endParaRPr b="0" lang="en-US" sz="1650" spc="-1" strike="noStrike">
              <a:latin typeface="Arial"/>
            </a:endParaRPr>
          </a:p>
        </p:txBody>
      </p:sp>
      <p:sp>
        <p:nvSpPr>
          <p:cNvPr id="419" name="CustomShape 4"/>
          <p:cNvSpPr/>
          <p:nvPr/>
        </p:nvSpPr>
        <p:spPr>
          <a:xfrm>
            <a:off x="743040" y="3353400"/>
            <a:ext cx="2999520" cy="559440"/>
          </a:xfrm>
          <a:prstGeom prst="rect">
            <a:avLst/>
          </a:prstGeom>
          <a:noFill/>
          <a:ln>
            <a:noFill/>
          </a:ln>
        </p:spPr>
        <p:style>
          <a:lnRef idx="0"/>
          <a:fillRef idx="0"/>
          <a:effectRef idx="0"/>
          <a:fontRef idx="minor"/>
        </p:style>
        <p:txBody>
          <a:bodyPr tIns="91440" bIns="91440">
            <a:spAutoFit/>
          </a:bodyPr>
          <a:p>
            <a:pPr>
              <a:lnSpc>
                <a:spcPct val="150000"/>
              </a:lnSpc>
              <a:tabLst>
                <a:tab algn="l" pos="0"/>
              </a:tabLst>
            </a:pPr>
            <a:r>
              <a:rPr b="0" lang="ru-RU" sz="1650" spc="-1" strike="noStrike">
                <a:solidFill>
                  <a:srgbClr val="37474f"/>
                </a:solidFill>
                <a:latin typeface="Roboto Mono"/>
                <a:ea typeface="Roboto Mono"/>
              </a:rPr>
              <a:t>l_start, l_len</a:t>
            </a:r>
            <a:endParaRPr b="0" lang="en-US" sz="1650" spc="-1" strike="noStrike">
              <a:latin typeface="Arial"/>
            </a:endParaRPr>
          </a:p>
        </p:txBody>
      </p:sp>
      <p:sp>
        <p:nvSpPr>
          <p:cNvPr id="420" name="CustomShape 5"/>
          <p:cNvSpPr/>
          <p:nvPr/>
        </p:nvSpPr>
        <p:spPr>
          <a:xfrm>
            <a:off x="743040" y="3791880"/>
            <a:ext cx="2999520" cy="559440"/>
          </a:xfrm>
          <a:prstGeom prst="rect">
            <a:avLst/>
          </a:prstGeom>
          <a:noFill/>
          <a:ln>
            <a:noFill/>
          </a:ln>
        </p:spPr>
        <p:style>
          <a:lnRef idx="0"/>
          <a:fillRef idx="0"/>
          <a:effectRef idx="0"/>
          <a:fontRef idx="minor"/>
        </p:style>
        <p:txBody>
          <a:bodyPr tIns="91440" bIns="91440">
            <a:spAutoFit/>
          </a:bodyPr>
          <a:p>
            <a:pPr>
              <a:lnSpc>
                <a:spcPct val="150000"/>
              </a:lnSpc>
              <a:tabLst>
                <a:tab algn="l" pos="0"/>
              </a:tabLst>
            </a:pPr>
            <a:r>
              <a:rPr b="0" lang="ru-RU" sz="1650" spc="-1" strike="noStrike">
                <a:solidFill>
                  <a:srgbClr val="37474f"/>
                </a:solidFill>
                <a:latin typeface="Roboto Mono"/>
                <a:ea typeface="Roboto Mono"/>
              </a:rPr>
              <a:t>l_whence</a:t>
            </a:r>
            <a:endParaRPr b="0" lang="en-US" sz="1650" spc="-1" strike="noStrike">
              <a:latin typeface="Arial"/>
            </a:endParaRPr>
          </a:p>
        </p:txBody>
      </p:sp>
      <p:sp>
        <p:nvSpPr>
          <p:cNvPr id="421" name="CustomShape 6"/>
          <p:cNvSpPr/>
          <p:nvPr/>
        </p:nvSpPr>
        <p:spPr>
          <a:xfrm>
            <a:off x="743040" y="4230360"/>
            <a:ext cx="2999520" cy="559440"/>
          </a:xfrm>
          <a:prstGeom prst="rect">
            <a:avLst/>
          </a:prstGeom>
          <a:noFill/>
          <a:ln>
            <a:noFill/>
          </a:ln>
        </p:spPr>
        <p:style>
          <a:lnRef idx="0"/>
          <a:fillRef idx="0"/>
          <a:effectRef idx="0"/>
          <a:fontRef idx="minor"/>
        </p:style>
        <p:txBody>
          <a:bodyPr tIns="91440" bIns="91440">
            <a:spAutoFit/>
          </a:bodyPr>
          <a:p>
            <a:pPr>
              <a:lnSpc>
                <a:spcPct val="150000"/>
              </a:lnSpc>
              <a:tabLst>
                <a:tab algn="l" pos="0"/>
              </a:tabLst>
            </a:pPr>
            <a:r>
              <a:rPr b="0" lang="ru-RU" sz="1650" spc="-1" strike="noStrike">
                <a:solidFill>
                  <a:srgbClr val="37474f"/>
                </a:solidFill>
                <a:latin typeface="Roboto Mono"/>
                <a:ea typeface="Roboto Mono"/>
              </a:rPr>
              <a:t>l_type</a:t>
            </a:r>
            <a:endParaRPr b="0" lang="en-US" sz="1650" spc="-1" strike="noStrike">
              <a:latin typeface="Arial"/>
            </a:endParaRPr>
          </a:p>
        </p:txBody>
      </p:sp>
      <p:sp>
        <p:nvSpPr>
          <p:cNvPr id="422" name="CustomShape 7"/>
          <p:cNvSpPr/>
          <p:nvPr/>
        </p:nvSpPr>
        <p:spPr>
          <a:xfrm>
            <a:off x="743040" y="4669200"/>
            <a:ext cx="2999520" cy="559440"/>
          </a:xfrm>
          <a:prstGeom prst="rect">
            <a:avLst/>
          </a:prstGeom>
          <a:noFill/>
          <a:ln>
            <a:noFill/>
          </a:ln>
        </p:spPr>
        <p:style>
          <a:lnRef idx="0"/>
          <a:fillRef idx="0"/>
          <a:effectRef idx="0"/>
          <a:fontRef idx="minor"/>
        </p:style>
        <p:txBody>
          <a:bodyPr tIns="91440" bIns="91440">
            <a:spAutoFit/>
          </a:bodyPr>
          <a:p>
            <a:pPr>
              <a:lnSpc>
                <a:spcPct val="150000"/>
              </a:lnSpc>
              <a:tabLst>
                <a:tab algn="l" pos="0"/>
              </a:tabLst>
            </a:pPr>
            <a:r>
              <a:rPr b="0" lang="ru-RU" sz="1650" spc="-1" strike="noStrike">
                <a:solidFill>
                  <a:srgbClr val="37474f"/>
                </a:solidFill>
                <a:latin typeface="Roboto Mono"/>
                <a:ea typeface="Roboto Mono"/>
              </a:rPr>
              <a:t>l_pid</a:t>
            </a:r>
            <a:endParaRPr b="0" lang="en-US" sz="1650" spc="-1" strike="noStrike">
              <a:latin typeface="Arial"/>
            </a:endParaRPr>
          </a:p>
        </p:txBody>
      </p:sp>
      <p:sp>
        <p:nvSpPr>
          <p:cNvPr id="423" name="CustomShape 8"/>
          <p:cNvSpPr/>
          <p:nvPr/>
        </p:nvSpPr>
        <p:spPr>
          <a:xfrm>
            <a:off x="3105000" y="3357000"/>
            <a:ext cx="2999520" cy="462240"/>
          </a:xfrm>
          <a:prstGeom prst="rect">
            <a:avLst/>
          </a:prstGeom>
          <a:noFill/>
          <a:ln>
            <a:noFill/>
          </a:ln>
        </p:spPr>
        <p:style>
          <a:lnRef idx="0"/>
          <a:fillRef idx="0"/>
          <a:effectRef idx="0"/>
          <a:fontRef idx="minor"/>
        </p:style>
        <p:txBody>
          <a:bodyPr tIns="91440" bIns="91440">
            <a:spAutoFit/>
          </a:bodyPr>
          <a:p>
            <a:pPr>
              <a:lnSpc>
                <a:spcPct val="115000"/>
              </a:lnSpc>
              <a:tabLst>
                <a:tab algn="l" pos="0"/>
              </a:tabLst>
            </a:pPr>
            <a:r>
              <a:rPr b="0" lang="ru-RU" sz="1600" spc="-1" strike="noStrike">
                <a:solidFill>
                  <a:srgbClr val="000000"/>
                </a:solidFill>
                <a:highlight>
                  <a:srgbClr val="ffffff"/>
                </a:highlight>
                <a:latin typeface="Arial"/>
                <a:ea typeface="Arial"/>
              </a:rPr>
              <a:t>- начало и длина диапазона</a:t>
            </a:r>
            <a:endParaRPr b="0" lang="en-US" sz="1600" spc="-1" strike="noStrike">
              <a:latin typeface="Arial"/>
            </a:endParaRPr>
          </a:p>
        </p:txBody>
      </p:sp>
      <p:sp>
        <p:nvSpPr>
          <p:cNvPr id="424" name="CustomShape 9"/>
          <p:cNvSpPr/>
          <p:nvPr/>
        </p:nvSpPr>
        <p:spPr>
          <a:xfrm>
            <a:off x="3105000" y="3795480"/>
            <a:ext cx="7876800" cy="462240"/>
          </a:xfrm>
          <a:prstGeom prst="rect">
            <a:avLst/>
          </a:prstGeom>
          <a:noFill/>
          <a:ln>
            <a:noFill/>
          </a:ln>
        </p:spPr>
        <p:style>
          <a:lnRef idx="0"/>
          <a:fillRef idx="0"/>
          <a:effectRef idx="0"/>
          <a:fontRef idx="minor"/>
        </p:style>
        <p:txBody>
          <a:bodyPr tIns="91440" bIns="91440">
            <a:spAutoFit/>
          </a:bodyPr>
          <a:p>
            <a:pPr>
              <a:lnSpc>
                <a:spcPct val="115000"/>
              </a:lnSpc>
              <a:tabLst>
                <a:tab algn="l" pos="0"/>
              </a:tabLst>
            </a:pPr>
            <a:r>
              <a:rPr b="0" lang="ru-RU" sz="1600" spc="-1" strike="noStrike">
                <a:solidFill>
                  <a:srgbClr val="000000"/>
                </a:solidFill>
                <a:highlight>
                  <a:srgbClr val="ffffff"/>
                </a:highlight>
                <a:latin typeface="Arial"/>
                <a:ea typeface="Arial"/>
              </a:rPr>
              <a:t>- откуда отсчитывать начало диапазона? С начала, конца, текущей позиции fd?</a:t>
            </a:r>
            <a:endParaRPr b="0" lang="en-US" sz="1600" spc="-1" strike="noStrike">
              <a:latin typeface="Arial"/>
            </a:endParaRPr>
          </a:p>
        </p:txBody>
      </p:sp>
      <p:sp>
        <p:nvSpPr>
          <p:cNvPr id="425" name="CustomShape 10"/>
          <p:cNvSpPr/>
          <p:nvPr/>
        </p:nvSpPr>
        <p:spPr>
          <a:xfrm>
            <a:off x="3105000" y="4234320"/>
            <a:ext cx="7438680" cy="462240"/>
          </a:xfrm>
          <a:prstGeom prst="rect">
            <a:avLst/>
          </a:prstGeom>
          <a:noFill/>
          <a:ln>
            <a:noFill/>
          </a:ln>
        </p:spPr>
        <p:style>
          <a:lnRef idx="0"/>
          <a:fillRef idx="0"/>
          <a:effectRef idx="0"/>
          <a:fontRef idx="minor"/>
        </p:style>
        <p:txBody>
          <a:bodyPr tIns="91440" bIns="91440">
            <a:spAutoFit/>
          </a:bodyPr>
          <a:p>
            <a:pPr>
              <a:lnSpc>
                <a:spcPct val="115000"/>
              </a:lnSpc>
              <a:tabLst>
                <a:tab algn="l" pos="0"/>
              </a:tabLst>
            </a:pPr>
            <a:r>
              <a:rPr b="0" lang="ru-RU" sz="1600" spc="-1" strike="noStrike">
                <a:solidFill>
                  <a:srgbClr val="000000"/>
                </a:solidFill>
                <a:highlight>
                  <a:srgbClr val="ffffff"/>
                </a:highlight>
                <a:latin typeface="Arial"/>
                <a:ea typeface="Arial"/>
              </a:rPr>
              <a:t>- взять лок на чтение (shared), на запись (exclusive), снять лок с диапазона</a:t>
            </a:r>
            <a:endParaRPr b="0" lang="en-US" sz="1600" spc="-1" strike="noStrike">
              <a:latin typeface="Arial"/>
            </a:endParaRPr>
          </a:p>
        </p:txBody>
      </p:sp>
      <p:sp>
        <p:nvSpPr>
          <p:cNvPr id="426" name="CustomShape 11"/>
          <p:cNvSpPr/>
          <p:nvPr/>
        </p:nvSpPr>
        <p:spPr>
          <a:xfrm>
            <a:off x="3105000" y="4672800"/>
            <a:ext cx="6400440" cy="498600"/>
          </a:xfrm>
          <a:prstGeom prst="rect">
            <a:avLst/>
          </a:prstGeom>
          <a:noFill/>
          <a:ln>
            <a:noFill/>
          </a:ln>
        </p:spPr>
        <p:style>
          <a:lnRef idx="0"/>
          <a:fillRef idx="0"/>
          <a:effectRef idx="0"/>
          <a:fontRef idx="minor"/>
        </p:style>
        <p:txBody>
          <a:bodyPr tIns="91440" bIns="91440">
            <a:spAutoFit/>
          </a:bodyPr>
          <a:p>
            <a:pPr>
              <a:lnSpc>
                <a:spcPct val="130000"/>
              </a:lnSpc>
              <a:tabLst>
                <a:tab algn="l" pos="0"/>
              </a:tabLst>
            </a:pPr>
            <a:r>
              <a:rPr b="0" lang="ru-RU" sz="1600" spc="-1" strike="noStrike">
                <a:solidFill>
                  <a:srgbClr val="000000"/>
                </a:solidFill>
                <a:highlight>
                  <a:srgbClr val="ffffff"/>
                </a:highlight>
                <a:latin typeface="Arial"/>
                <a:ea typeface="Arial"/>
              </a:rPr>
              <a:t>- PID процесса, который держит лок, если такой есть</a:t>
            </a:r>
            <a:endParaRPr b="0" lang="en-US" sz="1600" spc="-1" strike="noStrike">
              <a:latin typeface="Arial"/>
            </a:endParaRPr>
          </a:p>
        </p:txBody>
      </p:sp>
      <p:sp>
        <p:nvSpPr>
          <p:cNvPr id="427" name="CustomShape 12"/>
          <p:cNvSpPr/>
          <p:nvPr/>
        </p:nvSpPr>
        <p:spPr>
          <a:xfrm>
            <a:off x="10416960" y="4760280"/>
            <a:ext cx="1288800" cy="347040"/>
          </a:xfrm>
          <a:prstGeom prst="roundRect">
            <a:avLst>
              <a:gd name="adj" fmla="val 16667"/>
            </a:avLst>
          </a:prstGeom>
          <a:solidFill>
            <a:srgbClr val="c53929"/>
          </a:solidFill>
          <a:ln w="9360">
            <a:solidFill>
              <a:srgbClr val="000000"/>
            </a:solidFill>
            <a:round/>
          </a:ln>
        </p:spPr>
        <p:style>
          <a:lnRef idx="0"/>
          <a:fillRef idx="0"/>
          <a:effectRef idx="0"/>
          <a:fontRef idx="minor"/>
        </p:style>
        <p:txBody>
          <a:bodyPr tIns="91440" bIns="91440" anchor="ctr">
            <a:noAutofit/>
          </a:bodyPr>
          <a:p>
            <a:pPr>
              <a:lnSpc>
                <a:spcPct val="100000"/>
              </a:lnSpc>
              <a:tabLst>
                <a:tab algn="l" pos="0"/>
              </a:tabLst>
            </a:pPr>
            <a:r>
              <a:rPr b="0" lang="ru-RU" sz="1500" spc="-1" strike="noStrike">
                <a:solidFill>
                  <a:srgbClr val="000000"/>
                </a:solidFill>
                <a:latin typeface="Arial"/>
                <a:ea typeface="Arial"/>
              </a:rPr>
              <a:t>pseudocode</a:t>
            </a:r>
            <a:endParaRPr b="0" lang="en-US" sz="1500" spc="-1" strike="noStrike">
              <a:latin typeface="Arial"/>
            </a:endParaRPr>
          </a:p>
        </p:txBody>
      </p:sp>
      <p:sp>
        <p:nvSpPr>
          <p:cNvPr id="428" name="CustomShape 13"/>
          <p:cNvSpPr/>
          <p:nvPr/>
        </p:nvSpPr>
        <p:spPr>
          <a:xfrm>
            <a:off x="504360" y="1299600"/>
            <a:ext cx="5600520" cy="20671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50" spc="-1" strike="noStrike">
                <a:solidFill>
                  <a:srgbClr val="3f51b5"/>
                </a:solidFill>
                <a:latin typeface="Roboto Mono"/>
                <a:ea typeface="Roboto Mono"/>
              </a:rPr>
              <a:t>struct</a:t>
            </a:r>
            <a:r>
              <a:rPr b="0" lang="ru-RU" sz="1650" spc="-1" strike="noStrike">
                <a:solidFill>
                  <a:srgbClr val="37474f"/>
                </a:solidFill>
                <a:latin typeface="Roboto Mono"/>
                <a:ea typeface="Roboto Mono"/>
              </a:rPr>
              <a:t> </a:t>
            </a:r>
            <a:r>
              <a:rPr b="0" lang="ru-RU" sz="1650" spc="-1" strike="noStrike">
                <a:solidFill>
                  <a:srgbClr val="9c27b0"/>
                </a:solidFill>
                <a:latin typeface="Roboto Mono"/>
                <a:ea typeface="Roboto Mono"/>
              </a:rPr>
              <a:t>flock</a:t>
            </a:r>
            <a:r>
              <a:rPr b="0" lang="ru-RU" sz="1650" spc="-1" strike="noStrike">
                <a:solidFill>
                  <a:srgbClr val="37474f"/>
                </a:solidFill>
                <a:latin typeface="Roboto Mono"/>
                <a:ea typeface="Roboto Mono"/>
              </a:rPr>
              <a:t> {</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7474f"/>
                </a:solidFill>
                <a:latin typeface="Roboto Mono"/>
                <a:ea typeface="Roboto Mono"/>
              </a:rPr>
              <a:t>off_t       l_start;</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7474f"/>
                </a:solidFill>
                <a:latin typeface="Roboto Mono"/>
                <a:ea typeface="Roboto Mono"/>
              </a:rPr>
              <a:t>off_t       l_len;</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7474f"/>
                </a:solidFill>
                <a:latin typeface="Roboto Mono"/>
                <a:ea typeface="Roboto Mono"/>
              </a:rPr>
              <a:t>pid_t       l_pid;</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f51b5"/>
                </a:solidFill>
                <a:latin typeface="Roboto Mono"/>
                <a:ea typeface="Roboto Mono"/>
              </a:rPr>
              <a:t>short</a:t>
            </a:r>
            <a:r>
              <a:rPr b="0" lang="ru-RU" sz="1650" spc="-1" strike="noStrike">
                <a:solidFill>
                  <a:srgbClr val="37474f"/>
                </a:solidFill>
                <a:latin typeface="Roboto Mono"/>
                <a:ea typeface="Roboto Mono"/>
              </a:rPr>
              <a:t>       l_type;</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f51b5"/>
                </a:solidFill>
                <a:latin typeface="Roboto Mono"/>
                <a:ea typeface="Roboto Mono"/>
              </a:rPr>
              <a:t>short</a:t>
            </a:r>
            <a:r>
              <a:rPr b="0" lang="ru-RU" sz="1650" spc="-1" strike="noStrike">
                <a:solidFill>
                  <a:srgbClr val="37474f"/>
                </a:solidFill>
                <a:latin typeface="Roboto Mono"/>
                <a:ea typeface="Roboto Mono"/>
              </a:rPr>
              <a:t>       l_whence;</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a:t>
            </a:r>
            <a:endParaRPr b="0" lang="en-US" sz="165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Блокировка диапазонов в файле (2/)</a:t>
            </a:r>
            <a:endParaRPr b="0" lang="en-US" sz="3200" spc="-1" strike="noStrike">
              <a:solidFill>
                <a:srgbClr val="000000"/>
              </a:solidFill>
              <a:latin typeface="Arial"/>
            </a:endParaRPr>
          </a:p>
        </p:txBody>
      </p:sp>
      <p:sp>
        <p:nvSpPr>
          <p:cNvPr id="430"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5DA1A925-08F8-4BAF-B89D-D5B17CF279EA}" type="slidenum">
              <a:rPr b="1" lang="ru-RU" sz="4800" spc="-1" strike="noStrike">
                <a:solidFill>
                  <a:srgbClr val="f5f6f6"/>
                </a:solidFill>
                <a:latin typeface="Proxima Nova"/>
                <a:ea typeface="Proxima Nova"/>
              </a:rPr>
              <a:t>17</a:t>
            </a:fld>
            <a:endParaRPr b="0" lang="en-US" sz="4800" spc="-1" strike="noStrike">
              <a:latin typeface="Times New Roman"/>
            </a:endParaRPr>
          </a:p>
        </p:txBody>
      </p:sp>
      <p:pic>
        <p:nvPicPr>
          <p:cNvPr id="431" name="Google Shape;423;p34" descr=""/>
          <p:cNvPicPr/>
          <p:nvPr/>
        </p:nvPicPr>
        <p:blipFill>
          <a:blip r:embed="rId1"/>
          <a:stretch/>
        </p:blipFill>
        <p:spPr>
          <a:xfrm>
            <a:off x="2852640" y="2874240"/>
            <a:ext cx="6486120" cy="647280"/>
          </a:xfrm>
          <a:prstGeom prst="rect">
            <a:avLst/>
          </a:prstGeom>
          <a:ln>
            <a:noFill/>
          </a:ln>
        </p:spPr>
      </p:pic>
      <p:pic>
        <p:nvPicPr>
          <p:cNvPr id="432" name="Google Shape;424;p34" descr=""/>
          <p:cNvPicPr/>
          <p:nvPr/>
        </p:nvPicPr>
        <p:blipFill>
          <a:blip r:embed="rId2"/>
          <a:stretch/>
        </p:blipFill>
        <p:spPr>
          <a:xfrm>
            <a:off x="2928960" y="4060080"/>
            <a:ext cx="6333840" cy="609120"/>
          </a:xfrm>
          <a:prstGeom prst="rect">
            <a:avLst/>
          </a:prstGeom>
          <a:ln>
            <a:noFill/>
          </a:ln>
        </p:spPr>
      </p:pic>
      <p:pic>
        <p:nvPicPr>
          <p:cNvPr id="433" name="Google Shape;425;p34" descr=""/>
          <p:cNvPicPr/>
          <p:nvPr/>
        </p:nvPicPr>
        <p:blipFill>
          <a:blip r:embed="rId3"/>
          <a:stretch/>
        </p:blipFill>
        <p:spPr>
          <a:xfrm>
            <a:off x="2952720" y="5322600"/>
            <a:ext cx="6286320" cy="590040"/>
          </a:xfrm>
          <a:prstGeom prst="rect">
            <a:avLst/>
          </a:prstGeom>
          <a:ln>
            <a:noFill/>
          </a:ln>
        </p:spPr>
      </p:pic>
      <p:sp>
        <p:nvSpPr>
          <p:cNvPr id="434" name="CustomShape 3"/>
          <p:cNvSpPr/>
          <p:nvPr/>
        </p:nvSpPr>
        <p:spPr>
          <a:xfrm>
            <a:off x="4345560" y="1309320"/>
            <a:ext cx="2999520" cy="9561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flock</a:t>
            </a:r>
            <a:r>
              <a:rPr b="0" lang="ru-RU" sz="1450" spc="-1" strike="noStrike">
                <a:solidFill>
                  <a:srgbClr val="37474f"/>
                </a:solidFill>
                <a:latin typeface="Roboto Mono"/>
                <a:ea typeface="Roboto Mono"/>
              </a:rPr>
              <a:t> lock;</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lock.l_len = </a:t>
            </a:r>
            <a:r>
              <a:rPr b="0" lang="ru-RU" sz="1450" spc="-1" strike="noStrike">
                <a:solidFill>
                  <a:srgbClr val="c53929"/>
                </a:solidFill>
                <a:latin typeface="Roboto Mono"/>
                <a:ea typeface="Roboto Mono"/>
              </a:rPr>
              <a:t>30</a:t>
            </a:r>
            <a:r>
              <a:rPr b="0" lang="ru-RU" sz="1450" spc="-1" strike="noStrike">
                <a:solidFill>
                  <a:srgbClr val="37474f"/>
                </a:solidFill>
                <a:latin typeface="Roboto Mono"/>
                <a:ea typeface="Roboto Mono"/>
              </a:rPr>
              <a:t>;</a:t>
            </a:r>
            <a:endParaRPr b="0" lang="en-US" sz="1450" spc="-1" strike="noStrike">
              <a:latin typeface="Arial"/>
            </a:endParaRPr>
          </a:p>
          <a:p>
            <a:pPr>
              <a:lnSpc>
                <a:spcPct val="150000"/>
              </a:lnSpc>
              <a:tabLst>
                <a:tab algn="l" pos="0"/>
              </a:tabLst>
            </a:pPr>
            <a:r>
              <a:rPr b="0" lang="ru-RU" sz="1450" spc="-1" strike="noStrike">
                <a:solidFill>
                  <a:srgbClr val="37474f"/>
                </a:solidFill>
                <a:latin typeface="Roboto Mono"/>
                <a:ea typeface="Roboto Mono"/>
              </a:rPr>
              <a:t>lock.l_type = F_WRLCK;</a:t>
            </a:r>
            <a:endParaRPr b="0" lang="en-US" sz="1450" spc="-1" strike="noStrike">
              <a:latin typeface="Arial"/>
            </a:endParaRPr>
          </a:p>
        </p:txBody>
      </p:sp>
      <p:sp>
        <p:nvSpPr>
          <p:cNvPr id="435" name="CustomShape 4"/>
          <p:cNvSpPr/>
          <p:nvPr/>
        </p:nvSpPr>
        <p:spPr>
          <a:xfrm>
            <a:off x="1760040" y="2163600"/>
            <a:ext cx="8671320" cy="360"/>
          </a:xfrm>
          <a:custGeom>
            <a:avLst/>
            <a:gdLst/>
            <a:ahLst/>
            <a:rect l="l" t="t" r="r" b="b"/>
            <a:pathLst>
              <a:path w="21600" h="21600">
                <a:moveTo>
                  <a:pt x="0" y="0"/>
                </a:moveTo>
                <a:lnTo>
                  <a:pt x="21600" y="21600"/>
                </a:lnTo>
              </a:path>
            </a:pathLst>
          </a:custGeom>
          <a:noFill/>
          <a:ln w="19080">
            <a:solidFill>
              <a:schemeClr val="dk1"/>
            </a:solidFill>
            <a:prstDash val="dot"/>
            <a:round/>
          </a:ln>
        </p:spPr>
        <p:style>
          <a:lnRef idx="0"/>
          <a:fillRef idx="0"/>
          <a:effectRef idx="0"/>
          <a:fontRef idx="minor"/>
        </p:style>
      </p:sp>
      <p:sp>
        <p:nvSpPr>
          <p:cNvPr id="436" name="CustomShape 5"/>
          <p:cNvSpPr/>
          <p:nvPr/>
        </p:nvSpPr>
        <p:spPr>
          <a:xfrm>
            <a:off x="4345560" y="2273760"/>
            <a:ext cx="2999520" cy="6962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350" spc="-1" strike="noStrike">
                <a:solidFill>
                  <a:srgbClr val="37474f"/>
                </a:solidFill>
                <a:latin typeface="Roboto Mono"/>
                <a:ea typeface="Roboto Mono"/>
              </a:rPr>
              <a:t>lock.l_start = </a:t>
            </a:r>
            <a:r>
              <a:rPr b="0" lang="ru-RU" sz="1350" spc="-1" strike="noStrike">
                <a:solidFill>
                  <a:srgbClr val="c53929"/>
                </a:solidFill>
                <a:latin typeface="Roboto Mono"/>
                <a:ea typeface="Roboto Mono"/>
              </a:rPr>
              <a:t>60</a:t>
            </a:r>
            <a:r>
              <a:rPr b="0" lang="ru-RU" sz="1350" spc="-1" strike="noStrike">
                <a:solidFill>
                  <a:srgbClr val="37474f"/>
                </a:solidFill>
                <a:latin typeface="Roboto Mono"/>
                <a:ea typeface="Roboto Mono"/>
              </a:rPr>
              <a:t>;</a:t>
            </a:r>
            <a:endParaRPr b="0" lang="en-US" sz="1350" spc="-1" strike="noStrike">
              <a:latin typeface="Arial"/>
            </a:endParaRPr>
          </a:p>
          <a:p>
            <a:pPr>
              <a:lnSpc>
                <a:spcPct val="150000"/>
              </a:lnSpc>
              <a:tabLst>
                <a:tab algn="l" pos="0"/>
              </a:tabLst>
            </a:pPr>
            <a:r>
              <a:rPr b="0" lang="ru-RU" sz="1350" spc="-1" strike="noStrike">
                <a:solidFill>
                  <a:srgbClr val="37474f"/>
                </a:solidFill>
                <a:latin typeface="Roboto Mono"/>
                <a:ea typeface="Roboto Mono"/>
              </a:rPr>
              <a:t>lock.l_whence = </a:t>
            </a:r>
            <a:r>
              <a:rPr b="0" lang="ru-RU" sz="1350" spc="-1" strike="noStrike">
                <a:solidFill>
                  <a:srgbClr val="c53929"/>
                </a:solidFill>
                <a:latin typeface="Roboto Mono"/>
                <a:ea typeface="Roboto Mono"/>
              </a:rPr>
              <a:t>SEEK_SET</a:t>
            </a:r>
            <a:r>
              <a:rPr b="0" lang="ru-RU" sz="1350" spc="-1" strike="noStrike">
                <a:solidFill>
                  <a:srgbClr val="37474f"/>
                </a:solidFill>
                <a:latin typeface="Roboto Mono"/>
                <a:ea typeface="Roboto Mono"/>
              </a:rPr>
              <a:t>;</a:t>
            </a:r>
            <a:endParaRPr b="0" lang="en-US" sz="1350" spc="-1" strike="noStrike">
              <a:latin typeface="Arial"/>
            </a:endParaRPr>
          </a:p>
        </p:txBody>
      </p:sp>
      <p:sp>
        <p:nvSpPr>
          <p:cNvPr id="437" name="CustomShape 6"/>
          <p:cNvSpPr/>
          <p:nvPr/>
        </p:nvSpPr>
        <p:spPr>
          <a:xfrm>
            <a:off x="4345560" y="3498120"/>
            <a:ext cx="2999520" cy="6962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350" spc="-1" strike="noStrike">
                <a:solidFill>
                  <a:srgbClr val="37474f"/>
                </a:solidFill>
                <a:latin typeface="Roboto Mono"/>
                <a:ea typeface="Roboto Mono"/>
              </a:rPr>
              <a:t>lock.l_start = </a:t>
            </a:r>
            <a:r>
              <a:rPr b="0" lang="ru-RU" sz="1350" spc="-1" strike="noStrike">
                <a:solidFill>
                  <a:srgbClr val="c53929"/>
                </a:solidFill>
                <a:latin typeface="Roboto Mono"/>
                <a:ea typeface="Roboto Mono"/>
              </a:rPr>
              <a:t>20</a:t>
            </a:r>
            <a:r>
              <a:rPr b="0" lang="ru-RU" sz="1350" spc="-1" strike="noStrike">
                <a:solidFill>
                  <a:srgbClr val="37474f"/>
                </a:solidFill>
                <a:latin typeface="Roboto Mono"/>
                <a:ea typeface="Roboto Mono"/>
              </a:rPr>
              <a:t>;</a:t>
            </a:r>
            <a:endParaRPr b="0" lang="en-US" sz="1350" spc="-1" strike="noStrike">
              <a:latin typeface="Arial"/>
            </a:endParaRPr>
          </a:p>
          <a:p>
            <a:pPr>
              <a:lnSpc>
                <a:spcPct val="150000"/>
              </a:lnSpc>
              <a:tabLst>
                <a:tab algn="l" pos="0"/>
              </a:tabLst>
            </a:pPr>
            <a:r>
              <a:rPr b="0" lang="ru-RU" sz="1350" spc="-1" strike="noStrike">
                <a:solidFill>
                  <a:srgbClr val="37474f"/>
                </a:solidFill>
                <a:latin typeface="Roboto Mono"/>
                <a:ea typeface="Roboto Mono"/>
              </a:rPr>
              <a:t>lock.l_whence = </a:t>
            </a:r>
            <a:r>
              <a:rPr b="0" lang="ru-RU" sz="1350" spc="-1" strike="noStrike">
                <a:solidFill>
                  <a:srgbClr val="c53929"/>
                </a:solidFill>
                <a:latin typeface="Roboto Mono"/>
                <a:ea typeface="Roboto Mono"/>
              </a:rPr>
              <a:t>SEEK_CUR</a:t>
            </a:r>
            <a:r>
              <a:rPr b="0" lang="ru-RU" sz="1350" spc="-1" strike="noStrike">
                <a:solidFill>
                  <a:srgbClr val="37474f"/>
                </a:solidFill>
                <a:latin typeface="Roboto Mono"/>
                <a:ea typeface="Roboto Mono"/>
              </a:rPr>
              <a:t>;</a:t>
            </a:r>
            <a:endParaRPr b="0" lang="en-US" sz="1350" spc="-1" strike="noStrike">
              <a:latin typeface="Arial"/>
            </a:endParaRPr>
          </a:p>
        </p:txBody>
      </p:sp>
      <p:sp>
        <p:nvSpPr>
          <p:cNvPr id="438" name="CustomShape 7"/>
          <p:cNvSpPr/>
          <p:nvPr/>
        </p:nvSpPr>
        <p:spPr>
          <a:xfrm>
            <a:off x="4345560" y="4722120"/>
            <a:ext cx="2999520" cy="6962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350" spc="-1" strike="noStrike">
                <a:solidFill>
                  <a:srgbClr val="37474f"/>
                </a:solidFill>
                <a:latin typeface="Roboto Mono"/>
                <a:ea typeface="Roboto Mono"/>
              </a:rPr>
              <a:t>lock.l_start = -</a:t>
            </a:r>
            <a:r>
              <a:rPr b="0" lang="ru-RU" sz="1350" spc="-1" strike="noStrike">
                <a:solidFill>
                  <a:srgbClr val="c53929"/>
                </a:solidFill>
                <a:latin typeface="Roboto Mono"/>
                <a:ea typeface="Roboto Mono"/>
              </a:rPr>
              <a:t>40</a:t>
            </a:r>
            <a:r>
              <a:rPr b="0" lang="ru-RU" sz="1350" spc="-1" strike="noStrike">
                <a:solidFill>
                  <a:srgbClr val="37474f"/>
                </a:solidFill>
                <a:latin typeface="Roboto Mono"/>
                <a:ea typeface="Roboto Mono"/>
              </a:rPr>
              <a:t>;</a:t>
            </a:r>
            <a:endParaRPr b="0" lang="en-US" sz="1350" spc="-1" strike="noStrike">
              <a:latin typeface="Arial"/>
            </a:endParaRPr>
          </a:p>
          <a:p>
            <a:pPr>
              <a:lnSpc>
                <a:spcPct val="150000"/>
              </a:lnSpc>
              <a:tabLst>
                <a:tab algn="l" pos="0"/>
              </a:tabLst>
            </a:pPr>
            <a:r>
              <a:rPr b="0" lang="ru-RU" sz="1350" spc="-1" strike="noStrike">
                <a:solidFill>
                  <a:srgbClr val="37474f"/>
                </a:solidFill>
                <a:latin typeface="Roboto Mono"/>
                <a:ea typeface="Roboto Mono"/>
              </a:rPr>
              <a:t>lock.l_whence = </a:t>
            </a:r>
            <a:r>
              <a:rPr b="0" lang="ru-RU" sz="1350" spc="-1" strike="noStrike">
                <a:solidFill>
                  <a:srgbClr val="c53929"/>
                </a:solidFill>
                <a:latin typeface="Roboto Mono"/>
                <a:ea typeface="Roboto Mono"/>
              </a:rPr>
              <a:t>SEEK_END</a:t>
            </a:r>
            <a:r>
              <a:rPr b="0" lang="ru-RU" sz="1350" spc="-1" strike="noStrike">
                <a:solidFill>
                  <a:srgbClr val="37474f"/>
                </a:solidFill>
                <a:latin typeface="Roboto Mono"/>
                <a:ea typeface="Roboto Mono"/>
              </a:rPr>
              <a:t>;</a:t>
            </a:r>
            <a:endParaRPr b="0" lang="en-US" sz="1350" spc="-1" strike="noStrike">
              <a:latin typeface="Arial"/>
            </a:endParaRPr>
          </a:p>
        </p:txBody>
      </p:sp>
      <p:sp>
        <p:nvSpPr>
          <p:cNvPr id="439" name="CustomShape 8"/>
          <p:cNvSpPr/>
          <p:nvPr/>
        </p:nvSpPr>
        <p:spPr>
          <a:xfrm>
            <a:off x="4345560" y="5946480"/>
            <a:ext cx="2999520" cy="490680"/>
          </a:xfrm>
          <a:prstGeom prst="rect">
            <a:avLst/>
          </a:prstGeom>
          <a:noFill/>
          <a:ln>
            <a:noFill/>
          </a:ln>
        </p:spPr>
        <p:style>
          <a:lnRef idx="0"/>
          <a:fillRef idx="0"/>
          <a:effectRef idx="0"/>
          <a:fontRef idx="minor"/>
        </p:style>
        <p:txBody>
          <a:bodyPr tIns="91440" bIns="91440">
            <a:spAutoFit/>
          </a:bodyPr>
          <a:p>
            <a:pPr>
              <a:lnSpc>
                <a:spcPct val="150000"/>
              </a:lnSpc>
              <a:tabLst>
                <a:tab algn="l" pos="0"/>
              </a:tabLst>
            </a:pPr>
            <a:r>
              <a:rPr b="0" lang="ru-RU" sz="1350" spc="-1" strike="noStrike">
                <a:solidFill>
                  <a:srgbClr val="37474f"/>
                </a:solidFill>
                <a:latin typeface="Roboto Mono"/>
                <a:ea typeface="Roboto Mono"/>
              </a:rPr>
              <a:t>fcntl(fd, F_SETLK, &amp;lock);</a:t>
            </a:r>
            <a:endParaRPr b="0" lang="en-US" sz="1350" spc="-1" strike="noStrike">
              <a:latin typeface="Arial"/>
            </a:endParaRPr>
          </a:p>
        </p:txBody>
      </p:sp>
      <p:sp>
        <p:nvSpPr>
          <p:cNvPr id="440" name="CustomShape 9"/>
          <p:cNvSpPr/>
          <p:nvPr/>
        </p:nvSpPr>
        <p:spPr>
          <a:xfrm>
            <a:off x="1760040" y="3521880"/>
            <a:ext cx="8671320" cy="360"/>
          </a:xfrm>
          <a:custGeom>
            <a:avLst/>
            <a:gdLst/>
            <a:ahLst/>
            <a:rect l="l" t="t" r="r" b="b"/>
            <a:pathLst>
              <a:path w="21600" h="21600">
                <a:moveTo>
                  <a:pt x="0" y="0"/>
                </a:moveTo>
                <a:lnTo>
                  <a:pt x="21600" y="21600"/>
                </a:lnTo>
              </a:path>
            </a:pathLst>
          </a:custGeom>
          <a:noFill/>
          <a:ln w="19080">
            <a:solidFill>
              <a:schemeClr val="dk1"/>
            </a:solidFill>
            <a:prstDash val="dot"/>
            <a:round/>
          </a:ln>
        </p:spPr>
        <p:style>
          <a:lnRef idx="0"/>
          <a:fillRef idx="0"/>
          <a:effectRef idx="0"/>
          <a:fontRef idx="minor"/>
        </p:style>
      </p:sp>
      <p:sp>
        <p:nvSpPr>
          <p:cNvPr id="441" name="CustomShape 10"/>
          <p:cNvSpPr/>
          <p:nvPr/>
        </p:nvSpPr>
        <p:spPr>
          <a:xfrm>
            <a:off x="1708560" y="4722120"/>
            <a:ext cx="8671320" cy="360"/>
          </a:xfrm>
          <a:custGeom>
            <a:avLst/>
            <a:gdLst/>
            <a:ahLst/>
            <a:rect l="l" t="t" r="r" b="b"/>
            <a:pathLst>
              <a:path w="21600" h="21600">
                <a:moveTo>
                  <a:pt x="0" y="0"/>
                </a:moveTo>
                <a:lnTo>
                  <a:pt x="21600" y="21600"/>
                </a:lnTo>
              </a:path>
            </a:pathLst>
          </a:custGeom>
          <a:noFill/>
          <a:ln w="19080">
            <a:solidFill>
              <a:schemeClr val="dk1"/>
            </a:solidFill>
            <a:prstDash val="dot"/>
            <a:round/>
          </a:ln>
        </p:spPr>
        <p:style>
          <a:lnRef idx="0"/>
          <a:fillRef idx="0"/>
          <a:effectRef idx="0"/>
          <a:fontRef idx="minor"/>
        </p:style>
      </p:sp>
      <p:sp>
        <p:nvSpPr>
          <p:cNvPr id="442" name="CustomShape 11"/>
          <p:cNvSpPr/>
          <p:nvPr/>
        </p:nvSpPr>
        <p:spPr>
          <a:xfrm>
            <a:off x="9690840" y="5230440"/>
            <a:ext cx="1288800" cy="347040"/>
          </a:xfrm>
          <a:prstGeom prst="roundRect">
            <a:avLst>
              <a:gd name="adj" fmla="val 16667"/>
            </a:avLst>
          </a:prstGeom>
          <a:solidFill>
            <a:srgbClr val="c53929"/>
          </a:solidFill>
          <a:ln w="9360">
            <a:solidFill>
              <a:srgbClr val="000000"/>
            </a:solidFill>
            <a:round/>
          </a:ln>
        </p:spPr>
        <p:style>
          <a:lnRef idx="0"/>
          <a:fillRef idx="0"/>
          <a:effectRef idx="0"/>
          <a:fontRef idx="minor"/>
        </p:style>
        <p:txBody>
          <a:bodyPr tIns="91440" bIns="91440" anchor="ctr">
            <a:noAutofit/>
          </a:bodyPr>
          <a:p>
            <a:pPr>
              <a:lnSpc>
                <a:spcPct val="100000"/>
              </a:lnSpc>
              <a:tabLst>
                <a:tab algn="l" pos="0"/>
              </a:tabLst>
            </a:pPr>
            <a:r>
              <a:rPr b="0" lang="ru-RU" sz="1500" spc="-1" strike="noStrike">
                <a:solidFill>
                  <a:srgbClr val="000000"/>
                </a:solidFill>
                <a:latin typeface="Arial"/>
                <a:ea typeface="Arial"/>
              </a:rPr>
              <a:t>pseudocode</a:t>
            </a:r>
            <a:endParaRPr b="0" lang="en-US" sz="1500" spc="-1" strike="noStrike">
              <a:latin typeface="Arial"/>
            </a:endParaRPr>
          </a:p>
        </p:txBody>
      </p:sp>
      <p:sp>
        <p:nvSpPr>
          <p:cNvPr id="443" name="CustomShape 12"/>
          <p:cNvSpPr/>
          <p:nvPr/>
        </p:nvSpPr>
        <p:spPr>
          <a:xfrm>
            <a:off x="1760040" y="2301840"/>
            <a:ext cx="956880" cy="5259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2250" spc="-1" strike="noStrike">
                <a:solidFill>
                  <a:srgbClr val="000000"/>
                </a:solidFill>
                <a:highlight>
                  <a:srgbClr val="ffffff"/>
                </a:highlight>
                <a:latin typeface="Arial"/>
                <a:ea typeface="Arial"/>
              </a:rPr>
              <a:t>Файл</a:t>
            </a:r>
            <a:endParaRPr b="0" lang="en-US" sz="225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Блокировка диапазонов в файле</a:t>
            </a:r>
            <a:endParaRPr b="0" lang="en-US" sz="3200" spc="-1" strike="noStrike">
              <a:solidFill>
                <a:srgbClr val="000000"/>
              </a:solidFill>
              <a:latin typeface="Arial"/>
            </a:endParaRPr>
          </a:p>
        </p:txBody>
      </p:sp>
      <p:sp>
        <p:nvSpPr>
          <p:cNvPr id="445"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C67037D1-AD53-49B7-BF4C-B6A0DCB398A5}"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pic>
        <p:nvPicPr>
          <p:cNvPr id="446" name="Google Shape;442;p35" descr=""/>
          <p:cNvPicPr/>
          <p:nvPr/>
        </p:nvPicPr>
        <p:blipFill>
          <a:blip r:embed="rId1"/>
          <a:stretch/>
        </p:blipFill>
        <p:spPr>
          <a:xfrm>
            <a:off x="2440800" y="4043880"/>
            <a:ext cx="7353000" cy="542520"/>
          </a:xfrm>
          <a:prstGeom prst="rect">
            <a:avLst/>
          </a:prstGeom>
          <a:ln>
            <a:noFill/>
          </a:ln>
        </p:spPr>
      </p:pic>
      <p:sp>
        <p:nvSpPr>
          <p:cNvPr id="447" name="CustomShape 3"/>
          <p:cNvSpPr/>
          <p:nvPr/>
        </p:nvSpPr>
        <p:spPr>
          <a:xfrm>
            <a:off x="4150080" y="2270880"/>
            <a:ext cx="3434040" cy="16192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flock</a:t>
            </a:r>
            <a:r>
              <a:rPr b="0" lang="ru-RU" sz="1450" spc="-1" strike="noStrike">
                <a:solidFill>
                  <a:srgbClr val="37474f"/>
                </a:solidFill>
                <a:latin typeface="Roboto Mono"/>
                <a:ea typeface="Roboto Mono"/>
              </a:rPr>
              <a:t> lock;</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lock.l_len = </a:t>
            </a:r>
            <a:r>
              <a:rPr b="0" lang="ru-RU" sz="1450" spc="-1" strike="noStrike">
                <a:solidFill>
                  <a:srgbClr val="c53929"/>
                </a:solidFill>
                <a:latin typeface="Roboto Mono"/>
                <a:ea typeface="Roboto Mono"/>
              </a:rPr>
              <a:t>30</a:t>
            </a:r>
            <a:r>
              <a:rPr b="0" lang="ru-RU" sz="1450" spc="-1" strike="noStrike">
                <a:solidFill>
                  <a:srgbClr val="37474f"/>
                </a:solidFill>
                <a:latin typeface="Roboto Mono"/>
                <a:ea typeface="Roboto Mono"/>
              </a:rPr>
              <a:t>;</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lock.l_type = F_WRLCK;</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lock.l_start = </a:t>
            </a:r>
            <a:r>
              <a:rPr b="0" lang="ru-RU" sz="1450" spc="-1" strike="noStrike">
                <a:solidFill>
                  <a:srgbClr val="c53929"/>
                </a:solidFill>
                <a:latin typeface="Roboto Mono"/>
                <a:ea typeface="Roboto Mono"/>
              </a:rPr>
              <a:t>60</a:t>
            </a:r>
            <a:r>
              <a:rPr b="0" lang="ru-RU" sz="1450" spc="-1" strike="noStrike">
                <a:solidFill>
                  <a:srgbClr val="37474f"/>
                </a:solidFill>
                <a:latin typeface="Roboto Mono"/>
                <a:ea typeface="Roboto Mono"/>
              </a:rPr>
              <a:t>;</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lock.l_whence = </a:t>
            </a:r>
            <a:r>
              <a:rPr b="0" lang="ru-RU" sz="1450" spc="-1" strike="noStrike">
                <a:solidFill>
                  <a:srgbClr val="c53929"/>
                </a:solidFill>
                <a:latin typeface="Roboto Mono"/>
                <a:ea typeface="Roboto Mono"/>
              </a:rPr>
              <a:t>SEEK_SET</a:t>
            </a:r>
            <a:r>
              <a:rPr b="0" lang="ru-RU" sz="1450" spc="-1" strike="noStrike">
                <a:solidFill>
                  <a:srgbClr val="37474f"/>
                </a:solidFill>
                <a:latin typeface="Roboto Mono"/>
                <a:ea typeface="Roboto Mono"/>
              </a:rPr>
              <a:t>;</a:t>
            </a:r>
            <a:endParaRPr b="0" lang="en-US" sz="1450" spc="-1" strike="noStrike">
              <a:latin typeface="Arial"/>
            </a:endParaRPr>
          </a:p>
          <a:p>
            <a:pPr>
              <a:lnSpc>
                <a:spcPct val="150000"/>
              </a:lnSpc>
              <a:tabLst>
                <a:tab algn="l" pos="0"/>
              </a:tabLst>
            </a:pPr>
            <a:r>
              <a:rPr b="0" lang="ru-RU" sz="1450" spc="-1" strike="noStrike">
                <a:solidFill>
                  <a:srgbClr val="37474f"/>
                </a:solidFill>
                <a:latin typeface="Roboto Mono"/>
                <a:ea typeface="Roboto Mono"/>
              </a:rPr>
              <a:t>fcntl(fd, F_SETLK, &amp;lock);</a:t>
            </a:r>
            <a:endParaRPr b="0" lang="en-US" sz="1450" spc="-1" strike="noStrike">
              <a:latin typeface="Arial"/>
            </a:endParaRPr>
          </a:p>
        </p:txBody>
      </p:sp>
      <p:sp>
        <p:nvSpPr>
          <p:cNvPr id="448" name="CustomShape 4"/>
          <p:cNvSpPr/>
          <p:nvPr/>
        </p:nvSpPr>
        <p:spPr>
          <a:xfrm>
            <a:off x="6213960" y="2697840"/>
            <a:ext cx="2264040" cy="360"/>
          </a:xfrm>
          <a:custGeom>
            <a:avLst/>
            <a:gdLst/>
            <a:ahLst/>
            <a:rect l="l" t="t" r="r" b="b"/>
            <a:pathLst>
              <a:path w="21600" h="21600">
                <a:moveTo>
                  <a:pt x="0" y="0"/>
                </a:moveTo>
                <a:lnTo>
                  <a:pt x="21600" y="21600"/>
                </a:lnTo>
              </a:path>
            </a:pathLst>
          </a:custGeom>
          <a:noFill/>
          <a:ln w="19080">
            <a:solidFill>
              <a:schemeClr val="dk1"/>
            </a:solidFill>
            <a:round/>
            <a:headEnd len="med" type="stealth" w="med"/>
          </a:ln>
        </p:spPr>
        <p:style>
          <a:lnRef idx="0"/>
          <a:fillRef idx="0"/>
          <a:effectRef idx="0"/>
          <a:fontRef idx="minor"/>
        </p:style>
      </p:sp>
      <p:sp>
        <p:nvSpPr>
          <p:cNvPr id="449" name="CustomShape 5"/>
          <p:cNvSpPr/>
          <p:nvPr/>
        </p:nvSpPr>
        <p:spPr>
          <a:xfrm>
            <a:off x="6345000" y="3129120"/>
            <a:ext cx="2264040" cy="360"/>
          </a:xfrm>
          <a:custGeom>
            <a:avLst/>
            <a:gdLst/>
            <a:ahLst/>
            <a:rect l="l" t="t" r="r" b="b"/>
            <a:pathLst>
              <a:path w="21600" h="21600">
                <a:moveTo>
                  <a:pt x="0" y="0"/>
                </a:moveTo>
                <a:lnTo>
                  <a:pt x="21600" y="21600"/>
                </a:lnTo>
              </a:path>
            </a:pathLst>
          </a:custGeom>
          <a:noFill/>
          <a:ln w="19080">
            <a:solidFill>
              <a:schemeClr val="dk1"/>
            </a:solidFill>
            <a:round/>
            <a:headEnd len="med" type="stealth" w="med"/>
          </a:ln>
        </p:spPr>
        <p:style>
          <a:lnRef idx="0"/>
          <a:fillRef idx="0"/>
          <a:effectRef idx="0"/>
          <a:fontRef idx="minor"/>
        </p:style>
      </p:sp>
      <p:sp>
        <p:nvSpPr>
          <p:cNvPr id="450" name="CustomShape 6"/>
          <p:cNvSpPr/>
          <p:nvPr/>
        </p:nvSpPr>
        <p:spPr>
          <a:xfrm>
            <a:off x="2060640" y="3427560"/>
            <a:ext cx="1448640" cy="5259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2250" spc="-1" strike="noStrike">
                <a:solidFill>
                  <a:srgbClr val="000000"/>
                </a:solidFill>
                <a:highlight>
                  <a:srgbClr val="ffffff"/>
                </a:highlight>
                <a:latin typeface="Arial"/>
                <a:ea typeface="Arial"/>
              </a:rPr>
              <a:t>Файл</a:t>
            </a:r>
            <a:endParaRPr b="0" lang="en-US" sz="2250" spc="-1" strike="noStrike">
              <a:latin typeface="Arial"/>
            </a:endParaRPr>
          </a:p>
        </p:txBody>
      </p:sp>
      <p:sp>
        <p:nvSpPr>
          <p:cNvPr id="451" name="CustomShape 7"/>
          <p:cNvSpPr/>
          <p:nvPr/>
        </p:nvSpPr>
        <p:spPr>
          <a:xfrm>
            <a:off x="9493560" y="2270880"/>
            <a:ext cx="1288800" cy="347040"/>
          </a:xfrm>
          <a:prstGeom prst="roundRect">
            <a:avLst>
              <a:gd name="adj" fmla="val 16667"/>
            </a:avLst>
          </a:prstGeom>
          <a:solidFill>
            <a:srgbClr val="c53929"/>
          </a:solidFill>
          <a:ln w="9360">
            <a:solidFill>
              <a:srgbClr val="000000"/>
            </a:solidFill>
            <a:round/>
          </a:ln>
        </p:spPr>
        <p:style>
          <a:lnRef idx="0"/>
          <a:fillRef idx="0"/>
          <a:effectRef idx="0"/>
          <a:fontRef idx="minor"/>
        </p:style>
        <p:txBody>
          <a:bodyPr tIns="91440" bIns="91440" anchor="ctr">
            <a:noAutofit/>
          </a:bodyPr>
          <a:p>
            <a:pPr>
              <a:lnSpc>
                <a:spcPct val="100000"/>
              </a:lnSpc>
              <a:tabLst>
                <a:tab algn="l" pos="0"/>
              </a:tabLst>
            </a:pPr>
            <a:r>
              <a:rPr b="0" lang="ru-RU" sz="1500" spc="-1" strike="noStrike">
                <a:solidFill>
                  <a:srgbClr val="000000"/>
                </a:solidFill>
                <a:latin typeface="Arial"/>
                <a:ea typeface="Arial"/>
              </a:rPr>
              <a:t>pseudocode</a:t>
            </a:r>
            <a:endParaRPr b="0" lang="en-US" sz="1500" spc="-1" strike="noStrike">
              <a:latin typeface="Arial"/>
            </a:endParaRPr>
          </a:p>
        </p:txBody>
      </p:sp>
      <p:sp>
        <p:nvSpPr>
          <p:cNvPr id="452" name="CustomShape 8"/>
          <p:cNvSpPr/>
          <p:nvPr/>
        </p:nvSpPr>
        <p:spPr>
          <a:xfrm>
            <a:off x="4150080" y="2270880"/>
            <a:ext cx="3809520" cy="16192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flock</a:t>
            </a:r>
            <a:r>
              <a:rPr b="0" lang="ru-RU" sz="1450" spc="-1" strike="noStrike">
                <a:solidFill>
                  <a:srgbClr val="37474f"/>
                </a:solidFill>
                <a:latin typeface="Roboto Mono"/>
                <a:ea typeface="Roboto Mono"/>
              </a:rPr>
              <a:t> lock;</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lock.l_len = </a:t>
            </a:r>
            <a:r>
              <a:rPr b="0" lang="ru-RU" sz="1450" spc="-1" strike="noStrike">
                <a:solidFill>
                  <a:srgbClr val="c53929"/>
                </a:solidFill>
                <a:latin typeface="Roboto Mono"/>
                <a:ea typeface="Roboto Mono"/>
              </a:rPr>
              <a:t>20</a:t>
            </a:r>
            <a:r>
              <a:rPr b="0" lang="ru-RU" sz="1450" spc="-1" strike="noStrike">
                <a:solidFill>
                  <a:srgbClr val="37474f"/>
                </a:solidFill>
                <a:latin typeface="Roboto Mono"/>
                <a:ea typeface="Roboto Mono"/>
              </a:rPr>
              <a:t>;</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lock.l_type = F_WRLCK;</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lock.l_start = </a:t>
            </a:r>
            <a:r>
              <a:rPr b="0" lang="ru-RU" sz="1450" spc="-1" strike="noStrike">
                <a:solidFill>
                  <a:srgbClr val="c53929"/>
                </a:solidFill>
                <a:latin typeface="Roboto Mono"/>
                <a:ea typeface="Roboto Mono"/>
              </a:rPr>
              <a:t>10</a:t>
            </a:r>
            <a:r>
              <a:rPr b="0" lang="ru-RU" sz="1450" spc="-1" strike="noStrike">
                <a:solidFill>
                  <a:srgbClr val="37474f"/>
                </a:solidFill>
                <a:latin typeface="Roboto Mono"/>
                <a:ea typeface="Roboto Mono"/>
              </a:rPr>
              <a:t>;</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lock.l_whence = </a:t>
            </a:r>
            <a:r>
              <a:rPr b="0" lang="ru-RU" sz="1450" spc="-1" strike="noStrike">
                <a:solidFill>
                  <a:srgbClr val="c53929"/>
                </a:solidFill>
                <a:latin typeface="Roboto Mono"/>
                <a:ea typeface="Roboto Mono"/>
              </a:rPr>
              <a:t>SEEK_SET</a:t>
            </a:r>
            <a:r>
              <a:rPr b="0" lang="ru-RU" sz="1450" spc="-1" strike="noStrike">
                <a:solidFill>
                  <a:srgbClr val="37474f"/>
                </a:solidFill>
                <a:latin typeface="Roboto Mono"/>
                <a:ea typeface="Roboto Mono"/>
              </a:rPr>
              <a:t>;</a:t>
            </a:r>
            <a:endParaRPr b="0" lang="en-US" sz="1450" spc="-1" strike="noStrike">
              <a:latin typeface="Arial"/>
            </a:endParaRPr>
          </a:p>
          <a:p>
            <a:pPr>
              <a:lnSpc>
                <a:spcPct val="150000"/>
              </a:lnSpc>
              <a:tabLst>
                <a:tab algn="l" pos="0"/>
              </a:tabLst>
            </a:pPr>
            <a:r>
              <a:rPr b="0" lang="ru-RU" sz="1450" spc="-1" strike="noStrike">
                <a:solidFill>
                  <a:srgbClr val="37474f"/>
                </a:solidFill>
                <a:latin typeface="Roboto Mono"/>
                <a:ea typeface="Roboto Mono"/>
              </a:rPr>
              <a:t>fcntl(fd, F_SETLK, &amp;lock);</a:t>
            </a:r>
            <a:endParaRPr b="0" lang="en-US" sz="1450" spc="-1" strike="noStrike">
              <a:latin typeface="Arial"/>
            </a:endParaRPr>
          </a:p>
        </p:txBody>
      </p:sp>
      <p:pic>
        <p:nvPicPr>
          <p:cNvPr id="453" name="Google Shape;449;p35" descr=""/>
          <p:cNvPicPr/>
          <p:nvPr/>
        </p:nvPicPr>
        <p:blipFill>
          <a:blip r:embed="rId2"/>
          <a:stretch/>
        </p:blipFill>
        <p:spPr>
          <a:xfrm>
            <a:off x="2536200" y="4043880"/>
            <a:ext cx="7257600" cy="637920"/>
          </a:xfrm>
          <a:prstGeom prst="rect">
            <a:avLst/>
          </a:prstGeom>
          <a:ln>
            <a:noFill/>
          </a:ln>
        </p:spPr>
      </p:pic>
      <p:sp>
        <p:nvSpPr>
          <p:cNvPr id="454" name="CustomShape 9"/>
          <p:cNvSpPr/>
          <p:nvPr/>
        </p:nvSpPr>
        <p:spPr>
          <a:xfrm>
            <a:off x="4150080" y="2270880"/>
            <a:ext cx="3638160" cy="16192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flock</a:t>
            </a:r>
            <a:r>
              <a:rPr b="0" lang="ru-RU" sz="1450" spc="-1" strike="noStrike">
                <a:solidFill>
                  <a:srgbClr val="37474f"/>
                </a:solidFill>
                <a:latin typeface="Roboto Mono"/>
                <a:ea typeface="Roboto Mono"/>
              </a:rPr>
              <a:t> lock;</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lock.l_len = </a:t>
            </a:r>
            <a:r>
              <a:rPr b="0" lang="ru-RU" sz="1450" spc="-1" strike="noStrike">
                <a:solidFill>
                  <a:srgbClr val="c53929"/>
                </a:solidFill>
                <a:latin typeface="Roboto Mono"/>
                <a:ea typeface="Roboto Mono"/>
              </a:rPr>
              <a:t>20</a:t>
            </a:r>
            <a:r>
              <a:rPr b="0" lang="ru-RU" sz="1450" spc="-1" strike="noStrike">
                <a:solidFill>
                  <a:srgbClr val="37474f"/>
                </a:solidFill>
                <a:latin typeface="Roboto Mono"/>
                <a:ea typeface="Roboto Mono"/>
              </a:rPr>
              <a:t>;</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lock.l_type = F_WRLCK;</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lock.l_start = </a:t>
            </a:r>
            <a:r>
              <a:rPr b="0" lang="ru-RU" sz="1450" spc="-1" strike="noStrike">
                <a:solidFill>
                  <a:srgbClr val="c53929"/>
                </a:solidFill>
                <a:latin typeface="Roboto Mono"/>
                <a:ea typeface="Roboto Mono"/>
              </a:rPr>
              <a:t>40</a:t>
            </a:r>
            <a:r>
              <a:rPr b="0" lang="ru-RU" sz="1450" spc="-1" strike="noStrike">
                <a:solidFill>
                  <a:srgbClr val="37474f"/>
                </a:solidFill>
                <a:latin typeface="Roboto Mono"/>
                <a:ea typeface="Roboto Mono"/>
              </a:rPr>
              <a:t>;</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lock.l_whence = </a:t>
            </a:r>
            <a:r>
              <a:rPr b="0" lang="ru-RU" sz="1450" spc="-1" strike="noStrike">
                <a:solidFill>
                  <a:srgbClr val="c53929"/>
                </a:solidFill>
                <a:latin typeface="Roboto Mono"/>
                <a:ea typeface="Roboto Mono"/>
              </a:rPr>
              <a:t>SEEK_SET</a:t>
            </a:r>
            <a:r>
              <a:rPr b="0" lang="ru-RU" sz="1450" spc="-1" strike="noStrike">
                <a:solidFill>
                  <a:srgbClr val="37474f"/>
                </a:solidFill>
                <a:latin typeface="Roboto Mono"/>
                <a:ea typeface="Roboto Mono"/>
              </a:rPr>
              <a:t>;</a:t>
            </a:r>
            <a:endParaRPr b="0" lang="en-US" sz="1450" spc="-1" strike="noStrike">
              <a:latin typeface="Arial"/>
            </a:endParaRPr>
          </a:p>
          <a:p>
            <a:pPr>
              <a:lnSpc>
                <a:spcPct val="150000"/>
              </a:lnSpc>
              <a:tabLst>
                <a:tab algn="l" pos="0"/>
              </a:tabLst>
            </a:pPr>
            <a:r>
              <a:rPr b="0" lang="ru-RU" sz="1450" spc="-1" strike="noStrike">
                <a:solidFill>
                  <a:srgbClr val="37474f"/>
                </a:solidFill>
                <a:latin typeface="Roboto Mono"/>
                <a:ea typeface="Roboto Mono"/>
              </a:rPr>
              <a:t>fcntl(fd, F_SETLK, &amp;lock);</a:t>
            </a:r>
            <a:endParaRPr b="0" lang="en-US" sz="1450" spc="-1" strike="noStrike">
              <a:latin typeface="Arial"/>
            </a:endParaRPr>
          </a:p>
        </p:txBody>
      </p:sp>
      <p:pic>
        <p:nvPicPr>
          <p:cNvPr id="455" name="Google Shape;451;p35" descr=""/>
          <p:cNvPicPr/>
          <p:nvPr/>
        </p:nvPicPr>
        <p:blipFill>
          <a:blip r:embed="rId3"/>
          <a:stretch/>
        </p:blipFill>
        <p:spPr>
          <a:xfrm>
            <a:off x="2488320" y="4062960"/>
            <a:ext cx="7353000" cy="599760"/>
          </a:xfrm>
          <a:prstGeom prst="rect">
            <a:avLst/>
          </a:prstGeom>
          <a:ln>
            <a:noFill/>
          </a:ln>
        </p:spPr>
      </p:pic>
      <p:sp>
        <p:nvSpPr>
          <p:cNvPr id="456" name="CustomShape 10"/>
          <p:cNvSpPr/>
          <p:nvPr/>
        </p:nvSpPr>
        <p:spPr>
          <a:xfrm>
            <a:off x="4176720" y="2270880"/>
            <a:ext cx="3755880" cy="16192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flock</a:t>
            </a:r>
            <a:r>
              <a:rPr b="0" lang="ru-RU" sz="1450" spc="-1" strike="noStrike">
                <a:solidFill>
                  <a:srgbClr val="37474f"/>
                </a:solidFill>
                <a:latin typeface="Roboto Mono"/>
                <a:ea typeface="Roboto Mono"/>
              </a:rPr>
              <a:t> lock;</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lock.l_len = </a:t>
            </a:r>
            <a:r>
              <a:rPr b="0" lang="ru-RU" sz="1450" spc="-1" strike="noStrike">
                <a:solidFill>
                  <a:srgbClr val="c53929"/>
                </a:solidFill>
                <a:latin typeface="Roboto Mono"/>
                <a:ea typeface="Roboto Mono"/>
              </a:rPr>
              <a:t>20</a:t>
            </a:r>
            <a:r>
              <a:rPr b="0" lang="ru-RU" sz="1450" spc="-1" strike="noStrike">
                <a:solidFill>
                  <a:srgbClr val="37474f"/>
                </a:solidFill>
                <a:latin typeface="Roboto Mono"/>
                <a:ea typeface="Roboto Mono"/>
              </a:rPr>
              <a:t>;</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lock.l_type = F_UNLCK;</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lock.l_start = </a:t>
            </a:r>
            <a:r>
              <a:rPr b="0" lang="ru-RU" sz="1450" spc="-1" strike="noStrike">
                <a:solidFill>
                  <a:srgbClr val="c53929"/>
                </a:solidFill>
                <a:latin typeface="Roboto Mono"/>
                <a:ea typeface="Roboto Mono"/>
              </a:rPr>
              <a:t>50</a:t>
            </a:r>
            <a:r>
              <a:rPr b="0" lang="ru-RU" sz="1450" spc="-1" strike="noStrike">
                <a:solidFill>
                  <a:srgbClr val="37474f"/>
                </a:solidFill>
                <a:latin typeface="Roboto Mono"/>
                <a:ea typeface="Roboto Mono"/>
              </a:rPr>
              <a:t>;</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lock.l_whence = </a:t>
            </a:r>
            <a:r>
              <a:rPr b="0" lang="ru-RU" sz="1450" spc="-1" strike="noStrike">
                <a:solidFill>
                  <a:srgbClr val="c53929"/>
                </a:solidFill>
                <a:latin typeface="Roboto Mono"/>
                <a:ea typeface="Roboto Mono"/>
              </a:rPr>
              <a:t>SEEK_SET</a:t>
            </a:r>
            <a:r>
              <a:rPr b="0" lang="ru-RU" sz="1450" spc="-1" strike="noStrike">
                <a:solidFill>
                  <a:srgbClr val="37474f"/>
                </a:solidFill>
                <a:latin typeface="Roboto Mono"/>
                <a:ea typeface="Roboto Mono"/>
              </a:rPr>
              <a:t>;</a:t>
            </a:r>
            <a:endParaRPr b="0" lang="en-US" sz="1450" spc="-1" strike="noStrike">
              <a:latin typeface="Arial"/>
            </a:endParaRPr>
          </a:p>
          <a:p>
            <a:pPr>
              <a:lnSpc>
                <a:spcPct val="150000"/>
              </a:lnSpc>
              <a:tabLst>
                <a:tab algn="l" pos="0"/>
              </a:tabLst>
            </a:pPr>
            <a:r>
              <a:rPr b="0" lang="ru-RU" sz="1450" spc="-1" strike="noStrike">
                <a:solidFill>
                  <a:srgbClr val="37474f"/>
                </a:solidFill>
                <a:latin typeface="Roboto Mono"/>
                <a:ea typeface="Roboto Mono"/>
              </a:rPr>
              <a:t>fcntl(fd, F_SETLK, &amp;lock);</a:t>
            </a:r>
            <a:endParaRPr b="0" lang="en-US" sz="1450" spc="-1" strike="noStrike">
              <a:latin typeface="Arial"/>
            </a:endParaRPr>
          </a:p>
        </p:txBody>
      </p:sp>
      <p:pic>
        <p:nvPicPr>
          <p:cNvPr id="457" name="Google Shape;453;p35" descr=""/>
          <p:cNvPicPr/>
          <p:nvPr/>
        </p:nvPicPr>
        <p:blipFill>
          <a:blip r:embed="rId4"/>
          <a:stretch/>
        </p:blipFill>
        <p:spPr>
          <a:xfrm>
            <a:off x="2498040" y="4010760"/>
            <a:ext cx="7333920" cy="704520"/>
          </a:xfrm>
          <a:prstGeom prst="rect">
            <a:avLst/>
          </a:prstGeom>
          <a:ln>
            <a:noFill/>
          </a:ln>
        </p:spPr>
      </p:pic>
    </p:spTree>
  </p:cSld>
  <mc:AlternateContent>
    <mc:Choice Requires="p14">
      <p:transition spd="slow" p14:dur="2000"/>
    </mc:Choice>
    <mc:Fallback>
      <p:transition spd="slow"/>
    </mc:Fallback>
  </mc:AlternateContent>
  <p:timing>
    <p:tnLst>
      <p:par>
        <p:cTn id="215" dur="indefinite" restart="never" nodeType="tmRoot">
          <p:childTnLst>
            <p:seq>
              <p:cTn id="216" dur="indefinite" nodeType="mainSeq">
                <p:childTnLst>
                  <p:par>
                    <p:cTn id="217" fill="hold">
                      <p:stCondLst>
                        <p:cond delay="indefinite"/>
                      </p:stCondLst>
                      <p:childTnLst>
                        <p:par>
                          <p:cTn id="218" fill="hold">
                            <p:stCondLst>
                              <p:cond delay="0"/>
                            </p:stCondLst>
                            <p:childTnLst>
                              <p:par>
                                <p:cTn id="219" nodeType="clickEffect" fill="hold" presetClass="exit" presetID="1">
                                  <p:stCondLst>
                                    <p:cond delay="0"/>
                                  </p:stCondLst>
                                  <p:childTnLst>
                                    <p:set>
                                      <p:cBhvr>
                                        <p:cTn id="220" dur="1" fill="hold">
                                          <p:stCondLst>
                                            <p:cond delay="0"/>
                                          </p:stCondLst>
                                        </p:cTn>
                                        <p:tgtEl>
                                          <p:spTgt spid="447"/>
                                        </p:tgtEl>
                                        <p:attrNameLst>
                                          <p:attrName>style.visibility</p:attrName>
                                        </p:attrNameLst>
                                      </p:cBhvr>
                                      <p:to>
                                        <p:strVal val="hidden"/>
                                      </p:to>
                                    </p:set>
                                  </p:childTnLst>
                                </p:cTn>
                              </p:par>
                              <p:par>
                                <p:cTn id="221" nodeType="withEffect" fill="hold" presetClass="exit" presetID="1">
                                  <p:stCondLst>
                                    <p:cond delay="0"/>
                                  </p:stCondLst>
                                  <p:childTnLst>
                                    <p:set>
                                      <p:cBhvr>
                                        <p:cTn id="222" dur="1" fill="hold">
                                          <p:stCondLst>
                                            <p:cond delay="0"/>
                                          </p:stCondLst>
                                        </p:cTn>
                                        <p:tgtEl>
                                          <p:spTgt spid="446"/>
                                        </p:tgtEl>
                                        <p:attrNameLst>
                                          <p:attrName>style.visibility</p:attrName>
                                        </p:attrNameLst>
                                      </p:cBhvr>
                                      <p:to>
                                        <p:strVal val="hidden"/>
                                      </p:to>
                                    </p:set>
                                  </p:childTnLst>
                                </p:cTn>
                              </p:par>
                              <p:par>
                                <p:cTn id="223" nodeType="withEffect" fill="hold" presetClass="entr" presetID="10">
                                  <p:stCondLst>
                                    <p:cond delay="0"/>
                                  </p:stCondLst>
                                  <p:childTnLst>
                                    <p:set>
                                      <p:cBhvr>
                                        <p:cTn id="224" dur="1" fill="hold">
                                          <p:stCondLst>
                                            <p:cond delay="0"/>
                                          </p:stCondLst>
                                        </p:cTn>
                                        <p:tgtEl>
                                          <p:spTgt spid="452"/>
                                        </p:tgtEl>
                                        <p:attrNameLst>
                                          <p:attrName>style.visibility</p:attrName>
                                        </p:attrNameLst>
                                      </p:cBhvr>
                                      <p:to>
                                        <p:strVal val="visible"/>
                                      </p:to>
                                    </p:set>
                                    <p:animEffect filter="fade" transition="in">
                                      <p:cBhvr additive="repl">
                                        <p:cTn id="225" dur="1"/>
                                        <p:tgtEl>
                                          <p:spTgt spid="452"/>
                                        </p:tgtEl>
                                      </p:cBhvr>
                                    </p:animEffect>
                                  </p:childTnLst>
                                </p:cTn>
                              </p:par>
                              <p:par>
                                <p:cTn id="226" nodeType="withEffect" fill="hold" presetClass="entr" presetID="10">
                                  <p:stCondLst>
                                    <p:cond delay="0"/>
                                  </p:stCondLst>
                                  <p:childTnLst>
                                    <p:set>
                                      <p:cBhvr>
                                        <p:cTn id="227" dur="1" fill="hold">
                                          <p:stCondLst>
                                            <p:cond delay="0"/>
                                          </p:stCondLst>
                                        </p:cTn>
                                        <p:tgtEl>
                                          <p:spTgt spid="453"/>
                                        </p:tgtEl>
                                        <p:attrNameLst>
                                          <p:attrName>style.visibility</p:attrName>
                                        </p:attrNameLst>
                                      </p:cBhvr>
                                      <p:to>
                                        <p:strVal val="visible"/>
                                      </p:to>
                                    </p:set>
                                    <p:animEffect filter="fade" transition="in">
                                      <p:cBhvr additive="repl">
                                        <p:cTn id="228" dur="1"/>
                                        <p:tgtEl>
                                          <p:spTgt spid="453"/>
                                        </p:tgtEl>
                                      </p:cBhvr>
                                    </p:animEffect>
                                  </p:childTnLst>
                                </p:cTn>
                              </p:par>
                            </p:childTnLst>
                          </p:cTn>
                        </p:par>
                      </p:childTnLst>
                    </p:cTn>
                  </p:par>
                  <p:par>
                    <p:cTn id="229" fill="hold">
                      <p:stCondLst>
                        <p:cond delay="indefinite"/>
                      </p:stCondLst>
                      <p:childTnLst>
                        <p:par>
                          <p:cTn id="230" fill="hold">
                            <p:stCondLst>
                              <p:cond delay="0"/>
                            </p:stCondLst>
                            <p:childTnLst>
                              <p:par>
                                <p:cTn id="231" nodeType="clickEffect" fill="hold" presetClass="exit" presetID="1">
                                  <p:stCondLst>
                                    <p:cond delay="0"/>
                                  </p:stCondLst>
                                  <p:childTnLst>
                                    <p:set>
                                      <p:cBhvr>
                                        <p:cTn id="232" dur="1" fill="hold">
                                          <p:stCondLst>
                                            <p:cond delay="0"/>
                                          </p:stCondLst>
                                        </p:cTn>
                                        <p:tgtEl>
                                          <p:spTgt spid="452"/>
                                        </p:tgtEl>
                                        <p:attrNameLst>
                                          <p:attrName>style.visibility</p:attrName>
                                        </p:attrNameLst>
                                      </p:cBhvr>
                                      <p:to>
                                        <p:strVal val="hidden"/>
                                      </p:to>
                                    </p:set>
                                  </p:childTnLst>
                                </p:cTn>
                              </p:par>
                              <p:par>
                                <p:cTn id="233" nodeType="withEffect" fill="hold" presetClass="entr" presetID="10">
                                  <p:stCondLst>
                                    <p:cond delay="0"/>
                                  </p:stCondLst>
                                  <p:childTnLst>
                                    <p:set>
                                      <p:cBhvr>
                                        <p:cTn id="234" dur="1" fill="hold">
                                          <p:stCondLst>
                                            <p:cond delay="0"/>
                                          </p:stCondLst>
                                        </p:cTn>
                                        <p:tgtEl>
                                          <p:spTgt spid="454"/>
                                        </p:tgtEl>
                                        <p:attrNameLst>
                                          <p:attrName>style.visibility</p:attrName>
                                        </p:attrNameLst>
                                      </p:cBhvr>
                                      <p:to>
                                        <p:strVal val="visible"/>
                                      </p:to>
                                    </p:set>
                                    <p:animEffect filter="fade" transition="in">
                                      <p:cBhvr additive="repl">
                                        <p:cTn id="235" dur="1"/>
                                        <p:tgtEl>
                                          <p:spTgt spid="454"/>
                                        </p:tgtEl>
                                      </p:cBhvr>
                                    </p:animEffect>
                                  </p:childTnLst>
                                </p:cTn>
                              </p:par>
                              <p:par>
                                <p:cTn id="236" nodeType="withEffect" fill="hold" presetClass="exit" presetID="1">
                                  <p:stCondLst>
                                    <p:cond delay="0"/>
                                  </p:stCondLst>
                                  <p:childTnLst>
                                    <p:set>
                                      <p:cBhvr>
                                        <p:cTn id="237" dur="1" fill="hold">
                                          <p:stCondLst>
                                            <p:cond delay="0"/>
                                          </p:stCondLst>
                                        </p:cTn>
                                        <p:tgtEl>
                                          <p:spTgt spid="453"/>
                                        </p:tgtEl>
                                        <p:attrNameLst>
                                          <p:attrName>style.visibility</p:attrName>
                                        </p:attrNameLst>
                                      </p:cBhvr>
                                      <p:to>
                                        <p:strVal val="hidden"/>
                                      </p:to>
                                    </p:set>
                                  </p:childTnLst>
                                </p:cTn>
                              </p:par>
                              <p:par>
                                <p:cTn id="238" nodeType="withEffect" fill="hold" presetClass="entr" presetID="10">
                                  <p:stCondLst>
                                    <p:cond delay="0"/>
                                  </p:stCondLst>
                                  <p:childTnLst>
                                    <p:set>
                                      <p:cBhvr>
                                        <p:cTn id="239" dur="1" fill="hold">
                                          <p:stCondLst>
                                            <p:cond delay="0"/>
                                          </p:stCondLst>
                                        </p:cTn>
                                        <p:tgtEl>
                                          <p:spTgt spid="455"/>
                                        </p:tgtEl>
                                        <p:attrNameLst>
                                          <p:attrName>style.visibility</p:attrName>
                                        </p:attrNameLst>
                                      </p:cBhvr>
                                      <p:to>
                                        <p:strVal val="visible"/>
                                      </p:to>
                                    </p:set>
                                    <p:animEffect filter="fade" transition="in">
                                      <p:cBhvr additive="repl">
                                        <p:cTn id="240" dur="1"/>
                                        <p:tgtEl>
                                          <p:spTgt spid="455"/>
                                        </p:tgtEl>
                                      </p:cBhvr>
                                    </p:animEffect>
                                  </p:childTnLst>
                                </p:cTn>
                              </p:par>
                            </p:childTnLst>
                          </p:cTn>
                        </p:par>
                      </p:childTnLst>
                    </p:cTn>
                  </p:par>
                  <p:par>
                    <p:cTn id="241" fill="hold">
                      <p:stCondLst>
                        <p:cond delay="indefinite"/>
                      </p:stCondLst>
                      <p:childTnLst>
                        <p:par>
                          <p:cTn id="242" fill="hold">
                            <p:stCondLst>
                              <p:cond delay="0"/>
                            </p:stCondLst>
                            <p:childTnLst>
                              <p:par>
                                <p:cTn id="243" nodeType="clickEffect" fill="hold" presetClass="exit" presetID="1">
                                  <p:stCondLst>
                                    <p:cond delay="0"/>
                                  </p:stCondLst>
                                  <p:childTnLst>
                                    <p:set>
                                      <p:cBhvr>
                                        <p:cTn id="244" dur="1" fill="hold">
                                          <p:stCondLst>
                                            <p:cond delay="0"/>
                                          </p:stCondLst>
                                        </p:cTn>
                                        <p:tgtEl>
                                          <p:spTgt spid="454"/>
                                        </p:tgtEl>
                                        <p:attrNameLst>
                                          <p:attrName>style.visibility</p:attrName>
                                        </p:attrNameLst>
                                      </p:cBhvr>
                                      <p:to>
                                        <p:strVal val="hidden"/>
                                      </p:to>
                                    </p:set>
                                  </p:childTnLst>
                                </p:cTn>
                              </p:par>
                              <p:par>
                                <p:cTn id="245" nodeType="withEffect" fill="hold" presetClass="entr" presetID="10">
                                  <p:stCondLst>
                                    <p:cond delay="0"/>
                                  </p:stCondLst>
                                  <p:childTnLst>
                                    <p:set>
                                      <p:cBhvr>
                                        <p:cTn id="246" dur="1" fill="hold">
                                          <p:stCondLst>
                                            <p:cond delay="0"/>
                                          </p:stCondLst>
                                        </p:cTn>
                                        <p:tgtEl>
                                          <p:spTgt spid="456"/>
                                        </p:tgtEl>
                                        <p:attrNameLst>
                                          <p:attrName>style.visibility</p:attrName>
                                        </p:attrNameLst>
                                      </p:cBhvr>
                                      <p:to>
                                        <p:strVal val="visible"/>
                                      </p:to>
                                    </p:set>
                                    <p:animEffect filter="fade" transition="in">
                                      <p:cBhvr additive="repl">
                                        <p:cTn id="247" dur="1"/>
                                        <p:tgtEl>
                                          <p:spTgt spid="456"/>
                                        </p:tgtEl>
                                      </p:cBhvr>
                                    </p:animEffect>
                                  </p:childTnLst>
                                </p:cTn>
                              </p:par>
                              <p:par>
                                <p:cTn id="248" nodeType="withEffect" fill="hold" presetClass="exit" presetID="1">
                                  <p:stCondLst>
                                    <p:cond delay="0"/>
                                  </p:stCondLst>
                                  <p:childTnLst>
                                    <p:set>
                                      <p:cBhvr>
                                        <p:cTn id="249" dur="1" fill="hold">
                                          <p:stCondLst>
                                            <p:cond delay="0"/>
                                          </p:stCondLst>
                                        </p:cTn>
                                        <p:tgtEl>
                                          <p:spTgt spid="455"/>
                                        </p:tgtEl>
                                        <p:attrNameLst>
                                          <p:attrName>style.visibility</p:attrName>
                                        </p:attrNameLst>
                                      </p:cBhvr>
                                      <p:to>
                                        <p:strVal val="hidden"/>
                                      </p:to>
                                    </p:set>
                                  </p:childTnLst>
                                </p:cTn>
                              </p:par>
                              <p:par>
                                <p:cTn id="250" nodeType="withEffect" fill="hold" presetClass="entr" presetID="10">
                                  <p:stCondLst>
                                    <p:cond delay="0"/>
                                  </p:stCondLst>
                                  <p:childTnLst>
                                    <p:set>
                                      <p:cBhvr>
                                        <p:cTn id="251" dur="1" fill="hold">
                                          <p:stCondLst>
                                            <p:cond delay="0"/>
                                          </p:stCondLst>
                                        </p:cTn>
                                        <p:tgtEl>
                                          <p:spTgt spid="457"/>
                                        </p:tgtEl>
                                        <p:attrNameLst>
                                          <p:attrName>style.visibility</p:attrName>
                                        </p:attrNameLst>
                                      </p:cBhvr>
                                      <p:to>
                                        <p:strVal val="visible"/>
                                      </p:to>
                                    </p:set>
                                    <p:animEffect filter="fade" transition="in">
                                      <p:cBhvr additive="repl">
                                        <p:cTn id="252" dur="1"/>
                                        <p:tgtEl>
                                          <p:spTgt spid="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Блокировка диапазонов в файле (3/)</a:t>
            </a:r>
            <a:endParaRPr b="0" lang="en-US" sz="3200" spc="-1" strike="noStrike">
              <a:solidFill>
                <a:srgbClr val="000000"/>
              </a:solidFill>
              <a:latin typeface="Arial"/>
            </a:endParaRPr>
          </a:p>
        </p:txBody>
      </p:sp>
      <p:sp>
        <p:nvSpPr>
          <p:cNvPr id="459"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6B7E1A1E-4106-47CD-8FB2-4A6D68C583EC}"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460" name="CustomShape 3"/>
          <p:cNvSpPr/>
          <p:nvPr/>
        </p:nvSpPr>
        <p:spPr>
          <a:xfrm>
            <a:off x="2084040" y="1244880"/>
            <a:ext cx="7650000" cy="51789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char_to_whence(</a:t>
            </a:r>
            <a:r>
              <a:rPr b="0" lang="ru-RU" sz="1150" spc="-1" strike="noStrike">
                <a:solidFill>
                  <a:srgbClr val="3f51b5"/>
                </a:solidFill>
                <a:latin typeface="Roboto Mono"/>
                <a:ea typeface="Roboto Mono"/>
              </a:rPr>
              <a:t>char</a:t>
            </a:r>
            <a:r>
              <a:rPr b="0" lang="ru-RU" sz="1150" spc="-1" strike="noStrike">
                <a:solidFill>
                  <a:srgbClr val="37474f"/>
                </a:solidFill>
                <a:latin typeface="Roboto Mono"/>
                <a:ea typeface="Roboto Mono"/>
              </a:rPr>
              <a:t> whence)</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(whence == </a:t>
            </a:r>
            <a:r>
              <a:rPr b="0" lang="ru-RU" sz="1150" spc="-1" strike="noStrike">
                <a:solidFill>
                  <a:srgbClr val="388e3c"/>
                </a:solidFill>
                <a:latin typeface="Roboto Mono"/>
                <a:ea typeface="Roboto Mono"/>
              </a:rPr>
              <a:t>'s'</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return</a:t>
            </a:r>
            <a:r>
              <a:rPr b="0" lang="ru-RU" sz="1150" spc="-1" strike="noStrike">
                <a:solidFill>
                  <a:srgbClr val="37474f"/>
                </a:solidFill>
                <a:latin typeface="Roboto Mono"/>
                <a:ea typeface="Roboto Mono"/>
              </a:rPr>
              <a:t> </a:t>
            </a:r>
            <a:r>
              <a:rPr b="0" lang="ru-RU" sz="1150" spc="-1" strike="noStrike">
                <a:solidFill>
                  <a:srgbClr val="c53929"/>
                </a:solidFill>
                <a:latin typeface="Roboto Mono"/>
                <a:ea typeface="Roboto Mono"/>
              </a:rPr>
              <a:t>SEEK_SET</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return</a:t>
            </a:r>
            <a:r>
              <a:rPr b="0" lang="ru-RU" sz="1150" spc="-1" strike="noStrike">
                <a:solidFill>
                  <a:srgbClr val="37474f"/>
                </a:solidFill>
                <a:latin typeface="Roboto Mono"/>
                <a:ea typeface="Roboto Mono"/>
              </a:rPr>
              <a:t> whence == </a:t>
            </a:r>
            <a:r>
              <a:rPr b="0" lang="ru-RU" sz="1150" spc="-1" strike="noStrike">
                <a:solidFill>
                  <a:srgbClr val="388e3c"/>
                </a:solidFill>
                <a:latin typeface="Roboto Mono"/>
                <a:ea typeface="Roboto Mono"/>
              </a:rPr>
              <a:t>'e'</a:t>
            </a:r>
            <a:r>
              <a:rPr b="0" lang="ru-RU" sz="1150" spc="-1" strike="noStrike">
                <a:solidFill>
                  <a:srgbClr val="37474f"/>
                </a:solidFill>
                <a:latin typeface="Roboto Mono"/>
                <a:ea typeface="Roboto Mono"/>
              </a:rPr>
              <a:t> ? </a:t>
            </a:r>
            <a:r>
              <a:rPr b="0" lang="ru-RU" sz="1150" spc="-1" strike="noStrike">
                <a:solidFill>
                  <a:srgbClr val="c53929"/>
                </a:solidFill>
                <a:latin typeface="Roboto Mono"/>
                <a:ea typeface="Roboto Mono"/>
              </a:rPr>
              <a:t>SEEK_END</a:t>
            </a:r>
            <a:r>
              <a:rPr b="0" lang="ru-RU" sz="1150" spc="-1" strike="noStrike">
                <a:solidFill>
                  <a:srgbClr val="37474f"/>
                </a:solidFill>
                <a:latin typeface="Roboto Mono"/>
                <a:ea typeface="Roboto Mono"/>
              </a:rPr>
              <a:t> : </a:t>
            </a:r>
            <a:r>
              <a:rPr b="0" lang="ru-RU" sz="1150" spc="-1" strike="noStrike">
                <a:solidFill>
                  <a:srgbClr val="c53929"/>
                </a:solidFill>
                <a:latin typeface="Roboto Mono"/>
                <a:ea typeface="Roboto Mono"/>
              </a:rPr>
              <a:t>SEEK_CUR</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endParaRPr b="0" lang="en-US" sz="1150" spc="-1" strike="noStrike">
              <a:latin typeface="Arial"/>
            </a:endParaRPr>
          </a:p>
          <a:p>
            <a:pPr>
              <a:lnSpc>
                <a:spcPct val="100000"/>
              </a:lnSpc>
              <a:tabLst>
                <a:tab algn="l" pos="0"/>
              </a:tabLst>
            </a:pP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char_to_type(</a:t>
            </a:r>
            <a:r>
              <a:rPr b="0" lang="ru-RU" sz="1150" spc="-1" strike="noStrike">
                <a:solidFill>
                  <a:srgbClr val="3f51b5"/>
                </a:solidFill>
                <a:latin typeface="Roboto Mono"/>
                <a:ea typeface="Roboto Mono"/>
              </a:rPr>
              <a:t>char</a:t>
            </a:r>
            <a:r>
              <a:rPr b="0" lang="ru-RU" sz="1150" spc="-1" strike="noStrike">
                <a:solidFill>
                  <a:srgbClr val="37474f"/>
                </a:solidFill>
                <a:latin typeface="Roboto Mono"/>
                <a:ea typeface="Roboto Mono"/>
              </a:rPr>
              <a:t> type)</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(type == </a:t>
            </a:r>
            <a:r>
              <a:rPr b="0" lang="ru-RU" sz="1150" spc="-1" strike="noStrike">
                <a:solidFill>
                  <a:srgbClr val="388e3c"/>
                </a:solidFill>
                <a:latin typeface="Roboto Mono"/>
                <a:ea typeface="Roboto Mono"/>
              </a:rPr>
              <a:t>'r'</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return</a:t>
            </a:r>
            <a:r>
              <a:rPr b="0" lang="ru-RU" sz="1150" spc="-1" strike="noStrike">
                <a:solidFill>
                  <a:srgbClr val="37474f"/>
                </a:solidFill>
                <a:latin typeface="Roboto Mono"/>
                <a:ea typeface="Roboto Mono"/>
              </a:rPr>
              <a:t> F_RDLCK;</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return</a:t>
            </a:r>
            <a:r>
              <a:rPr b="0" lang="ru-RU" sz="1150" spc="-1" strike="noStrike">
                <a:solidFill>
                  <a:srgbClr val="37474f"/>
                </a:solidFill>
                <a:latin typeface="Roboto Mono"/>
                <a:ea typeface="Roboto Mono"/>
              </a:rPr>
              <a:t> type == </a:t>
            </a:r>
            <a:r>
              <a:rPr b="0" lang="ru-RU" sz="1150" spc="-1" strike="noStrike">
                <a:solidFill>
                  <a:srgbClr val="388e3c"/>
                </a:solidFill>
                <a:latin typeface="Roboto Mono"/>
                <a:ea typeface="Roboto Mono"/>
              </a:rPr>
              <a:t>'w'</a:t>
            </a:r>
            <a:r>
              <a:rPr b="0" lang="ru-RU" sz="1150" spc="-1" strike="noStrike">
                <a:solidFill>
                  <a:srgbClr val="37474f"/>
                </a:solidFill>
                <a:latin typeface="Roboto Mono"/>
                <a:ea typeface="Roboto Mono"/>
              </a:rPr>
              <a:t> ? F_WRLCK : F_UNLCK;</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endParaRPr b="0" lang="en-US" sz="1150" spc="-1" strike="noStrike">
              <a:latin typeface="Arial"/>
            </a:endParaRPr>
          </a:p>
          <a:p>
            <a:pPr>
              <a:lnSpc>
                <a:spcPct val="100000"/>
              </a:lnSpc>
              <a:tabLst>
                <a:tab algn="l" pos="0"/>
              </a:tabLst>
            </a:pP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do_lock(</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fd, bool block, </a:t>
            </a:r>
            <a:r>
              <a:rPr b="0" lang="ru-RU" sz="1150" spc="-1" strike="noStrike">
                <a:solidFill>
                  <a:srgbClr val="3f51b5"/>
                </a:solidFill>
                <a:latin typeface="Roboto Mono"/>
                <a:ea typeface="Roboto Mono"/>
              </a:rPr>
              <a:t>char</a:t>
            </a:r>
            <a:r>
              <a:rPr b="0" lang="ru-RU" sz="1150" spc="-1" strike="noStrike">
                <a:solidFill>
                  <a:srgbClr val="37474f"/>
                </a:solidFill>
                <a:latin typeface="Roboto Mono"/>
                <a:ea typeface="Roboto Mono"/>
              </a:rPr>
              <a:t> *cmd)</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char</a:t>
            </a:r>
            <a:r>
              <a:rPr b="0" lang="ru-RU" sz="1150" spc="-1" strike="noStrike">
                <a:solidFill>
                  <a:srgbClr val="37474f"/>
                </a:solidFill>
                <a:latin typeface="Roboto Mono"/>
                <a:ea typeface="Roboto Mono"/>
              </a:rPr>
              <a:t> whence, type;</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start, len;</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sscanf(cmd, </a:t>
            </a:r>
            <a:r>
              <a:rPr b="0" lang="ru-RU" sz="1150" spc="-1" strike="noStrike">
                <a:solidFill>
                  <a:srgbClr val="388e3c"/>
                </a:solidFill>
                <a:latin typeface="Roboto Mono"/>
                <a:ea typeface="Roboto Mono"/>
              </a:rPr>
              <a:t>"%c %c %d %d"</a:t>
            </a:r>
            <a:r>
              <a:rPr b="0" lang="ru-RU" sz="1150" spc="-1" strike="noStrike">
                <a:solidFill>
                  <a:srgbClr val="37474f"/>
                </a:solidFill>
                <a:latin typeface="Roboto Mono"/>
                <a:ea typeface="Roboto Mono"/>
              </a:rPr>
              <a:t>, &amp;type, &amp;whence, &amp;start, &amp;len);</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printf(</a:t>
            </a:r>
            <a:r>
              <a:rPr b="0" lang="ru-RU" sz="1150" spc="-1" strike="noStrike">
                <a:solidFill>
                  <a:srgbClr val="388e3c"/>
                </a:solidFill>
                <a:latin typeface="Roboto Mono"/>
                <a:ea typeface="Roboto Mono"/>
              </a:rPr>
              <a:t>"type = %c, whence = %c, start = %d, len = %d\n"</a:t>
            </a:r>
            <a:r>
              <a:rPr b="0" lang="ru-RU" sz="1150" spc="-1" strike="noStrike">
                <a:solidFill>
                  <a:srgbClr val="37474f"/>
                </a:solidFill>
                <a:latin typeface="Roboto Mono"/>
                <a:ea typeface="Roboto Mono"/>
              </a:rPr>
              <a:t>, type, whence,</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start, len);</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struct</a:t>
            </a:r>
            <a:r>
              <a:rPr b="0" lang="ru-RU" sz="1150" spc="-1" strike="noStrike">
                <a:solidFill>
                  <a:srgbClr val="37474f"/>
                </a:solidFill>
                <a:latin typeface="Roboto Mono"/>
                <a:ea typeface="Roboto Mono"/>
              </a:rPr>
              <a:t> </a:t>
            </a:r>
            <a:r>
              <a:rPr b="0" lang="ru-RU" sz="1150" spc="-1" strike="noStrike">
                <a:solidFill>
                  <a:srgbClr val="9c27b0"/>
                </a:solidFill>
                <a:latin typeface="Roboto Mono"/>
                <a:ea typeface="Roboto Mono"/>
              </a:rPr>
              <a:t>flock</a:t>
            </a:r>
            <a:r>
              <a:rPr b="0" lang="ru-RU" sz="1150" spc="-1" strike="noStrike">
                <a:solidFill>
                  <a:srgbClr val="37474f"/>
                </a:solidFill>
                <a:latin typeface="Roboto Mono"/>
                <a:ea typeface="Roboto Mono"/>
              </a:rPr>
              <a:t> fl;</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fl.l_type = char_to_type(type);</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fl.l_whence = char_to_whence(whence);</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fl.l_start = start;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fl.l_len = len;</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return</a:t>
            </a:r>
            <a:r>
              <a:rPr b="0" lang="ru-RU" sz="1150" spc="-1" strike="noStrike">
                <a:solidFill>
                  <a:srgbClr val="37474f"/>
                </a:solidFill>
                <a:latin typeface="Roboto Mono"/>
                <a:ea typeface="Roboto Mono"/>
              </a:rPr>
              <a:t> fcntl(fd, block ? F_SETLKW : F_SETLK, &amp;fl);</a:t>
            </a:r>
            <a:endParaRPr b="0" lang="en-US" sz="1150" spc="-1" strike="noStrike">
              <a:latin typeface="Arial"/>
            </a:endParaRPr>
          </a:p>
          <a:p>
            <a:pPr>
              <a:lnSpc>
                <a:spcPct val="150000"/>
              </a:lnSpc>
              <a:tabLst>
                <a:tab algn="l" pos="0"/>
              </a:tabLst>
            </a:pPr>
            <a:r>
              <a:rPr b="0" lang="ru-RU" sz="1150" spc="-1" strike="noStrike">
                <a:solidFill>
                  <a:srgbClr val="37474f"/>
                </a:solidFill>
                <a:latin typeface="Roboto Mono"/>
                <a:ea typeface="Roboto Mono"/>
              </a:rPr>
              <a:t>}</a:t>
            </a:r>
            <a:endParaRPr b="0" lang="en-US" sz="1150" spc="-1" strike="noStrike">
              <a:latin typeface="Arial"/>
            </a:endParaRPr>
          </a:p>
        </p:txBody>
      </p:sp>
      <p:sp>
        <p:nvSpPr>
          <p:cNvPr id="461" name="CustomShape 4"/>
          <p:cNvSpPr/>
          <p:nvPr/>
        </p:nvSpPr>
        <p:spPr>
          <a:xfrm>
            <a:off x="8607240" y="5967360"/>
            <a:ext cx="299952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800" spc="-1" strike="noStrike" u="sng">
                <a:solidFill>
                  <a:srgbClr val="0000ff"/>
                </a:solidFill>
                <a:highlight>
                  <a:srgbClr val="ffffff"/>
                </a:highlight>
                <a:uFillTx/>
                <a:latin typeface="Arial"/>
                <a:ea typeface="Arial"/>
                <a:hlinkClick r:id="rId1"/>
              </a:rPr>
              <a:t>9_aio/3_fcntl_lock.c</a:t>
            </a:r>
            <a:endParaRPr b="0" lang="en-US" sz="1800" spc="-1" strike="noStrike">
              <a:latin typeface="Arial"/>
            </a:endParaRPr>
          </a:p>
        </p:txBody>
      </p:sp>
      <p:sp>
        <p:nvSpPr>
          <p:cNvPr id="462" name="CustomShape 5"/>
          <p:cNvSpPr/>
          <p:nvPr/>
        </p:nvSpPr>
        <p:spPr>
          <a:xfrm>
            <a:off x="2071440" y="1298520"/>
            <a:ext cx="4560840" cy="2339280"/>
          </a:xfrm>
          <a:prstGeom prst="rect">
            <a:avLst/>
          </a:prstGeom>
          <a:noFill/>
          <a:ln w="19080">
            <a:solidFill>
              <a:schemeClr val="dk1"/>
            </a:solidFill>
            <a:round/>
          </a:ln>
        </p:spPr>
        <p:style>
          <a:lnRef idx="0"/>
          <a:fillRef idx="0"/>
          <a:effectRef idx="0"/>
          <a:fontRef idx="minor"/>
        </p:style>
      </p:sp>
      <p:sp>
        <p:nvSpPr>
          <p:cNvPr id="463" name="CustomShape 6"/>
          <p:cNvSpPr/>
          <p:nvPr/>
        </p:nvSpPr>
        <p:spPr>
          <a:xfrm>
            <a:off x="2084040" y="3713400"/>
            <a:ext cx="5162040" cy="2403720"/>
          </a:xfrm>
          <a:prstGeom prst="rect">
            <a:avLst/>
          </a:prstGeom>
          <a:solidFill>
            <a:schemeClr val="lt1"/>
          </a:solidFill>
          <a:ln w="19080">
            <a:solidFill>
              <a:schemeClr val="dk1"/>
            </a:solidFill>
            <a:round/>
          </a:ln>
        </p:spPr>
        <p:style>
          <a:lnRef idx="0"/>
          <a:fillRef idx="0"/>
          <a:effectRef idx="0"/>
          <a:fontRef idx="minor"/>
        </p:style>
        <p:txBody>
          <a:bodyPr tIns="91440" bIns="91440" anchor="ctr">
            <a:noAutofit/>
          </a:bodyPr>
          <a:p>
            <a:pPr algn="ctr">
              <a:lnSpc>
                <a:spcPct val="115000"/>
              </a:lnSpc>
              <a:tabLst>
                <a:tab algn="l" pos="0"/>
              </a:tabLst>
            </a:pPr>
            <a:r>
              <a:rPr b="0" lang="ru-RU" sz="1950" spc="-1" strike="noStrike">
                <a:solidFill>
                  <a:srgbClr val="000000"/>
                </a:solidFill>
                <a:latin typeface="Arial"/>
                <a:ea typeface="Arial"/>
              </a:rPr>
              <a:t>Пример принимает строки вида:</a:t>
            </a:r>
            <a:endParaRPr b="0" lang="en-US" sz="1950" spc="-1" strike="noStrike">
              <a:latin typeface="Arial"/>
            </a:endParaRPr>
          </a:p>
          <a:p>
            <a:pPr algn="ctr">
              <a:lnSpc>
                <a:spcPct val="115000"/>
              </a:lnSpc>
              <a:spcBef>
                <a:spcPts val="601"/>
              </a:spcBef>
              <a:tabLst>
                <a:tab algn="l" pos="0"/>
              </a:tabLst>
            </a:pPr>
            <a:r>
              <a:rPr b="0" lang="ru-RU" sz="1950" spc="-1" strike="noStrike">
                <a:solidFill>
                  <a:srgbClr val="000000"/>
                </a:solidFill>
                <a:latin typeface="Arial"/>
                <a:ea typeface="Arial"/>
              </a:rPr>
              <a:t>&lt;cmd&gt; &lt;type&gt; &lt;whence&gt; &lt;start&gt; &lt;len&gt;</a:t>
            </a:r>
            <a:endParaRPr b="0" lang="en-US" sz="1950" spc="-1" strike="noStrike">
              <a:latin typeface="Arial"/>
            </a:endParaRPr>
          </a:p>
          <a:p>
            <a:pPr algn="ctr">
              <a:lnSpc>
                <a:spcPct val="115000"/>
              </a:lnSpc>
              <a:spcBef>
                <a:spcPts val="601"/>
              </a:spcBef>
              <a:tabLst>
                <a:tab algn="l" pos="0"/>
              </a:tabLst>
            </a:pPr>
            <a:r>
              <a:rPr b="0" lang="ru-RU" sz="1950" spc="-1" strike="noStrike">
                <a:solidFill>
                  <a:srgbClr val="000000"/>
                </a:solidFill>
                <a:latin typeface="Arial"/>
                <a:ea typeface="Arial"/>
              </a:rPr>
              <a:t>whence - s (set), e (end), c (cur)</a:t>
            </a:r>
            <a:endParaRPr b="0" lang="en-US" sz="1950" spc="-1" strike="noStrike">
              <a:latin typeface="Arial"/>
            </a:endParaRPr>
          </a:p>
          <a:p>
            <a:pPr algn="ctr">
              <a:lnSpc>
                <a:spcPct val="115000"/>
              </a:lnSpc>
              <a:spcBef>
                <a:spcPts val="601"/>
              </a:spcBef>
              <a:tabLst>
                <a:tab algn="l" pos="0"/>
              </a:tabLst>
            </a:pPr>
            <a:r>
              <a:rPr b="0" lang="ru-RU" sz="1950" spc="-1" strike="noStrike">
                <a:solidFill>
                  <a:srgbClr val="000000"/>
                </a:solidFill>
                <a:latin typeface="Arial"/>
                <a:ea typeface="Arial"/>
              </a:rPr>
              <a:t>type - r (read lock), w (write lock), u (unlock)</a:t>
            </a:r>
            <a:endParaRPr b="0" lang="en-US" sz="1950" spc="-1" strike="noStrike">
              <a:latin typeface="Arial"/>
            </a:endParaRPr>
          </a:p>
          <a:p>
            <a:pPr algn="ctr">
              <a:lnSpc>
                <a:spcPct val="115000"/>
              </a:lnSpc>
              <a:spcBef>
                <a:spcPts val="601"/>
              </a:spcBef>
              <a:tabLst>
                <a:tab algn="l" pos="0"/>
              </a:tabLst>
            </a:pPr>
            <a:r>
              <a:rPr b="0" lang="ru-RU" sz="1950" spc="-1" strike="noStrike">
                <a:solidFill>
                  <a:srgbClr val="000000"/>
                </a:solidFill>
                <a:latin typeface="Arial"/>
                <a:ea typeface="Arial"/>
              </a:rPr>
              <a:t>cmd - lock, lockb, unlock, getlock</a:t>
            </a:r>
            <a:endParaRPr b="0" lang="en-US" sz="1950" spc="-1" strike="noStrike">
              <a:latin typeface="Arial"/>
            </a:endParaRPr>
          </a:p>
        </p:txBody>
      </p:sp>
      <p:sp>
        <p:nvSpPr>
          <p:cNvPr id="464" name="CustomShape 7"/>
          <p:cNvSpPr/>
          <p:nvPr/>
        </p:nvSpPr>
        <p:spPr>
          <a:xfrm>
            <a:off x="1676520" y="2792520"/>
            <a:ext cx="6597720" cy="598320"/>
          </a:xfrm>
          <a:prstGeom prst="rect">
            <a:avLst/>
          </a:prstGeom>
          <a:solidFill>
            <a:schemeClr val="lt1"/>
          </a:solidFill>
          <a:ln w="19080">
            <a:solidFill>
              <a:schemeClr val="dk1"/>
            </a:solidFill>
            <a:round/>
          </a:ln>
        </p:spPr>
        <p:style>
          <a:lnRef idx="0"/>
          <a:fillRef idx="0"/>
          <a:effectRef idx="0"/>
          <a:fontRef idx="minor"/>
        </p:style>
        <p:txBody>
          <a:bodyPr tIns="91440" bIns="91440" anchor="ctr">
            <a:noAutofit/>
          </a:bodyPr>
          <a:p>
            <a:pPr algn="ctr">
              <a:lnSpc>
                <a:spcPct val="130000"/>
              </a:lnSpc>
              <a:tabLst>
                <a:tab algn="l" pos="0"/>
              </a:tabLst>
            </a:pPr>
            <a:r>
              <a:rPr b="0" lang="ru-RU" sz="2250" spc="-1" strike="noStrike">
                <a:solidFill>
                  <a:srgbClr val="000000"/>
                </a:solidFill>
                <a:highlight>
                  <a:srgbClr val="ffffff"/>
                </a:highlight>
                <a:latin typeface="Arial"/>
                <a:ea typeface="Arial"/>
              </a:rPr>
              <a:t>Реализация команд установки/снятия лока</a:t>
            </a:r>
            <a:endParaRPr b="0" lang="en-US" sz="2250" spc="-1" strike="noStrike">
              <a:latin typeface="Arial"/>
            </a:endParaRPr>
          </a:p>
        </p:txBody>
      </p:sp>
      <p:sp>
        <p:nvSpPr>
          <p:cNvPr id="465" name="CustomShape 8"/>
          <p:cNvSpPr/>
          <p:nvPr/>
        </p:nvSpPr>
        <p:spPr>
          <a:xfrm>
            <a:off x="2288160" y="4089240"/>
            <a:ext cx="4560840" cy="2339280"/>
          </a:xfrm>
          <a:prstGeom prst="rect">
            <a:avLst/>
          </a:prstGeom>
          <a:noFill/>
          <a:ln w="19080">
            <a:solidFill>
              <a:schemeClr val="dk1"/>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253" dur="indefinite" restart="never" nodeType="tmRoot">
          <p:childTnLst>
            <p:seq>
              <p:cTn id="254" dur="indefinite" nodeType="mainSeq">
                <p:childTnLst>
                  <p:par>
                    <p:cTn id="255" fill="hold">
                      <p:stCondLst>
                        <p:cond delay="indefinite"/>
                      </p:stCondLst>
                      <p:childTnLst>
                        <p:par>
                          <p:cTn id="256" fill="hold">
                            <p:stCondLst>
                              <p:cond delay="0"/>
                            </p:stCondLst>
                            <p:childTnLst>
                              <p:par>
                                <p:cTn id="257" nodeType="clickEffect" fill="hold" presetClass="entr" presetID="10">
                                  <p:stCondLst>
                                    <p:cond delay="0"/>
                                  </p:stCondLst>
                                  <p:childTnLst>
                                    <p:set>
                                      <p:cBhvr>
                                        <p:cTn id="258" dur="1" fill="hold">
                                          <p:stCondLst>
                                            <p:cond delay="0"/>
                                          </p:stCondLst>
                                        </p:cTn>
                                        <p:tgtEl>
                                          <p:spTgt spid="463"/>
                                        </p:tgtEl>
                                        <p:attrNameLst>
                                          <p:attrName>style.visibility</p:attrName>
                                        </p:attrNameLst>
                                      </p:cBhvr>
                                      <p:to>
                                        <p:strVal val="visible"/>
                                      </p:to>
                                    </p:set>
                                    <p:animEffect filter="fade" transition="in">
                                      <p:cBhvr additive="repl">
                                        <p:cTn id="259" dur="1000"/>
                                        <p:tgtEl>
                                          <p:spTgt spid="463"/>
                                        </p:tgtEl>
                                      </p:cBhvr>
                                    </p:animEffect>
                                  </p:childTnLst>
                                </p:cTn>
                              </p:par>
                              <p:par>
                                <p:cTn id="260" nodeType="withEffect" fill="hold" presetClass="entr" presetID="10">
                                  <p:stCondLst>
                                    <p:cond delay="0"/>
                                  </p:stCondLst>
                                  <p:childTnLst>
                                    <p:set>
                                      <p:cBhvr>
                                        <p:cTn id="261" dur="1" fill="hold">
                                          <p:stCondLst>
                                            <p:cond delay="0"/>
                                          </p:stCondLst>
                                        </p:cTn>
                                        <p:tgtEl>
                                          <p:spTgt spid="462"/>
                                        </p:tgtEl>
                                        <p:attrNameLst>
                                          <p:attrName>style.visibility</p:attrName>
                                        </p:attrNameLst>
                                      </p:cBhvr>
                                      <p:to>
                                        <p:strVal val="visible"/>
                                      </p:to>
                                    </p:set>
                                    <p:animEffect filter="fade" transition="in">
                                      <p:cBhvr additive="repl">
                                        <p:cTn id="262" dur="1000"/>
                                        <p:tgtEl>
                                          <p:spTgt spid="462"/>
                                        </p:tgtEl>
                                      </p:cBhvr>
                                    </p:animEffect>
                                  </p:childTnLst>
                                </p:cTn>
                              </p:par>
                            </p:childTnLst>
                          </p:cTn>
                        </p:par>
                      </p:childTnLst>
                    </p:cTn>
                  </p:par>
                  <p:par>
                    <p:cTn id="263" fill="hold">
                      <p:stCondLst>
                        <p:cond delay="indefinite"/>
                      </p:stCondLst>
                      <p:childTnLst>
                        <p:par>
                          <p:cTn id="264" fill="hold">
                            <p:stCondLst>
                              <p:cond delay="0"/>
                            </p:stCondLst>
                            <p:childTnLst>
                              <p:par>
                                <p:cTn id="265" nodeType="clickEffect" fill="hold" presetClass="exit" presetID="1">
                                  <p:stCondLst>
                                    <p:cond delay="0"/>
                                  </p:stCondLst>
                                  <p:childTnLst>
                                    <p:set>
                                      <p:cBhvr>
                                        <p:cTn id="266" dur="1" fill="hold">
                                          <p:stCondLst>
                                            <p:cond delay="0"/>
                                          </p:stCondLst>
                                        </p:cTn>
                                        <p:tgtEl>
                                          <p:spTgt spid="462"/>
                                        </p:tgtEl>
                                        <p:attrNameLst>
                                          <p:attrName>style.visibility</p:attrName>
                                        </p:attrNameLst>
                                      </p:cBhvr>
                                      <p:to>
                                        <p:strVal val="hidden"/>
                                      </p:to>
                                    </p:set>
                                  </p:childTnLst>
                                </p:cTn>
                              </p:par>
                              <p:par>
                                <p:cTn id="267" nodeType="withEffect" fill="hold" presetClass="exit" presetID="1">
                                  <p:stCondLst>
                                    <p:cond delay="0"/>
                                  </p:stCondLst>
                                  <p:childTnLst>
                                    <p:set>
                                      <p:cBhvr>
                                        <p:cTn id="268" dur="1" fill="hold">
                                          <p:stCondLst>
                                            <p:cond delay="0"/>
                                          </p:stCondLst>
                                        </p:cTn>
                                        <p:tgtEl>
                                          <p:spTgt spid="463"/>
                                        </p:tgtEl>
                                        <p:attrNameLst>
                                          <p:attrName>style.visibility</p:attrName>
                                        </p:attrNameLst>
                                      </p:cBhvr>
                                      <p:to>
                                        <p:strVal val="hidden"/>
                                      </p:to>
                                    </p:set>
                                  </p:childTnLst>
                                </p:cTn>
                              </p:par>
                              <p:par>
                                <p:cTn id="269" nodeType="withEffect" fill="hold" presetClass="entr" presetID="10">
                                  <p:stCondLst>
                                    <p:cond delay="0"/>
                                  </p:stCondLst>
                                  <p:childTnLst>
                                    <p:set>
                                      <p:cBhvr>
                                        <p:cTn id="270" dur="1" fill="hold">
                                          <p:stCondLst>
                                            <p:cond delay="0"/>
                                          </p:stCondLst>
                                        </p:cTn>
                                        <p:tgtEl>
                                          <p:spTgt spid="465"/>
                                        </p:tgtEl>
                                        <p:attrNameLst>
                                          <p:attrName>style.visibility</p:attrName>
                                        </p:attrNameLst>
                                      </p:cBhvr>
                                      <p:to>
                                        <p:strVal val="visible"/>
                                      </p:to>
                                    </p:set>
                                    <p:animEffect filter="fade" transition="in">
                                      <p:cBhvr additive="repl">
                                        <p:cTn id="271" dur="1000"/>
                                        <p:tgtEl>
                                          <p:spTgt spid="465"/>
                                        </p:tgtEl>
                                      </p:cBhvr>
                                    </p:animEffect>
                                  </p:childTnLst>
                                </p:cTn>
                              </p:par>
                              <p:par>
                                <p:cTn id="272" nodeType="withEffect" fill="hold" presetClass="entr" presetID="10">
                                  <p:stCondLst>
                                    <p:cond delay="0"/>
                                  </p:stCondLst>
                                  <p:childTnLst>
                                    <p:set>
                                      <p:cBhvr>
                                        <p:cTn id="273" dur="1" fill="hold">
                                          <p:stCondLst>
                                            <p:cond delay="0"/>
                                          </p:stCondLst>
                                        </p:cTn>
                                        <p:tgtEl>
                                          <p:spTgt spid="464"/>
                                        </p:tgtEl>
                                        <p:attrNameLst>
                                          <p:attrName>style.visibility</p:attrName>
                                        </p:attrNameLst>
                                      </p:cBhvr>
                                      <p:to>
                                        <p:strVal val="visible"/>
                                      </p:to>
                                    </p:set>
                                    <p:animEffect filter="fade" transition="in">
                                      <p:cBhvr additive="repl">
                                        <p:cTn id="274" dur="1000"/>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TextShape 1"/>
          <p:cNvSpPr txBox="1"/>
          <p:nvPr/>
        </p:nvSpPr>
        <p:spPr>
          <a:xfrm>
            <a:off x="5688000" y="996840"/>
            <a:ext cx="5859720" cy="4863960"/>
          </a:xfrm>
          <a:prstGeom prst="rect">
            <a:avLst/>
          </a:prstGeom>
          <a:noFill/>
          <a:ln>
            <a:noFill/>
          </a:ln>
        </p:spPr>
        <p:txBody>
          <a:bodyPr anchor="ctr">
            <a:normAutofit/>
          </a:bodyPr>
          <a:p>
            <a:pPr>
              <a:lnSpc>
                <a:spcPct val="150000"/>
              </a:lnSpc>
              <a:tabLst>
                <a:tab algn="l" pos="0"/>
              </a:tabLst>
            </a:pPr>
            <a:r>
              <a:rPr b="0" lang="ru-RU" sz="2500" spc="-1" strike="noStrike">
                <a:solidFill>
                  <a:srgbClr val="323332"/>
                </a:solidFill>
                <a:latin typeface="Proxima Nova"/>
                <a:ea typeface="Proxima Nova"/>
              </a:rPr>
              <a:t>ДЗ 1 -  25 марта   (штраф 10 баллов)</a:t>
            </a:r>
            <a:endParaRPr b="0" lang="en-US" sz="2500" spc="-1" strike="noStrike">
              <a:solidFill>
                <a:srgbClr val="000000"/>
              </a:solidFill>
              <a:latin typeface="Arial"/>
            </a:endParaRPr>
          </a:p>
          <a:p>
            <a:pPr>
              <a:lnSpc>
                <a:spcPct val="150000"/>
              </a:lnSpc>
              <a:tabLst>
                <a:tab algn="l" pos="0"/>
              </a:tabLst>
            </a:pPr>
            <a:r>
              <a:rPr b="0" lang="ru-RU" sz="2500" spc="-1" strike="noStrike">
                <a:solidFill>
                  <a:srgbClr val="323332"/>
                </a:solidFill>
                <a:latin typeface="Proxima Nova"/>
                <a:ea typeface="Proxima Nova"/>
              </a:rPr>
              <a:t>ДЗ 2 -   8 апреля (штраф 10 баллов)</a:t>
            </a:r>
            <a:endParaRPr b="0" lang="en-US" sz="2500" spc="-1" strike="noStrike">
              <a:solidFill>
                <a:srgbClr val="000000"/>
              </a:solidFill>
              <a:latin typeface="Arial"/>
            </a:endParaRPr>
          </a:p>
          <a:p>
            <a:pPr>
              <a:lnSpc>
                <a:spcPct val="150000"/>
              </a:lnSpc>
              <a:tabLst>
                <a:tab algn="l" pos="0"/>
              </a:tabLst>
            </a:pPr>
            <a:r>
              <a:rPr b="0" lang="ru-RU" sz="2500" spc="-1" strike="noStrike">
                <a:solidFill>
                  <a:srgbClr val="323332"/>
                </a:solidFill>
                <a:latin typeface="Proxima Nova"/>
                <a:ea typeface="Proxima Nova"/>
              </a:rPr>
              <a:t>ДЗ 3 - 28 апреля (штраф 10 баллов)</a:t>
            </a:r>
            <a:endParaRPr b="0" lang="en-US" sz="2500" spc="-1" strike="noStrike">
              <a:solidFill>
                <a:srgbClr val="000000"/>
              </a:solidFill>
              <a:latin typeface="Arial"/>
            </a:endParaRPr>
          </a:p>
        </p:txBody>
      </p:sp>
      <p:sp>
        <p:nvSpPr>
          <p:cNvPr id="296" name="TextShape 2"/>
          <p:cNvSpPr txBox="1"/>
          <p:nvPr/>
        </p:nvSpPr>
        <p:spPr>
          <a:xfrm>
            <a:off x="982440" y="3151440"/>
            <a:ext cx="3458160" cy="14407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Дедлайны</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Блокировка диапазонов в файле (4/)</a:t>
            </a:r>
            <a:endParaRPr b="0" lang="en-US" sz="3200" spc="-1" strike="noStrike">
              <a:solidFill>
                <a:srgbClr val="000000"/>
              </a:solidFill>
              <a:latin typeface="Arial"/>
            </a:endParaRPr>
          </a:p>
        </p:txBody>
      </p:sp>
      <p:sp>
        <p:nvSpPr>
          <p:cNvPr id="467"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7955AE02-4C1C-46C0-A398-E9073C44FA69}"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468" name="CustomShape 3"/>
          <p:cNvSpPr/>
          <p:nvPr/>
        </p:nvSpPr>
        <p:spPr>
          <a:xfrm flipH="1">
            <a:off x="5826960" y="1360080"/>
            <a:ext cx="17640" cy="3319200"/>
          </a:xfrm>
          <a:custGeom>
            <a:avLst/>
            <a:gdLst/>
            <a:ahLst/>
            <a:rect l="l" t="t" r="r" b="b"/>
            <a:pathLst>
              <a:path w="21600" h="21600">
                <a:moveTo>
                  <a:pt x="0" y="0"/>
                </a:moveTo>
                <a:lnTo>
                  <a:pt x="21600" y="21600"/>
                </a:lnTo>
              </a:path>
            </a:pathLst>
          </a:custGeom>
          <a:noFill/>
          <a:ln w="19080">
            <a:solidFill>
              <a:schemeClr val="dk1"/>
            </a:solidFill>
            <a:prstDash val="dot"/>
            <a:round/>
          </a:ln>
        </p:spPr>
        <p:style>
          <a:lnRef idx="0"/>
          <a:fillRef idx="0"/>
          <a:effectRef idx="0"/>
          <a:fontRef idx="minor"/>
        </p:style>
      </p:sp>
      <p:sp>
        <p:nvSpPr>
          <p:cNvPr id="469" name="CustomShape 4"/>
          <p:cNvSpPr/>
          <p:nvPr/>
        </p:nvSpPr>
        <p:spPr>
          <a:xfrm>
            <a:off x="1030320" y="1459800"/>
            <a:ext cx="2999520" cy="9133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200" spc="-1" strike="noStrike">
                <a:solidFill>
                  <a:srgbClr val="000000"/>
                </a:solidFill>
                <a:latin typeface="Arial"/>
                <a:ea typeface="Arial"/>
              </a:rPr>
              <a:t>$&gt; gcc 2_flock.c</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ru-RU" sz="1200" spc="-1" strike="noStrike">
                <a:solidFill>
                  <a:srgbClr val="000000"/>
                </a:solidFill>
                <a:latin typeface="Arial"/>
                <a:ea typeface="Arial"/>
              </a:rPr>
              <a:t>$&gt; ./a.out</a:t>
            </a:r>
            <a:endParaRPr b="0" lang="en-US" sz="1200" spc="-1" strike="noStrike">
              <a:latin typeface="Arial"/>
            </a:endParaRPr>
          </a:p>
          <a:p>
            <a:pPr>
              <a:lnSpc>
                <a:spcPct val="100000"/>
              </a:lnSpc>
              <a:tabLst>
                <a:tab algn="l" pos="0"/>
              </a:tabLst>
            </a:pPr>
            <a:r>
              <a:rPr b="0" lang="ru-RU" sz="1200" spc="-1" strike="noStrike">
                <a:solidFill>
                  <a:srgbClr val="000000"/>
                </a:solidFill>
                <a:latin typeface="Arial"/>
                <a:ea typeface="Arial"/>
              </a:rPr>
              <a:t>my pid = 95231</a:t>
            </a:r>
            <a:endParaRPr b="0" lang="en-US" sz="1200" spc="-1" strike="noStrike">
              <a:latin typeface="Arial"/>
            </a:endParaRPr>
          </a:p>
        </p:txBody>
      </p:sp>
      <p:sp>
        <p:nvSpPr>
          <p:cNvPr id="470" name="CustomShape 5"/>
          <p:cNvSpPr/>
          <p:nvPr/>
        </p:nvSpPr>
        <p:spPr>
          <a:xfrm>
            <a:off x="6171120" y="1459800"/>
            <a:ext cx="2999520" cy="6094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$&gt; ./a.out</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my pid = 95229</a:t>
            </a:r>
            <a:endParaRPr b="0" lang="en-US" sz="1400" spc="-1" strike="noStrike">
              <a:latin typeface="Arial"/>
            </a:endParaRPr>
          </a:p>
        </p:txBody>
      </p:sp>
      <p:sp>
        <p:nvSpPr>
          <p:cNvPr id="471" name="CustomShape 6"/>
          <p:cNvSpPr/>
          <p:nvPr/>
        </p:nvSpPr>
        <p:spPr>
          <a:xfrm>
            <a:off x="9068760" y="6160320"/>
            <a:ext cx="299952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800" spc="-1" strike="noStrike" u="sng">
                <a:solidFill>
                  <a:srgbClr val="0000ff"/>
                </a:solidFill>
                <a:highlight>
                  <a:srgbClr val="ffffff"/>
                </a:highlight>
                <a:uFillTx/>
                <a:latin typeface="Arial"/>
                <a:ea typeface="Arial"/>
                <a:hlinkClick r:id="rId1"/>
              </a:rPr>
              <a:t>9_aio/3_fcntl_lock.c</a:t>
            </a:r>
            <a:endParaRPr b="0" lang="en-US" sz="1800" spc="-1" strike="noStrike">
              <a:latin typeface="Arial"/>
            </a:endParaRPr>
          </a:p>
        </p:txBody>
      </p:sp>
      <p:sp>
        <p:nvSpPr>
          <p:cNvPr id="472" name="CustomShape 7"/>
          <p:cNvSpPr/>
          <p:nvPr/>
        </p:nvSpPr>
        <p:spPr>
          <a:xfrm>
            <a:off x="2565000" y="5731200"/>
            <a:ext cx="7995240" cy="10440"/>
          </a:xfrm>
          <a:custGeom>
            <a:avLst/>
            <a:gdLst/>
            <a:ahLst/>
            <a:rect l="l" t="t" r="r" b="b"/>
            <a:pathLst>
              <a:path w="21600" h="21600">
                <a:moveTo>
                  <a:pt x="0" y="0"/>
                </a:moveTo>
                <a:lnTo>
                  <a:pt x="21600" y="21600"/>
                </a:lnTo>
              </a:path>
            </a:pathLst>
          </a:custGeom>
          <a:noFill/>
          <a:ln w="28440">
            <a:solidFill>
              <a:schemeClr val="dk1"/>
            </a:solidFill>
            <a:round/>
            <a:headEnd len="med" type="stealth" w="med"/>
            <a:tailEnd len="med" type="stealth" w="med"/>
          </a:ln>
        </p:spPr>
        <p:style>
          <a:lnRef idx="0"/>
          <a:fillRef idx="0"/>
          <a:effectRef idx="0"/>
          <a:fontRef idx="minor"/>
        </p:style>
      </p:sp>
      <p:sp>
        <p:nvSpPr>
          <p:cNvPr id="473" name="CustomShape 8"/>
          <p:cNvSpPr/>
          <p:nvPr/>
        </p:nvSpPr>
        <p:spPr>
          <a:xfrm>
            <a:off x="2200320" y="5505480"/>
            <a:ext cx="32148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800" spc="-1" strike="noStrike">
                <a:solidFill>
                  <a:srgbClr val="000000"/>
                </a:solidFill>
                <a:latin typeface="Arial"/>
                <a:ea typeface="Arial"/>
              </a:rPr>
              <a:t>0</a:t>
            </a:r>
            <a:endParaRPr b="0" lang="en-US" sz="1800" spc="-1" strike="noStrike">
              <a:latin typeface="Arial"/>
            </a:endParaRPr>
          </a:p>
        </p:txBody>
      </p:sp>
      <p:sp>
        <p:nvSpPr>
          <p:cNvPr id="474" name="CustomShape 9"/>
          <p:cNvSpPr/>
          <p:nvPr/>
        </p:nvSpPr>
        <p:spPr>
          <a:xfrm>
            <a:off x="10785240" y="5505480"/>
            <a:ext cx="61128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800" spc="-1" strike="noStrike">
                <a:solidFill>
                  <a:srgbClr val="000000"/>
                </a:solidFill>
                <a:latin typeface="Arial"/>
                <a:ea typeface="Arial"/>
              </a:rPr>
              <a:t>100</a:t>
            </a:r>
            <a:endParaRPr b="0" lang="en-US" sz="1800" spc="-1" strike="noStrike">
              <a:latin typeface="Arial"/>
            </a:endParaRPr>
          </a:p>
        </p:txBody>
      </p:sp>
      <p:sp>
        <p:nvSpPr>
          <p:cNvPr id="475" name="CustomShape 10"/>
          <p:cNvSpPr/>
          <p:nvPr/>
        </p:nvSpPr>
        <p:spPr>
          <a:xfrm flipH="1">
            <a:off x="4084200" y="5430600"/>
            <a:ext cx="4320" cy="632880"/>
          </a:xfrm>
          <a:custGeom>
            <a:avLst/>
            <a:gdLst/>
            <a:ahLst/>
            <a:rect l="l" t="t" r="r" b="b"/>
            <a:pathLst>
              <a:path w="21600" h="21600">
                <a:moveTo>
                  <a:pt x="0" y="0"/>
                </a:moveTo>
                <a:lnTo>
                  <a:pt x="21600" y="21600"/>
                </a:lnTo>
              </a:path>
            </a:pathLst>
          </a:custGeom>
          <a:noFill/>
          <a:ln w="19080">
            <a:solidFill>
              <a:schemeClr val="dk1"/>
            </a:solidFill>
            <a:prstDash val="dot"/>
            <a:round/>
          </a:ln>
        </p:spPr>
        <p:style>
          <a:lnRef idx="0"/>
          <a:fillRef idx="0"/>
          <a:effectRef idx="0"/>
          <a:fontRef idx="minor"/>
        </p:style>
      </p:sp>
      <p:sp>
        <p:nvSpPr>
          <p:cNvPr id="476" name="CustomShape 11"/>
          <p:cNvSpPr/>
          <p:nvPr/>
        </p:nvSpPr>
        <p:spPr>
          <a:xfrm flipH="1">
            <a:off x="5836680" y="5419800"/>
            <a:ext cx="1440" cy="643680"/>
          </a:xfrm>
          <a:custGeom>
            <a:avLst/>
            <a:gdLst/>
            <a:ahLst/>
            <a:rect l="l" t="t" r="r" b="b"/>
            <a:pathLst>
              <a:path w="21600" h="21600">
                <a:moveTo>
                  <a:pt x="0" y="0"/>
                </a:moveTo>
                <a:lnTo>
                  <a:pt x="21600" y="21600"/>
                </a:lnTo>
              </a:path>
            </a:pathLst>
          </a:custGeom>
          <a:noFill/>
          <a:ln w="19080">
            <a:solidFill>
              <a:schemeClr val="dk1"/>
            </a:solidFill>
            <a:prstDash val="dot"/>
            <a:round/>
          </a:ln>
        </p:spPr>
        <p:style>
          <a:lnRef idx="0"/>
          <a:fillRef idx="0"/>
          <a:effectRef idx="0"/>
          <a:fontRef idx="minor"/>
        </p:style>
      </p:sp>
      <p:sp>
        <p:nvSpPr>
          <p:cNvPr id="477" name="CustomShape 12"/>
          <p:cNvSpPr/>
          <p:nvPr/>
        </p:nvSpPr>
        <p:spPr>
          <a:xfrm flipH="1">
            <a:off x="7436520" y="5452200"/>
            <a:ext cx="720" cy="611280"/>
          </a:xfrm>
          <a:custGeom>
            <a:avLst/>
            <a:gdLst/>
            <a:ahLst/>
            <a:rect l="l" t="t" r="r" b="b"/>
            <a:pathLst>
              <a:path w="21600" h="21600">
                <a:moveTo>
                  <a:pt x="0" y="0"/>
                </a:moveTo>
                <a:lnTo>
                  <a:pt x="21600" y="21600"/>
                </a:lnTo>
              </a:path>
            </a:pathLst>
          </a:custGeom>
          <a:noFill/>
          <a:ln w="19080">
            <a:solidFill>
              <a:schemeClr val="dk1"/>
            </a:solidFill>
            <a:prstDash val="dot"/>
            <a:round/>
          </a:ln>
        </p:spPr>
        <p:style>
          <a:lnRef idx="0"/>
          <a:fillRef idx="0"/>
          <a:effectRef idx="0"/>
          <a:fontRef idx="minor"/>
        </p:style>
      </p:sp>
      <p:sp>
        <p:nvSpPr>
          <p:cNvPr id="478" name="CustomShape 13"/>
          <p:cNvSpPr/>
          <p:nvPr/>
        </p:nvSpPr>
        <p:spPr>
          <a:xfrm flipH="1">
            <a:off x="3300840" y="5419800"/>
            <a:ext cx="4320" cy="632880"/>
          </a:xfrm>
          <a:custGeom>
            <a:avLst/>
            <a:gdLst/>
            <a:ahLst/>
            <a:rect l="l" t="t" r="r" b="b"/>
            <a:pathLst>
              <a:path w="21600" h="21600">
                <a:moveTo>
                  <a:pt x="0" y="0"/>
                </a:moveTo>
                <a:lnTo>
                  <a:pt x="21600" y="21600"/>
                </a:lnTo>
              </a:path>
            </a:pathLst>
          </a:custGeom>
          <a:noFill/>
          <a:ln w="19080">
            <a:solidFill>
              <a:schemeClr val="dk1"/>
            </a:solidFill>
            <a:prstDash val="dot"/>
            <a:round/>
          </a:ln>
        </p:spPr>
        <p:style>
          <a:lnRef idx="0"/>
          <a:fillRef idx="0"/>
          <a:effectRef idx="0"/>
          <a:fontRef idx="minor"/>
        </p:style>
      </p:sp>
      <p:sp>
        <p:nvSpPr>
          <p:cNvPr id="479" name="CustomShape 14"/>
          <p:cNvSpPr/>
          <p:nvPr/>
        </p:nvSpPr>
        <p:spPr>
          <a:xfrm flipH="1">
            <a:off x="4960440" y="5419800"/>
            <a:ext cx="4320" cy="632880"/>
          </a:xfrm>
          <a:custGeom>
            <a:avLst/>
            <a:gdLst/>
            <a:ahLst/>
            <a:rect l="l" t="t" r="r" b="b"/>
            <a:pathLst>
              <a:path w="21600" h="21600">
                <a:moveTo>
                  <a:pt x="0" y="0"/>
                </a:moveTo>
                <a:lnTo>
                  <a:pt x="21600" y="21600"/>
                </a:lnTo>
              </a:path>
            </a:pathLst>
          </a:custGeom>
          <a:noFill/>
          <a:ln w="19080">
            <a:solidFill>
              <a:schemeClr val="dk1"/>
            </a:solidFill>
            <a:prstDash val="dot"/>
            <a:round/>
          </a:ln>
        </p:spPr>
        <p:style>
          <a:lnRef idx="0"/>
          <a:fillRef idx="0"/>
          <a:effectRef idx="0"/>
          <a:fontRef idx="minor"/>
        </p:style>
      </p:sp>
      <p:sp>
        <p:nvSpPr>
          <p:cNvPr id="480" name="CustomShape 15"/>
          <p:cNvSpPr/>
          <p:nvPr/>
        </p:nvSpPr>
        <p:spPr>
          <a:xfrm flipH="1">
            <a:off x="6635160" y="5419800"/>
            <a:ext cx="4320" cy="632880"/>
          </a:xfrm>
          <a:custGeom>
            <a:avLst/>
            <a:gdLst/>
            <a:ahLst/>
            <a:rect l="l" t="t" r="r" b="b"/>
            <a:pathLst>
              <a:path w="21600" h="21600">
                <a:moveTo>
                  <a:pt x="0" y="0"/>
                </a:moveTo>
                <a:lnTo>
                  <a:pt x="21600" y="21600"/>
                </a:lnTo>
              </a:path>
            </a:pathLst>
          </a:custGeom>
          <a:noFill/>
          <a:ln w="19080">
            <a:solidFill>
              <a:schemeClr val="dk1"/>
            </a:solidFill>
            <a:prstDash val="dot"/>
            <a:round/>
          </a:ln>
        </p:spPr>
        <p:style>
          <a:lnRef idx="0"/>
          <a:fillRef idx="0"/>
          <a:effectRef idx="0"/>
          <a:fontRef idx="minor"/>
        </p:style>
      </p:sp>
      <p:sp>
        <p:nvSpPr>
          <p:cNvPr id="481" name="CustomShape 16"/>
          <p:cNvSpPr/>
          <p:nvPr/>
        </p:nvSpPr>
        <p:spPr>
          <a:xfrm>
            <a:off x="3110040" y="5105520"/>
            <a:ext cx="38592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10</a:t>
            </a:r>
            <a:endParaRPr b="0" lang="en-US" sz="1400" spc="-1" strike="noStrike">
              <a:latin typeface="Arial"/>
            </a:endParaRPr>
          </a:p>
        </p:txBody>
      </p:sp>
      <p:sp>
        <p:nvSpPr>
          <p:cNvPr id="482" name="CustomShape 17"/>
          <p:cNvSpPr/>
          <p:nvPr/>
        </p:nvSpPr>
        <p:spPr>
          <a:xfrm>
            <a:off x="3939840" y="5105520"/>
            <a:ext cx="38592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20</a:t>
            </a:r>
            <a:endParaRPr b="0" lang="en-US" sz="1400" spc="-1" strike="noStrike">
              <a:latin typeface="Arial"/>
            </a:endParaRPr>
          </a:p>
        </p:txBody>
      </p:sp>
      <p:sp>
        <p:nvSpPr>
          <p:cNvPr id="483" name="CustomShape 18"/>
          <p:cNvSpPr/>
          <p:nvPr/>
        </p:nvSpPr>
        <p:spPr>
          <a:xfrm>
            <a:off x="4769640" y="5105520"/>
            <a:ext cx="38592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30</a:t>
            </a:r>
            <a:endParaRPr b="0" lang="en-US" sz="1400" spc="-1" strike="noStrike">
              <a:latin typeface="Arial"/>
            </a:endParaRPr>
          </a:p>
        </p:txBody>
      </p:sp>
      <p:sp>
        <p:nvSpPr>
          <p:cNvPr id="484" name="CustomShape 19"/>
          <p:cNvSpPr/>
          <p:nvPr/>
        </p:nvSpPr>
        <p:spPr>
          <a:xfrm>
            <a:off x="5607000" y="5105520"/>
            <a:ext cx="38592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40</a:t>
            </a:r>
            <a:endParaRPr b="0" lang="en-US" sz="1400" spc="-1" strike="noStrike">
              <a:latin typeface="Arial"/>
            </a:endParaRPr>
          </a:p>
        </p:txBody>
      </p:sp>
      <p:sp>
        <p:nvSpPr>
          <p:cNvPr id="485" name="CustomShape 20"/>
          <p:cNvSpPr/>
          <p:nvPr/>
        </p:nvSpPr>
        <p:spPr>
          <a:xfrm>
            <a:off x="6444360" y="5105520"/>
            <a:ext cx="38592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50</a:t>
            </a:r>
            <a:endParaRPr b="0" lang="en-US" sz="1400" spc="-1" strike="noStrike">
              <a:latin typeface="Arial"/>
            </a:endParaRPr>
          </a:p>
        </p:txBody>
      </p:sp>
      <p:sp>
        <p:nvSpPr>
          <p:cNvPr id="486" name="CustomShape 21"/>
          <p:cNvSpPr/>
          <p:nvPr/>
        </p:nvSpPr>
        <p:spPr>
          <a:xfrm>
            <a:off x="7243920" y="5105520"/>
            <a:ext cx="38592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60</a:t>
            </a:r>
            <a:endParaRPr b="0" lang="en-US" sz="1400" spc="-1" strike="noStrike">
              <a:latin typeface="Arial"/>
            </a:endParaRPr>
          </a:p>
        </p:txBody>
      </p:sp>
      <p:sp>
        <p:nvSpPr>
          <p:cNvPr id="487" name="CustomShape 22"/>
          <p:cNvSpPr/>
          <p:nvPr/>
        </p:nvSpPr>
        <p:spPr>
          <a:xfrm flipH="1">
            <a:off x="8234280" y="5425200"/>
            <a:ext cx="720" cy="611280"/>
          </a:xfrm>
          <a:custGeom>
            <a:avLst/>
            <a:gdLst/>
            <a:ahLst/>
            <a:rect l="l" t="t" r="r" b="b"/>
            <a:pathLst>
              <a:path w="21600" h="21600">
                <a:moveTo>
                  <a:pt x="0" y="0"/>
                </a:moveTo>
                <a:lnTo>
                  <a:pt x="21600" y="21600"/>
                </a:lnTo>
              </a:path>
            </a:pathLst>
          </a:custGeom>
          <a:noFill/>
          <a:ln w="19080">
            <a:solidFill>
              <a:schemeClr val="dk1"/>
            </a:solidFill>
            <a:prstDash val="dot"/>
            <a:round/>
          </a:ln>
        </p:spPr>
        <p:style>
          <a:lnRef idx="0"/>
          <a:fillRef idx="0"/>
          <a:effectRef idx="0"/>
          <a:fontRef idx="minor"/>
        </p:style>
      </p:sp>
      <p:sp>
        <p:nvSpPr>
          <p:cNvPr id="488" name="CustomShape 23"/>
          <p:cNvSpPr/>
          <p:nvPr/>
        </p:nvSpPr>
        <p:spPr>
          <a:xfrm>
            <a:off x="8043480" y="5105520"/>
            <a:ext cx="38592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70</a:t>
            </a:r>
            <a:endParaRPr b="0" lang="en-US" sz="1400" spc="-1" strike="noStrike">
              <a:latin typeface="Arial"/>
            </a:endParaRPr>
          </a:p>
        </p:txBody>
      </p:sp>
      <p:sp>
        <p:nvSpPr>
          <p:cNvPr id="489" name="CustomShape 24"/>
          <p:cNvSpPr/>
          <p:nvPr/>
        </p:nvSpPr>
        <p:spPr>
          <a:xfrm flipH="1">
            <a:off x="9035640" y="5425200"/>
            <a:ext cx="720" cy="611280"/>
          </a:xfrm>
          <a:custGeom>
            <a:avLst/>
            <a:gdLst/>
            <a:ahLst/>
            <a:rect l="l" t="t" r="r" b="b"/>
            <a:pathLst>
              <a:path w="21600" h="21600">
                <a:moveTo>
                  <a:pt x="0" y="0"/>
                </a:moveTo>
                <a:lnTo>
                  <a:pt x="21600" y="21600"/>
                </a:lnTo>
              </a:path>
            </a:pathLst>
          </a:custGeom>
          <a:noFill/>
          <a:ln w="19080">
            <a:solidFill>
              <a:schemeClr val="dk1"/>
            </a:solidFill>
            <a:prstDash val="dot"/>
            <a:round/>
          </a:ln>
        </p:spPr>
        <p:style>
          <a:lnRef idx="0"/>
          <a:fillRef idx="0"/>
          <a:effectRef idx="0"/>
          <a:fontRef idx="minor"/>
        </p:style>
      </p:sp>
      <p:sp>
        <p:nvSpPr>
          <p:cNvPr id="490" name="CustomShape 25"/>
          <p:cNvSpPr/>
          <p:nvPr/>
        </p:nvSpPr>
        <p:spPr>
          <a:xfrm flipH="1">
            <a:off x="9837360" y="5441400"/>
            <a:ext cx="720" cy="611280"/>
          </a:xfrm>
          <a:custGeom>
            <a:avLst/>
            <a:gdLst/>
            <a:ahLst/>
            <a:rect l="l" t="t" r="r" b="b"/>
            <a:pathLst>
              <a:path w="21600" h="21600">
                <a:moveTo>
                  <a:pt x="0" y="0"/>
                </a:moveTo>
                <a:lnTo>
                  <a:pt x="21600" y="21600"/>
                </a:lnTo>
              </a:path>
            </a:pathLst>
          </a:custGeom>
          <a:noFill/>
          <a:ln w="19080">
            <a:solidFill>
              <a:schemeClr val="dk1"/>
            </a:solidFill>
            <a:prstDash val="dot"/>
            <a:round/>
          </a:ln>
        </p:spPr>
        <p:style>
          <a:lnRef idx="0"/>
          <a:fillRef idx="0"/>
          <a:effectRef idx="0"/>
          <a:fontRef idx="minor"/>
        </p:style>
      </p:sp>
      <p:sp>
        <p:nvSpPr>
          <p:cNvPr id="491" name="CustomShape 26"/>
          <p:cNvSpPr/>
          <p:nvPr/>
        </p:nvSpPr>
        <p:spPr>
          <a:xfrm>
            <a:off x="8843040" y="5105520"/>
            <a:ext cx="38592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80</a:t>
            </a:r>
            <a:endParaRPr b="0" lang="en-US" sz="1400" spc="-1" strike="noStrike">
              <a:latin typeface="Arial"/>
            </a:endParaRPr>
          </a:p>
        </p:txBody>
      </p:sp>
      <p:sp>
        <p:nvSpPr>
          <p:cNvPr id="492" name="CustomShape 27"/>
          <p:cNvSpPr/>
          <p:nvPr/>
        </p:nvSpPr>
        <p:spPr>
          <a:xfrm>
            <a:off x="9642600" y="5105520"/>
            <a:ext cx="38592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90</a:t>
            </a:r>
            <a:endParaRPr b="0" lang="en-US" sz="1400" spc="-1" strike="noStrike">
              <a:latin typeface="Arial"/>
            </a:endParaRPr>
          </a:p>
        </p:txBody>
      </p:sp>
      <p:sp>
        <p:nvSpPr>
          <p:cNvPr id="493" name="CustomShape 28"/>
          <p:cNvSpPr/>
          <p:nvPr/>
        </p:nvSpPr>
        <p:spPr>
          <a:xfrm>
            <a:off x="1030320" y="2198880"/>
            <a:ext cx="2999520" cy="5482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200" spc="-1" strike="noStrike">
                <a:solidFill>
                  <a:srgbClr val="000000"/>
                </a:solidFill>
                <a:latin typeface="Arial"/>
                <a:ea typeface="Arial"/>
              </a:rPr>
              <a:t>write 100 a</a:t>
            </a:r>
            <a:endParaRPr b="0" lang="en-US" sz="1200" spc="-1" strike="noStrike">
              <a:latin typeface="Arial"/>
            </a:endParaRPr>
          </a:p>
          <a:p>
            <a:pPr>
              <a:lnSpc>
                <a:spcPct val="100000"/>
              </a:lnSpc>
              <a:tabLst>
                <a:tab algn="l" pos="0"/>
              </a:tabLst>
            </a:pPr>
            <a:r>
              <a:rPr b="0" lang="ru-RU" sz="1200" spc="-1" strike="noStrike">
                <a:solidFill>
                  <a:srgbClr val="000000"/>
                </a:solidFill>
                <a:latin typeface="Arial"/>
                <a:ea typeface="Arial"/>
              </a:rPr>
              <a:t>ok</a:t>
            </a:r>
            <a:endParaRPr b="0" lang="en-US" sz="1200" spc="-1" strike="noStrike">
              <a:latin typeface="Arial"/>
            </a:endParaRPr>
          </a:p>
        </p:txBody>
      </p:sp>
      <p:sp>
        <p:nvSpPr>
          <p:cNvPr id="494" name="CustomShape 29"/>
          <p:cNvSpPr/>
          <p:nvPr/>
        </p:nvSpPr>
        <p:spPr>
          <a:xfrm>
            <a:off x="3273480" y="6418080"/>
            <a:ext cx="664920" cy="360"/>
          </a:xfrm>
          <a:custGeom>
            <a:avLst/>
            <a:gdLst/>
            <a:ahLst/>
            <a:rect l="l" t="t" r="r" b="b"/>
            <a:pathLst>
              <a:path w="21600" h="21600">
                <a:moveTo>
                  <a:pt x="0" y="0"/>
                </a:moveTo>
                <a:lnTo>
                  <a:pt x="21600" y="21600"/>
                </a:lnTo>
              </a:path>
            </a:pathLst>
          </a:custGeom>
          <a:noFill/>
          <a:ln w="76320">
            <a:solidFill>
              <a:srgbClr val="106bcc"/>
            </a:solidFill>
            <a:round/>
          </a:ln>
        </p:spPr>
        <p:style>
          <a:lnRef idx="0"/>
          <a:fillRef idx="0"/>
          <a:effectRef idx="0"/>
          <a:fontRef idx="minor"/>
        </p:style>
      </p:sp>
      <p:sp>
        <p:nvSpPr>
          <p:cNvPr id="495" name="CustomShape 30"/>
          <p:cNvSpPr/>
          <p:nvPr/>
        </p:nvSpPr>
        <p:spPr>
          <a:xfrm>
            <a:off x="5607000" y="6418080"/>
            <a:ext cx="664920" cy="360"/>
          </a:xfrm>
          <a:custGeom>
            <a:avLst/>
            <a:gdLst/>
            <a:ahLst/>
            <a:rect l="l" t="t" r="r" b="b"/>
            <a:pathLst>
              <a:path w="21600" h="21600">
                <a:moveTo>
                  <a:pt x="0" y="0"/>
                </a:moveTo>
                <a:lnTo>
                  <a:pt x="21600" y="21600"/>
                </a:lnTo>
              </a:path>
            </a:pathLst>
          </a:custGeom>
          <a:noFill/>
          <a:ln w="76320">
            <a:solidFill>
              <a:schemeClr val="accent1"/>
            </a:solidFill>
            <a:round/>
          </a:ln>
        </p:spPr>
        <p:style>
          <a:lnRef idx="0"/>
          <a:fillRef idx="0"/>
          <a:effectRef idx="0"/>
          <a:fontRef idx="minor"/>
        </p:style>
      </p:sp>
      <p:sp>
        <p:nvSpPr>
          <p:cNvPr id="496" name="CustomShape 31"/>
          <p:cNvSpPr/>
          <p:nvPr/>
        </p:nvSpPr>
        <p:spPr>
          <a:xfrm>
            <a:off x="6337080" y="6217920"/>
            <a:ext cx="99216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write lock</a:t>
            </a:r>
            <a:endParaRPr b="0" lang="en-US" sz="1400" spc="-1" strike="noStrike">
              <a:latin typeface="Arial"/>
            </a:endParaRPr>
          </a:p>
        </p:txBody>
      </p:sp>
      <p:sp>
        <p:nvSpPr>
          <p:cNvPr id="497" name="CustomShape 32"/>
          <p:cNvSpPr/>
          <p:nvPr/>
        </p:nvSpPr>
        <p:spPr>
          <a:xfrm>
            <a:off x="3939840" y="6191280"/>
            <a:ext cx="112572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read lock</a:t>
            </a:r>
            <a:endParaRPr b="0" lang="en-US" sz="1400" spc="-1" strike="noStrike">
              <a:latin typeface="Arial"/>
            </a:endParaRPr>
          </a:p>
        </p:txBody>
      </p:sp>
      <p:sp>
        <p:nvSpPr>
          <p:cNvPr id="498" name="CustomShape 33"/>
          <p:cNvSpPr/>
          <p:nvPr/>
        </p:nvSpPr>
        <p:spPr>
          <a:xfrm>
            <a:off x="1030320" y="2615040"/>
            <a:ext cx="2999520" cy="9133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200" spc="-1" strike="noStrike">
                <a:solidFill>
                  <a:srgbClr val="000000"/>
                </a:solidFill>
                <a:latin typeface="Arial"/>
                <a:ea typeface="Arial"/>
              </a:rPr>
              <a:t>lock w(rite) s(et) 10 20</a:t>
            </a:r>
            <a:endParaRPr b="0" lang="en-US" sz="1200" spc="-1" strike="noStrike">
              <a:latin typeface="Arial"/>
            </a:endParaRPr>
          </a:p>
          <a:p>
            <a:pPr>
              <a:lnSpc>
                <a:spcPct val="100000"/>
              </a:lnSpc>
              <a:tabLst>
                <a:tab algn="l" pos="0"/>
              </a:tabLst>
            </a:pPr>
            <a:r>
              <a:rPr b="0" lang="ru-RU" sz="1200" spc="-1" strike="noStrike">
                <a:solidFill>
                  <a:srgbClr val="000000"/>
                </a:solidFill>
                <a:latin typeface="Arial"/>
                <a:ea typeface="Arial"/>
              </a:rPr>
              <a:t>ok</a:t>
            </a:r>
            <a:endParaRPr b="0" lang="en-US" sz="1200" spc="-1" strike="noStrike">
              <a:latin typeface="Arial"/>
            </a:endParaRPr>
          </a:p>
          <a:p>
            <a:pPr>
              <a:lnSpc>
                <a:spcPct val="100000"/>
              </a:lnSpc>
              <a:tabLst>
                <a:tab algn="l" pos="0"/>
              </a:tabLst>
            </a:pPr>
            <a:r>
              <a:rPr b="0" lang="ru-RU" sz="1200" spc="-1" strike="noStrike">
                <a:solidFill>
                  <a:srgbClr val="000000"/>
                </a:solidFill>
                <a:latin typeface="Arial"/>
                <a:ea typeface="Arial"/>
              </a:rPr>
              <a:t>lock r(ead) s 40 20</a:t>
            </a:r>
            <a:endParaRPr b="0" lang="en-US" sz="1200" spc="-1" strike="noStrike">
              <a:latin typeface="Arial"/>
            </a:endParaRPr>
          </a:p>
          <a:p>
            <a:pPr>
              <a:lnSpc>
                <a:spcPct val="100000"/>
              </a:lnSpc>
              <a:tabLst>
                <a:tab algn="l" pos="0"/>
              </a:tabLst>
            </a:pPr>
            <a:r>
              <a:rPr b="0" lang="ru-RU" sz="1200" spc="-1" strike="noStrike">
                <a:solidFill>
                  <a:srgbClr val="000000"/>
                </a:solidFill>
                <a:latin typeface="Arial"/>
                <a:ea typeface="Arial"/>
              </a:rPr>
              <a:t>ok</a:t>
            </a:r>
            <a:endParaRPr b="0" lang="en-US" sz="1200" spc="-1" strike="noStrike">
              <a:latin typeface="Arial"/>
            </a:endParaRPr>
          </a:p>
        </p:txBody>
      </p:sp>
      <p:sp>
        <p:nvSpPr>
          <p:cNvPr id="499" name="CustomShape 34"/>
          <p:cNvSpPr/>
          <p:nvPr/>
        </p:nvSpPr>
        <p:spPr>
          <a:xfrm>
            <a:off x="3321360" y="5613120"/>
            <a:ext cx="1643760" cy="9720"/>
          </a:xfrm>
          <a:custGeom>
            <a:avLst/>
            <a:gdLst/>
            <a:ahLst/>
            <a:rect l="l" t="t" r="r" b="b"/>
            <a:pathLst>
              <a:path w="21600" h="21600">
                <a:moveTo>
                  <a:pt x="0" y="0"/>
                </a:moveTo>
                <a:lnTo>
                  <a:pt x="21600" y="21600"/>
                </a:lnTo>
              </a:path>
            </a:pathLst>
          </a:custGeom>
          <a:noFill/>
          <a:ln w="76320">
            <a:solidFill>
              <a:schemeClr val="accent1"/>
            </a:solidFill>
            <a:round/>
          </a:ln>
        </p:spPr>
        <p:style>
          <a:lnRef idx="0"/>
          <a:fillRef idx="0"/>
          <a:effectRef idx="0"/>
          <a:fontRef idx="minor"/>
        </p:style>
      </p:sp>
      <p:sp>
        <p:nvSpPr>
          <p:cNvPr id="500" name="CustomShape 35"/>
          <p:cNvSpPr/>
          <p:nvPr/>
        </p:nvSpPr>
        <p:spPr>
          <a:xfrm>
            <a:off x="5832360" y="5613120"/>
            <a:ext cx="1642320" cy="9720"/>
          </a:xfrm>
          <a:custGeom>
            <a:avLst/>
            <a:gdLst/>
            <a:ahLst/>
            <a:rect l="l" t="t" r="r" b="b"/>
            <a:pathLst>
              <a:path w="21600" h="21600">
                <a:moveTo>
                  <a:pt x="0" y="0"/>
                </a:moveTo>
                <a:lnTo>
                  <a:pt x="21600" y="21600"/>
                </a:lnTo>
              </a:path>
            </a:pathLst>
          </a:custGeom>
          <a:noFill/>
          <a:ln w="76320">
            <a:solidFill>
              <a:srgbClr val="106bcc"/>
            </a:solidFill>
            <a:round/>
          </a:ln>
        </p:spPr>
        <p:style>
          <a:lnRef idx="0"/>
          <a:fillRef idx="0"/>
          <a:effectRef idx="0"/>
          <a:fontRef idx="minor"/>
        </p:style>
      </p:sp>
      <p:sp>
        <p:nvSpPr>
          <p:cNvPr id="501" name="CustomShape 36"/>
          <p:cNvSpPr/>
          <p:nvPr/>
        </p:nvSpPr>
        <p:spPr>
          <a:xfrm>
            <a:off x="6171120" y="1978560"/>
            <a:ext cx="2999520" cy="6094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lock r s 50 30</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ok</a:t>
            </a:r>
            <a:endParaRPr b="0" lang="en-US" sz="1400" spc="-1" strike="noStrike">
              <a:latin typeface="Arial"/>
            </a:endParaRPr>
          </a:p>
        </p:txBody>
      </p:sp>
      <p:sp>
        <p:nvSpPr>
          <p:cNvPr id="502" name="CustomShape 37"/>
          <p:cNvSpPr/>
          <p:nvPr/>
        </p:nvSpPr>
        <p:spPr>
          <a:xfrm>
            <a:off x="6615000" y="5855040"/>
            <a:ext cx="2445480" cy="13320"/>
          </a:xfrm>
          <a:custGeom>
            <a:avLst/>
            <a:gdLst/>
            <a:ahLst/>
            <a:rect l="l" t="t" r="r" b="b"/>
            <a:pathLst>
              <a:path w="21600" h="21600">
                <a:moveTo>
                  <a:pt x="0" y="0"/>
                </a:moveTo>
                <a:lnTo>
                  <a:pt x="21600" y="21600"/>
                </a:lnTo>
              </a:path>
            </a:pathLst>
          </a:custGeom>
          <a:noFill/>
          <a:ln w="76320">
            <a:solidFill>
              <a:srgbClr val="106bcc"/>
            </a:solidFill>
            <a:round/>
          </a:ln>
        </p:spPr>
        <p:style>
          <a:lnRef idx="0"/>
          <a:fillRef idx="0"/>
          <a:effectRef idx="0"/>
          <a:fontRef idx="minor"/>
        </p:style>
      </p:sp>
      <p:sp>
        <p:nvSpPr>
          <p:cNvPr id="503" name="CustomShape 38"/>
          <p:cNvSpPr/>
          <p:nvPr/>
        </p:nvSpPr>
        <p:spPr>
          <a:xfrm>
            <a:off x="6171120" y="2506320"/>
            <a:ext cx="2999520" cy="822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lock w s 20 30</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error = Resource temporarily unavailable</a:t>
            </a:r>
            <a:endParaRPr b="0" lang="en-US" sz="1400" spc="-1" strike="noStrike">
              <a:latin typeface="Arial"/>
            </a:endParaRPr>
          </a:p>
        </p:txBody>
      </p:sp>
      <p:sp>
        <p:nvSpPr>
          <p:cNvPr id="504" name="CustomShape 39"/>
          <p:cNvSpPr/>
          <p:nvPr/>
        </p:nvSpPr>
        <p:spPr>
          <a:xfrm>
            <a:off x="6171120" y="3208320"/>
            <a:ext cx="2999520" cy="6094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lockb w s 20 30</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a:t>
            </a:r>
            <a:endParaRPr b="0" lang="en-US" sz="1400" spc="-1" strike="noStrike">
              <a:latin typeface="Arial"/>
            </a:endParaRPr>
          </a:p>
        </p:txBody>
      </p:sp>
      <p:sp>
        <p:nvSpPr>
          <p:cNvPr id="505" name="CustomShape 40"/>
          <p:cNvSpPr/>
          <p:nvPr/>
        </p:nvSpPr>
        <p:spPr>
          <a:xfrm>
            <a:off x="1030320" y="3426480"/>
            <a:ext cx="2999520" cy="5482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200" spc="-1" strike="noStrike">
                <a:solidFill>
                  <a:srgbClr val="000000"/>
                </a:solidFill>
                <a:latin typeface="Arial"/>
                <a:ea typeface="Arial"/>
              </a:rPr>
              <a:t>lock u(nlock) s 20 10</a:t>
            </a:r>
            <a:endParaRPr b="0" lang="en-US" sz="1200" spc="-1" strike="noStrike">
              <a:latin typeface="Arial"/>
            </a:endParaRPr>
          </a:p>
          <a:p>
            <a:pPr>
              <a:lnSpc>
                <a:spcPct val="100000"/>
              </a:lnSpc>
              <a:tabLst>
                <a:tab algn="l" pos="0"/>
              </a:tabLst>
            </a:pPr>
            <a:r>
              <a:rPr b="0" lang="ru-RU" sz="1200" spc="-1" strike="noStrike">
                <a:solidFill>
                  <a:srgbClr val="000000"/>
                </a:solidFill>
                <a:latin typeface="Arial"/>
                <a:ea typeface="Arial"/>
              </a:rPr>
              <a:t>ok</a:t>
            </a:r>
            <a:endParaRPr b="0" lang="en-US" sz="1200" spc="-1" strike="noStrike">
              <a:latin typeface="Arial"/>
            </a:endParaRPr>
          </a:p>
        </p:txBody>
      </p:sp>
      <p:sp>
        <p:nvSpPr>
          <p:cNvPr id="506" name="CustomShape 41"/>
          <p:cNvSpPr/>
          <p:nvPr/>
        </p:nvSpPr>
        <p:spPr>
          <a:xfrm>
            <a:off x="3339360" y="5616720"/>
            <a:ext cx="710280" cy="2520"/>
          </a:xfrm>
          <a:custGeom>
            <a:avLst/>
            <a:gdLst/>
            <a:ahLst/>
            <a:rect l="l" t="t" r="r" b="b"/>
            <a:pathLst>
              <a:path w="21600" h="21600">
                <a:moveTo>
                  <a:pt x="0" y="0"/>
                </a:moveTo>
                <a:lnTo>
                  <a:pt x="21600" y="21600"/>
                </a:lnTo>
              </a:path>
            </a:pathLst>
          </a:custGeom>
          <a:noFill/>
          <a:ln w="76320">
            <a:solidFill>
              <a:schemeClr val="accent1"/>
            </a:solidFill>
            <a:round/>
          </a:ln>
        </p:spPr>
        <p:style>
          <a:lnRef idx="0"/>
          <a:fillRef idx="0"/>
          <a:effectRef idx="0"/>
          <a:fontRef idx="minor"/>
        </p:style>
      </p:sp>
      <p:sp>
        <p:nvSpPr>
          <p:cNvPr id="507" name="CustomShape 42"/>
          <p:cNvSpPr/>
          <p:nvPr/>
        </p:nvSpPr>
        <p:spPr>
          <a:xfrm>
            <a:off x="1041480" y="3819240"/>
            <a:ext cx="2999520" cy="5482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200" spc="-1" strike="noStrike">
                <a:solidFill>
                  <a:srgbClr val="000000"/>
                </a:solidFill>
                <a:latin typeface="Arial"/>
                <a:ea typeface="Arial"/>
              </a:rPr>
              <a:t>lock u(nlock) s 40 10</a:t>
            </a:r>
            <a:endParaRPr b="0" lang="en-US" sz="1200" spc="-1" strike="noStrike">
              <a:latin typeface="Arial"/>
            </a:endParaRPr>
          </a:p>
          <a:p>
            <a:pPr>
              <a:lnSpc>
                <a:spcPct val="100000"/>
              </a:lnSpc>
              <a:tabLst>
                <a:tab algn="l" pos="0"/>
              </a:tabLst>
            </a:pPr>
            <a:r>
              <a:rPr b="0" lang="ru-RU" sz="1200" spc="-1" strike="noStrike">
                <a:solidFill>
                  <a:srgbClr val="000000"/>
                </a:solidFill>
                <a:latin typeface="Arial"/>
                <a:ea typeface="Arial"/>
              </a:rPr>
              <a:t>ok</a:t>
            </a:r>
            <a:endParaRPr b="0" lang="en-US" sz="1200" spc="-1" strike="noStrike">
              <a:latin typeface="Arial"/>
            </a:endParaRPr>
          </a:p>
        </p:txBody>
      </p:sp>
      <p:sp>
        <p:nvSpPr>
          <p:cNvPr id="508" name="CustomShape 43"/>
          <p:cNvSpPr/>
          <p:nvPr/>
        </p:nvSpPr>
        <p:spPr>
          <a:xfrm flipH="1" rot="10800000">
            <a:off x="5822280" y="5616360"/>
            <a:ext cx="756360" cy="4320"/>
          </a:xfrm>
          <a:custGeom>
            <a:avLst/>
            <a:gdLst/>
            <a:ahLst/>
            <a:rect l="l" t="t" r="r" b="b"/>
            <a:pathLst>
              <a:path w="21600" h="21600">
                <a:moveTo>
                  <a:pt x="0" y="0"/>
                </a:moveTo>
                <a:lnTo>
                  <a:pt x="21600" y="21600"/>
                </a:lnTo>
              </a:path>
            </a:pathLst>
          </a:custGeom>
          <a:noFill/>
          <a:ln w="76320">
            <a:solidFill>
              <a:srgbClr val="106bcc"/>
            </a:solidFill>
            <a:round/>
          </a:ln>
        </p:spPr>
        <p:style>
          <a:lnRef idx="0"/>
          <a:fillRef idx="0"/>
          <a:effectRef idx="0"/>
          <a:fontRef idx="minor"/>
        </p:style>
      </p:sp>
      <p:sp>
        <p:nvSpPr>
          <p:cNvPr id="509" name="CustomShape 44"/>
          <p:cNvSpPr/>
          <p:nvPr/>
        </p:nvSpPr>
        <p:spPr>
          <a:xfrm flipH="1" rot="10800000">
            <a:off x="4108320" y="5846400"/>
            <a:ext cx="2525760" cy="4320"/>
          </a:xfrm>
          <a:custGeom>
            <a:avLst/>
            <a:gdLst/>
            <a:ahLst/>
            <a:rect l="l" t="t" r="r" b="b"/>
            <a:pathLst>
              <a:path w="21600" h="21600">
                <a:moveTo>
                  <a:pt x="0" y="0"/>
                </a:moveTo>
                <a:lnTo>
                  <a:pt x="21600" y="21600"/>
                </a:lnTo>
              </a:path>
            </a:pathLst>
          </a:custGeom>
          <a:noFill/>
          <a:ln w="76320">
            <a:solidFill>
              <a:schemeClr val="accent1"/>
            </a:solidFill>
            <a:round/>
          </a:ln>
        </p:spPr>
        <p:style>
          <a:lnRef idx="0"/>
          <a:fillRef idx="0"/>
          <a:effectRef idx="0"/>
          <a:fontRef idx="minor"/>
        </p:style>
      </p:sp>
      <p:sp>
        <p:nvSpPr>
          <p:cNvPr id="510" name="CustomShape 45"/>
          <p:cNvSpPr/>
          <p:nvPr/>
        </p:nvSpPr>
        <p:spPr>
          <a:xfrm>
            <a:off x="6171120" y="3702960"/>
            <a:ext cx="299952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ok</a:t>
            </a:r>
            <a:endParaRPr b="0" lang="en-US" sz="1400" spc="-1" strike="noStrike">
              <a:latin typeface="Arial"/>
            </a:endParaRPr>
          </a:p>
        </p:txBody>
      </p:sp>
      <p:sp>
        <p:nvSpPr>
          <p:cNvPr id="511" name="CustomShape 46"/>
          <p:cNvSpPr/>
          <p:nvPr/>
        </p:nvSpPr>
        <p:spPr>
          <a:xfrm>
            <a:off x="2631960" y="5730840"/>
            <a:ext cx="8597880" cy="21600"/>
          </a:xfrm>
          <a:custGeom>
            <a:avLst/>
            <a:gdLst/>
            <a:ahLst/>
            <a:rect l="l" t="t" r="r" b="b"/>
            <a:pathLst>
              <a:path w="21600" h="21600">
                <a:moveTo>
                  <a:pt x="0" y="0"/>
                </a:moveTo>
                <a:lnTo>
                  <a:pt x="21600" y="21600"/>
                </a:lnTo>
              </a:path>
            </a:pathLst>
          </a:custGeom>
          <a:noFill/>
          <a:ln w="28440">
            <a:solidFill>
              <a:schemeClr val="dk1"/>
            </a:solidFill>
            <a:round/>
            <a:headEnd len="med" type="stealth" w="med"/>
            <a:tailEnd len="med" type="stealth" w="med"/>
          </a:ln>
        </p:spPr>
        <p:style>
          <a:lnRef idx="0"/>
          <a:fillRef idx="0"/>
          <a:effectRef idx="0"/>
          <a:fontRef idx="minor"/>
        </p:style>
      </p:sp>
      <p:sp>
        <p:nvSpPr>
          <p:cNvPr id="512" name="CustomShape 47"/>
          <p:cNvSpPr/>
          <p:nvPr/>
        </p:nvSpPr>
        <p:spPr>
          <a:xfrm flipH="1" rot="10800000">
            <a:off x="10346040" y="5860440"/>
            <a:ext cx="164880" cy="2520"/>
          </a:xfrm>
          <a:custGeom>
            <a:avLst/>
            <a:gdLst/>
            <a:ahLst/>
            <a:rect l="l" t="t" r="r" b="b"/>
            <a:pathLst>
              <a:path w="21600" h="21600">
                <a:moveTo>
                  <a:pt x="0" y="0"/>
                </a:moveTo>
                <a:lnTo>
                  <a:pt x="21600" y="21600"/>
                </a:lnTo>
              </a:path>
            </a:pathLst>
          </a:custGeom>
          <a:noFill/>
          <a:ln w="76320">
            <a:solidFill>
              <a:schemeClr val="accent1"/>
            </a:solidFill>
            <a:round/>
          </a:ln>
        </p:spPr>
        <p:style>
          <a:lnRef idx="0"/>
          <a:fillRef idx="0"/>
          <a:effectRef idx="0"/>
          <a:fontRef idx="minor"/>
        </p:style>
      </p:sp>
      <p:sp>
        <p:nvSpPr>
          <p:cNvPr id="513" name="CustomShape 48"/>
          <p:cNvSpPr/>
          <p:nvPr/>
        </p:nvSpPr>
        <p:spPr>
          <a:xfrm>
            <a:off x="1041480" y="4201920"/>
            <a:ext cx="2999520" cy="5482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200" spc="-1" strike="noStrike">
                <a:solidFill>
                  <a:srgbClr val="000000"/>
                </a:solidFill>
                <a:latin typeface="Arial"/>
                <a:ea typeface="Arial"/>
              </a:rPr>
              <a:t>write 10 a</a:t>
            </a:r>
            <a:endParaRPr b="0" lang="en-US" sz="1200" spc="-1" strike="noStrike">
              <a:latin typeface="Arial"/>
            </a:endParaRPr>
          </a:p>
          <a:p>
            <a:pPr>
              <a:lnSpc>
                <a:spcPct val="100000"/>
              </a:lnSpc>
              <a:tabLst>
                <a:tab algn="l" pos="0"/>
              </a:tabLst>
            </a:pPr>
            <a:r>
              <a:rPr b="0" lang="ru-RU" sz="1200" spc="-1" strike="noStrike">
                <a:solidFill>
                  <a:srgbClr val="000000"/>
                </a:solidFill>
                <a:latin typeface="Arial"/>
                <a:ea typeface="Arial"/>
              </a:rPr>
              <a:t>ok</a:t>
            </a:r>
            <a:endParaRPr b="0" lang="en-US" sz="1200" spc="-1" strike="noStrike">
              <a:latin typeface="Arial"/>
            </a:endParaRPr>
          </a:p>
        </p:txBody>
      </p:sp>
      <p:sp>
        <p:nvSpPr>
          <p:cNvPr id="514" name="CustomShape 49"/>
          <p:cNvSpPr/>
          <p:nvPr/>
        </p:nvSpPr>
        <p:spPr>
          <a:xfrm>
            <a:off x="11340000" y="5516280"/>
            <a:ext cx="61128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800" spc="-1" strike="noStrike">
                <a:solidFill>
                  <a:srgbClr val="000000"/>
                </a:solidFill>
                <a:latin typeface="Arial"/>
                <a:ea typeface="Arial"/>
              </a:rPr>
              <a:t>110</a:t>
            </a:r>
            <a:endParaRPr b="0" lang="en-US" sz="1800" spc="-1" strike="noStrike">
              <a:latin typeface="Arial"/>
            </a:endParaRPr>
          </a:p>
        </p:txBody>
      </p:sp>
      <p:sp>
        <p:nvSpPr>
          <p:cNvPr id="515" name="CustomShape 50"/>
          <p:cNvSpPr/>
          <p:nvPr/>
        </p:nvSpPr>
        <p:spPr>
          <a:xfrm>
            <a:off x="10420920" y="5862960"/>
            <a:ext cx="664920" cy="360"/>
          </a:xfrm>
          <a:custGeom>
            <a:avLst/>
            <a:gdLst/>
            <a:ahLst/>
            <a:rect l="l" t="t" r="r" b="b"/>
            <a:pathLst>
              <a:path w="21600" h="21600">
                <a:moveTo>
                  <a:pt x="0" y="0"/>
                </a:moveTo>
                <a:lnTo>
                  <a:pt x="21600" y="21600"/>
                </a:lnTo>
              </a:path>
            </a:pathLst>
          </a:custGeom>
          <a:noFill/>
          <a:ln w="76320">
            <a:solidFill>
              <a:schemeClr val="accent1"/>
            </a:solidFill>
            <a:round/>
          </a:ln>
        </p:spPr>
        <p:style>
          <a:lnRef idx="0"/>
          <a:fillRef idx="0"/>
          <a:effectRef idx="0"/>
          <a:fontRef idx="minor"/>
        </p:style>
      </p:sp>
      <p:sp>
        <p:nvSpPr>
          <p:cNvPr id="516" name="CustomShape 51"/>
          <p:cNvSpPr/>
          <p:nvPr/>
        </p:nvSpPr>
        <p:spPr>
          <a:xfrm>
            <a:off x="1030320" y="4619520"/>
            <a:ext cx="2999520" cy="5482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200" spc="-1" strike="noStrike">
                <a:solidFill>
                  <a:srgbClr val="000000"/>
                </a:solidFill>
                <a:latin typeface="Arial"/>
                <a:ea typeface="Arial"/>
              </a:rPr>
              <a:t>lock w s 101 9</a:t>
            </a:r>
            <a:endParaRPr b="0" lang="en-US" sz="1200" spc="-1" strike="noStrike">
              <a:latin typeface="Arial"/>
            </a:endParaRPr>
          </a:p>
          <a:p>
            <a:pPr>
              <a:lnSpc>
                <a:spcPct val="100000"/>
              </a:lnSpc>
              <a:tabLst>
                <a:tab algn="l" pos="0"/>
              </a:tabLst>
            </a:pPr>
            <a:r>
              <a:rPr b="0" lang="ru-RU" sz="1200" spc="-1" strike="noStrike">
                <a:solidFill>
                  <a:srgbClr val="000000"/>
                </a:solidFill>
                <a:latin typeface="Arial"/>
                <a:ea typeface="Arial"/>
              </a:rPr>
              <a:t>error = Resource temporarily unavailable</a:t>
            </a:r>
            <a:endParaRPr b="0" lang="en-US" sz="1200" spc="-1" strike="noStrike">
              <a:latin typeface="Arial"/>
            </a:endParaRPr>
          </a:p>
        </p:txBody>
      </p:sp>
      <p:sp>
        <p:nvSpPr>
          <p:cNvPr id="517" name="CustomShape 52"/>
          <p:cNvSpPr/>
          <p:nvPr/>
        </p:nvSpPr>
        <p:spPr>
          <a:xfrm>
            <a:off x="6171120" y="3963240"/>
            <a:ext cx="2999520" cy="822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^C</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$&gt;</a:t>
            </a:r>
            <a:endParaRPr b="0" lang="en-US" sz="1400" spc="-1" strike="noStrike">
              <a:latin typeface="Arial"/>
            </a:endParaRPr>
          </a:p>
        </p:txBody>
      </p:sp>
      <p:sp>
        <p:nvSpPr>
          <p:cNvPr id="518" name="CustomShape 53"/>
          <p:cNvSpPr/>
          <p:nvPr/>
        </p:nvSpPr>
        <p:spPr>
          <a:xfrm>
            <a:off x="1041480" y="5028840"/>
            <a:ext cx="2999520" cy="5482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200" spc="-1" strike="noStrike">
                <a:solidFill>
                  <a:srgbClr val="000000"/>
                </a:solidFill>
                <a:latin typeface="Arial"/>
                <a:ea typeface="Arial"/>
              </a:rPr>
              <a:t>lock w s 100 10</a:t>
            </a:r>
            <a:endParaRPr b="0" lang="en-US" sz="1200" spc="-1" strike="noStrike">
              <a:latin typeface="Arial"/>
            </a:endParaRPr>
          </a:p>
          <a:p>
            <a:pPr>
              <a:lnSpc>
                <a:spcPct val="100000"/>
              </a:lnSpc>
              <a:tabLst>
                <a:tab algn="l" pos="0"/>
              </a:tabLst>
            </a:pPr>
            <a:r>
              <a:rPr b="0" lang="ru-RU" sz="1200" spc="-1" strike="noStrike">
                <a:solidFill>
                  <a:srgbClr val="000000"/>
                </a:solidFill>
                <a:latin typeface="Arial"/>
                <a:ea typeface="Arial"/>
              </a:rPr>
              <a:t>ok</a:t>
            </a:r>
            <a:endParaRPr b="0" lang="en-US" sz="1200" spc="-1" strike="noStrike">
              <a:latin typeface="Arial"/>
            </a:endParaRPr>
          </a:p>
        </p:txBody>
      </p:sp>
      <p:sp>
        <p:nvSpPr>
          <p:cNvPr id="519" name="CustomShape 54"/>
          <p:cNvSpPr/>
          <p:nvPr/>
        </p:nvSpPr>
        <p:spPr>
          <a:xfrm>
            <a:off x="10345680" y="5592240"/>
            <a:ext cx="664920" cy="360"/>
          </a:xfrm>
          <a:custGeom>
            <a:avLst/>
            <a:gdLst/>
            <a:ahLst/>
            <a:rect l="l" t="t" r="r" b="b"/>
            <a:pathLst>
              <a:path w="21600" h="21600">
                <a:moveTo>
                  <a:pt x="0" y="0"/>
                </a:moveTo>
                <a:lnTo>
                  <a:pt x="21600" y="21600"/>
                </a:lnTo>
              </a:path>
            </a:pathLst>
          </a:custGeom>
          <a:noFill/>
          <a:ln w="76320">
            <a:solidFill>
              <a:schemeClr val="accent1"/>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275" dur="indefinite" restart="never" nodeType="tmRoot">
          <p:childTnLst>
            <p:seq>
              <p:cTn id="276" dur="indefinite" nodeType="mainSeq">
                <p:childTnLst>
                  <p:par>
                    <p:cTn id="277" fill="hold">
                      <p:stCondLst>
                        <p:cond delay="indefinite"/>
                      </p:stCondLst>
                      <p:childTnLst>
                        <p:par>
                          <p:cTn id="278" fill="hold">
                            <p:stCondLst>
                              <p:cond delay="0"/>
                            </p:stCondLst>
                            <p:childTnLst>
                              <p:par>
                                <p:cTn id="279" nodeType="clickEffect" fill="hold" presetClass="entr" presetID="10">
                                  <p:stCondLst>
                                    <p:cond delay="0"/>
                                  </p:stCondLst>
                                  <p:childTnLst>
                                    <p:set>
                                      <p:cBhvr>
                                        <p:cTn id="280" dur="1" fill="hold">
                                          <p:stCondLst>
                                            <p:cond delay="0"/>
                                          </p:stCondLst>
                                        </p:cTn>
                                        <p:tgtEl>
                                          <p:spTgt spid="493"/>
                                        </p:tgtEl>
                                        <p:attrNameLst>
                                          <p:attrName>style.visibility</p:attrName>
                                        </p:attrNameLst>
                                      </p:cBhvr>
                                      <p:to>
                                        <p:strVal val="visible"/>
                                      </p:to>
                                    </p:set>
                                    <p:animEffect filter="fade" transition="in">
                                      <p:cBhvr additive="repl">
                                        <p:cTn id="281" dur="1000"/>
                                        <p:tgtEl>
                                          <p:spTgt spid="493"/>
                                        </p:tgtEl>
                                      </p:cBhvr>
                                    </p:animEffect>
                                  </p:childTnLst>
                                </p:cTn>
                              </p:par>
                              <p:par>
                                <p:cTn id="282" nodeType="withEffect" fill="hold" presetClass="entr" presetID="10">
                                  <p:stCondLst>
                                    <p:cond delay="0"/>
                                  </p:stCondLst>
                                  <p:childTnLst>
                                    <p:set>
                                      <p:cBhvr>
                                        <p:cTn id="283" dur="1" fill="hold">
                                          <p:stCondLst>
                                            <p:cond delay="0"/>
                                          </p:stCondLst>
                                        </p:cTn>
                                        <p:tgtEl>
                                          <p:spTgt spid="494"/>
                                        </p:tgtEl>
                                        <p:attrNameLst>
                                          <p:attrName>style.visibility</p:attrName>
                                        </p:attrNameLst>
                                      </p:cBhvr>
                                      <p:to>
                                        <p:strVal val="visible"/>
                                      </p:to>
                                    </p:set>
                                    <p:animEffect filter="fade" transition="in">
                                      <p:cBhvr additive="repl">
                                        <p:cTn id="284" dur="1000"/>
                                        <p:tgtEl>
                                          <p:spTgt spid="494"/>
                                        </p:tgtEl>
                                      </p:cBhvr>
                                    </p:animEffect>
                                  </p:childTnLst>
                                </p:cTn>
                              </p:par>
                              <p:par>
                                <p:cTn id="285" nodeType="withEffect" fill="hold" presetClass="entr" presetID="10">
                                  <p:stCondLst>
                                    <p:cond delay="0"/>
                                  </p:stCondLst>
                                  <p:childTnLst>
                                    <p:set>
                                      <p:cBhvr>
                                        <p:cTn id="286" dur="1" fill="hold">
                                          <p:stCondLst>
                                            <p:cond delay="0"/>
                                          </p:stCondLst>
                                        </p:cTn>
                                        <p:tgtEl>
                                          <p:spTgt spid="495"/>
                                        </p:tgtEl>
                                        <p:attrNameLst>
                                          <p:attrName>style.visibility</p:attrName>
                                        </p:attrNameLst>
                                      </p:cBhvr>
                                      <p:to>
                                        <p:strVal val="visible"/>
                                      </p:to>
                                    </p:set>
                                    <p:animEffect filter="fade" transition="in">
                                      <p:cBhvr additive="repl">
                                        <p:cTn id="287" dur="1000"/>
                                        <p:tgtEl>
                                          <p:spTgt spid="495"/>
                                        </p:tgtEl>
                                      </p:cBhvr>
                                    </p:animEffect>
                                  </p:childTnLst>
                                </p:cTn>
                              </p:par>
                              <p:par>
                                <p:cTn id="288" nodeType="withEffect" fill="hold" presetClass="entr" presetID="10">
                                  <p:stCondLst>
                                    <p:cond delay="0"/>
                                  </p:stCondLst>
                                  <p:childTnLst>
                                    <p:set>
                                      <p:cBhvr>
                                        <p:cTn id="289" dur="1" fill="hold">
                                          <p:stCondLst>
                                            <p:cond delay="0"/>
                                          </p:stCondLst>
                                        </p:cTn>
                                        <p:tgtEl>
                                          <p:spTgt spid="496"/>
                                        </p:tgtEl>
                                        <p:attrNameLst>
                                          <p:attrName>style.visibility</p:attrName>
                                        </p:attrNameLst>
                                      </p:cBhvr>
                                      <p:to>
                                        <p:strVal val="visible"/>
                                      </p:to>
                                    </p:set>
                                    <p:animEffect filter="fade" transition="in">
                                      <p:cBhvr additive="repl">
                                        <p:cTn id="290" dur="1000"/>
                                        <p:tgtEl>
                                          <p:spTgt spid="496"/>
                                        </p:tgtEl>
                                      </p:cBhvr>
                                    </p:animEffect>
                                  </p:childTnLst>
                                </p:cTn>
                              </p:par>
                              <p:par>
                                <p:cTn id="291" nodeType="withEffect" fill="hold" presetClass="entr" presetID="10">
                                  <p:stCondLst>
                                    <p:cond delay="0"/>
                                  </p:stCondLst>
                                  <p:childTnLst>
                                    <p:set>
                                      <p:cBhvr>
                                        <p:cTn id="292" dur="1" fill="hold">
                                          <p:stCondLst>
                                            <p:cond delay="0"/>
                                          </p:stCondLst>
                                        </p:cTn>
                                        <p:tgtEl>
                                          <p:spTgt spid="497"/>
                                        </p:tgtEl>
                                        <p:attrNameLst>
                                          <p:attrName>style.visibility</p:attrName>
                                        </p:attrNameLst>
                                      </p:cBhvr>
                                      <p:to>
                                        <p:strVal val="visible"/>
                                      </p:to>
                                    </p:set>
                                    <p:animEffect filter="fade" transition="in">
                                      <p:cBhvr additive="repl">
                                        <p:cTn id="293" dur="1000"/>
                                        <p:tgtEl>
                                          <p:spTgt spid="497"/>
                                        </p:tgtEl>
                                      </p:cBhvr>
                                    </p:animEffect>
                                  </p:childTnLst>
                                </p:cTn>
                              </p:par>
                            </p:childTnLst>
                          </p:cTn>
                        </p:par>
                      </p:childTnLst>
                    </p:cTn>
                  </p:par>
                  <p:par>
                    <p:cTn id="294" fill="hold">
                      <p:stCondLst>
                        <p:cond delay="indefinite"/>
                      </p:stCondLst>
                      <p:childTnLst>
                        <p:par>
                          <p:cTn id="295" fill="hold">
                            <p:stCondLst>
                              <p:cond delay="0"/>
                            </p:stCondLst>
                            <p:childTnLst>
                              <p:par>
                                <p:cTn id="296" nodeType="clickEffect" fill="hold" presetClass="entr" presetID="10">
                                  <p:stCondLst>
                                    <p:cond delay="0"/>
                                  </p:stCondLst>
                                  <p:childTnLst>
                                    <p:set>
                                      <p:cBhvr>
                                        <p:cTn id="297" dur="1" fill="hold">
                                          <p:stCondLst>
                                            <p:cond delay="0"/>
                                          </p:stCondLst>
                                        </p:cTn>
                                        <p:tgtEl>
                                          <p:spTgt spid="498"/>
                                        </p:tgtEl>
                                        <p:attrNameLst>
                                          <p:attrName>style.visibility</p:attrName>
                                        </p:attrNameLst>
                                      </p:cBhvr>
                                      <p:to>
                                        <p:strVal val="visible"/>
                                      </p:to>
                                    </p:set>
                                    <p:animEffect filter="fade" transition="in">
                                      <p:cBhvr additive="repl">
                                        <p:cTn id="298" dur="1000"/>
                                        <p:tgtEl>
                                          <p:spTgt spid="498"/>
                                        </p:tgtEl>
                                      </p:cBhvr>
                                    </p:animEffect>
                                  </p:childTnLst>
                                </p:cTn>
                              </p:par>
                              <p:par>
                                <p:cTn id="299" nodeType="withEffect" fill="hold" presetClass="entr" presetID="10">
                                  <p:stCondLst>
                                    <p:cond delay="0"/>
                                  </p:stCondLst>
                                  <p:childTnLst>
                                    <p:set>
                                      <p:cBhvr>
                                        <p:cTn id="300" dur="1" fill="hold">
                                          <p:stCondLst>
                                            <p:cond delay="0"/>
                                          </p:stCondLst>
                                        </p:cTn>
                                        <p:tgtEl>
                                          <p:spTgt spid="500"/>
                                        </p:tgtEl>
                                        <p:attrNameLst>
                                          <p:attrName>style.visibility</p:attrName>
                                        </p:attrNameLst>
                                      </p:cBhvr>
                                      <p:to>
                                        <p:strVal val="visible"/>
                                      </p:to>
                                    </p:set>
                                    <p:animEffect filter="fade" transition="in">
                                      <p:cBhvr additive="repl">
                                        <p:cTn id="301" dur="1000"/>
                                        <p:tgtEl>
                                          <p:spTgt spid="500"/>
                                        </p:tgtEl>
                                      </p:cBhvr>
                                    </p:animEffect>
                                  </p:childTnLst>
                                </p:cTn>
                              </p:par>
                              <p:par>
                                <p:cTn id="302" nodeType="withEffect" fill="hold" presetClass="entr" presetID="10">
                                  <p:stCondLst>
                                    <p:cond delay="0"/>
                                  </p:stCondLst>
                                  <p:childTnLst>
                                    <p:set>
                                      <p:cBhvr>
                                        <p:cTn id="303" dur="1" fill="hold">
                                          <p:stCondLst>
                                            <p:cond delay="0"/>
                                          </p:stCondLst>
                                        </p:cTn>
                                        <p:tgtEl>
                                          <p:spTgt spid="499"/>
                                        </p:tgtEl>
                                        <p:attrNameLst>
                                          <p:attrName>style.visibility</p:attrName>
                                        </p:attrNameLst>
                                      </p:cBhvr>
                                      <p:to>
                                        <p:strVal val="visible"/>
                                      </p:to>
                                    </p:set>
                                    <p:animEffect filter="fade" transition="in">
                                      <p:cBhvr additive="repl">
                                        <p:cTn id="304" dur="1000"/>
                                        <p:tgtEl>
                                          <p:spTgt spid="499"/>
                                        </p:tgtEl>
                                      </p:cBhvr>
                                    </p:animEffect>
                                  </p:childTnLst>
                                </p:cTn>
                              </p:par>
                            </p:childTnLst>
                          </p:cTn>
                        </p:par>
                      </p:childTnLst>
                    </p:cTn>
                  </p:par>
                  <p:par>
                    <p:cTn id="305" fill="hold">
                      <p:stCondLst>
                        <p:cond delay="indefinite"/>
                      </p:stCondLst>
                      <p:childTnLst>
                        <p:par>
                          <p:cTn id="306" fill="hold">
                            <p:stCondLst>
                              <p:cond delay="0"/>
                            </p:stCondLst>
                            <p:childTnLst>
                              <p:par>
                                <p:cTn id="307" nodeType="clickEffect" fill="hold" presetClass="entr" presetID="10">
                                  <p:stCondLst>
                                    <p:cond delay="0"/>
                                  </p:stCondLst>
                                  <p:childTnLst>
                                    <p:set>
                                      <p:cBhvr>
                                        <p:cTn id="308" dur="1" fill="hold">
                                          <p:stCondLst>
                                            <p:cond delay="0"/>
                                          </p:stCondLst>
                                        </p:cTn>
                                        <p:tgtEl>
                                          <p:spTgt spid="501"/>
                                        </p:tgtEl>
                                        <p:attrNameLst>
                                          <p:attrName>style.visibility</p:attrName>
                                        </p:attrNameLst>
                                      </p:cBhvr>
                                      <p:to>
                                        <p:strVal val="visible"/>
                                      </p:to>
                                    </p:set>
                                    <p:animEffect filter="fade" transition="in">
                                      <p:cBhvr additive="repl">
                                        <p:cTn id="309" dur="1000"/>
                                        <p:tgtEl>
                                          <p:spTgt spid="501"/>
                                        </p:tgtEl>
                                      </p:cBhvr>
                                    </p:animEffect>
                                  </p:childTnLst>
                                </p:cTn>
                              </p:par>
                              <p:par>
                                <p:cTn id="310" nodeType="withEffect" fill="hold" presetClass="entr" presetID="10">
                                  <p:stCondLst>
                                    <p:cond delay="0"/>
                                  </p:stCondLst>
                                  <p:childTnLst>
                                    <p:set>
                                      <p:cBhvr>
                                        <p:cTn id="311" dur="1" fill="hold">
                                          <p:stCondLst>
                                            <p:cond delay="0"/>
                                          </p:stCondLst>
                                        </p:cTn>
                                        <p:tgtEl>
                                          <p:spTgt spid="502"/>
                                        </p:tgtEl>
                                        <p:attrNameLst>
                                          <p:attrName>style.visibility</p:attrName>
                                        </p:attrNameLst>
                                      </p:cBhvr>
                                      <p:to>
                                        <p:strVal val="visible"/>
                                      </p:to>
                                    </p:set>
                                    <p:animEffect filter="fade" transition="in">
                                      <p:cBhvr additive="repl">
                                        <p:cTn id="312" dur="1000"/>
                                        <p:tgtEl>
                                          <p:spTgt spid="502"/>
                                        </p:tgtEl>
                                      </p:cBhvr>
                                    </p:animEffect>
                                  </p:childTnLst>
                                </p:cTn>
                              </p:par>
                            </p:childTnLst>
                          </p:cTn>
                        </p:par>
                      </p:childTnLst>
                    </p:cTn>
                  </p:par>
                  <p:par>
                    <p:cTn id="313" fill="hold">
                      <p:stCondLst>
                        <p:cond delay="indefinite"/>
                      </p:stCondLst>
                      <p:childTnLst>
                        <p:par>
                          <p:cTn id="314" fill="hold">
                            <p:stCondLst>
                              <p:cond delay="0"/>
                            </p:stCondLst>
                            <p:childTnLst>
                              <p:par>
                                <p:cTn id="315" nodeType="clickEffect" fill="hold" presetClass="entr" presetID="10">
                                  <p:stCondLst>
                                    <p:cond delay="0"/>
                                  </p:stCondLst>
                                  <p:childTnLst>
                                    <p:set>
                                      <p:cBhvr>
                                        <p:cTn id="316" dur="1" fill="hold">
                                          <p:stCondLst>
                                            <p:cond delay="0"/>
                                          </p:stCondLst>
                                        </p:cTn>
                                        <p:tgtEl>
                                          <p:spTgt spid="503"/>
                                        </p:tgtEl>
                                        <p:attrNameLst>
                                          <p:attrName>style.visibility</p:attrName>
                                        </p:attrNameLst>
                                      </p:cBhvr>
                                      <p:to>
                                        <p:strVal val="visible"/>
                                      </p:to>
                                    </p:set>
                                    <p:animEffect filter="fade" transition="in">
                                      <p:cBhvr additive="repl">
                                        <p:cTn id="317" dur="1000"/>
                                        <p:tgtEl>
                                          <p:spTgt spid="503"/>
                                        </p:tgtEl>
                                      </p:cBhvr>
                                    </p:animEffect>
                                  </p:childTnLst>
                                </p:cTn>
                              </p:par>
                            </p:childTnLst>
                          </p:cTn>
                        </p:par>
                      </p:childTnLst>
                    </p:cTn>
                  </p:par>
                  <p:par>
                    <p:cTn id="318" fill="hold">
                      <p:stCondLst>
                        <p:cond delay="indefinite"/>
                      </p:stCondLst>
                      <p:childTnLst>
                        <p:par>
                          <p:cTn id="319" fill="hold">
                            <p:stCondLst>
                              <p:cond delay="0"/>
                            </p:stCondLst>
                            <p:childTnLst>
                              <p:par>
                                <p:cTn id="320" nodeType="clickEffect" fill="hold" presetClass="entr" presetID="10">
                                  <p:stCondLst>
                                    <p:cond delay="0"/>
                                  </p:stCondLst>
                                  <p:childTnLst>
                                    <p:set>
                                      <p:cBhvr>
                                        <p:cTn id="321" dur="1" fill="hold">
                                          <p:stCondLst>
                                            <p:cond delay="0"/>
                                          </p:stCondLst>
                                        </p:cTn>
                                        <p:tgtEl>
                                          <p:spTgt spid="504"/>
                                        </p:tgtEl>
                                        <p:attrNameLst>
                                          <p:attrName>style.visibility</p:attrName>
                                        </p:attrNameLst>
                                      </p:cBhvr>
                                      <p:to>
                                        <p:strVal val="visible"/>
                                      </p:to>
                                    </p:set>
                                    <p:animEffect filter="fade" transition="in">
                                      <p:cBhvr additive="repl">
                                        <p:cTn id="322" dur="1000"/>
                                        <p:tgtEl>
                                          <p:spTgt spid="504"/>
                                        </p:tgtEl>
                                      </p:cBhvr>
                                    </p:animEffect>
                                  </p:childTnLst>
                                </p:cTn>
                              </p:par>
                            </p:childTnLst>
                          </p:cTn>
                        </p:par>
                      </p:childTnLst>
                    </p:cTn>
                  </p:par>
                  <p:par>
                    <p:cTn id="323" fill="hold">
                      <p:stCondLst>
                        <p:cond delay="indefinite"/>
                      </p:stCondLst>
                      <p:childTnLst>
                        <p:par>
                          <p:cTn id="324" fill="hold">
                            <p:stCondLst>
                              <p:cond delay="0"/>
                            </p:stCondLst>
                            <p:childTnLst>
                              <p:par>
                                <p:cTn id="325" nodeType="clickEffect" fill="hold" presetClass="entr" presetID="10">
                                  <p:stCondLst>
                                    <p:cond delay="0"/>
                                  </p:stCondLst>
                                  <p:childTnLst>
                                    <p:set>
                                      <p:cBhvr>
                                        <p:cTn id="326" dur="1" fill="hold">
                                          <p:stCondLst>
                                            <p:cond delay="0"/>
                                          </p:stCondLst>
                                        </p:cTn>
                                        <p:tgtEl>
                                          <p:spTgt spid="505"/>
                                        </p:tgtEl>
                                        <p:attrNameLst>
                                          <p:attrName>style.visibility</p:attrName>
                                        </p:attrNameLst>
                                      </p:cBhvr>
                                      <p:to>
                                        <p:strVal val="visible"/>
                                      </p:to>
                                    </p:set>
                                    <p:animEffect filter="fade" transition="in">
                                      <p:cBhvr additive="repl">
                                        <p:cTn id="327" dur="1000"/>
                                        <p:tgtEl>
                                          <p:spTgt spid="505"/>
                                        </p:tgtEl>
                                      </p:cBhvr>
                                    </p:animEffect>
                                  </p:childTnLst>
                                </p:cTn>
                              </p:par>
                              <p:par>
                                <p:cTn id="328" nodeType="withEffect" fill="hold" presetClass="exit" presetID="1">
                                  <p:stCondLst>
                                    <p:cond delay="0"/>
                                  </p:stCondLst>
                                  <p:childTnLst>
                                    <p:set>
                                      <p:cBhvr>
                                        <p:cTn id="329" dur="1" fill="hold">
                                          <p:stCondLst>
                                            <p:cond delay="0"/>
                                          </p:stCondLst>
                                        </p:cTn>
                                        <p:tgtEl>
                                          <p:spTgt spid="499"/>
                                        </p:tgtEl>
                                        <p:attrNameLst>
                                          <p:attrName>style.visibility</p:attrName>
                                        </p:attrNameLst>
                                      </p:cBhvr>
                                      <p:to>
                                        <p:strVal val="hidden"/>
                                      </p:to>
                                    </p:set>
                                  </p:childTnLst>
                                </p:cTn>
                              </p:par>
                              <p:par>
                                <p:cTn id="330" nodeType="withEffect" fill="hold" presetClass="entr" presetID="10">
                                  <p:stCondLst>
                                    <p:cond delay="0"/>
                                  </p:stCondLst>
                                  <p:childTnLst>
                                    <p:set>
                                      <p:cBhvr>
                                        <p:cTn id="331" dur="1" fill="hold">
                                          <p:stCondLst>
                                            <p:cond delay="0"/>
                                          </p:stCondLst>
                                        </p:cTn>
                                        <p:tgtEl>
                                          <p:spTgt spid="506"/>
                                        </p:tgtEl>
                                        <p:attrNameLst>
                                          <p:attrName>style.visibility</p:attrName>
                                        </p:attrNameLst>
                                      </p:cBhvr>
                                      <p:to>
                                        <p:strVal val="visible"/>
                                      </p:to>
                                    </p:set>
                                    <p:animEffect filter="fade" transition="in">
                                      <p:cBhvr additive="repl">
                                        <p:cTn id="332" dur="1000"/>
                                        <p:tgtEl>
                                          <p:spTgt spid="506"/>
                                        </p:tgtEl>
                                      </p:cBhvr>
                                    </p:animEffect>
                                  </p:childTnLst>
                                </p:cTn>
                              </p:par>
                            </p:childTnLst>
                          </p:cTn>
                        </p:par>
                      </p:childTnLst>
                    </p:cTn>
                  </p:par>
                  <p:par>
                    <p:cTn id="333" fill="hold">
                      <p:stCondLst>
                        <p:cond delay="indefinite"/>
                      </p:stCondLst>
                      <p:childTnLst>
                        <p:par>
                          <p:cTn id="334" fill="hold">
                            <p:stCondLst>
                              <p:cond delay="0"/>
                            </p:stCondLst>
                            <p:childTnLst>
                              <p:par>
                                <p:cTn id="335" nodeType="clickEffect" fill="hold" presetClass="entr" presetID="10">
                                  <p:stCondLst>
                                    <p:cond delay="0"/>
                                  </p:stCondLst>
                                  <p:childTnLst>
                                    <p:set>
                                      <p:cBhvr>
                                        <p:cTn id="336" dur="1" fill="hold">
                                          <p:stCondLst>
                                            <p:cond delay="0"/>
                                          </p:stCondLst>
                                        </p:cTn>
                                        <p:tgtEl>
                                          <p:spTgt spid="507"/>
                                        </p:tgtEl>
                                        <p:attrNameLst>
                                          <p:attrName>style.visibility</p:attrName>
                                        </p:attrNameLst>
                                      </p:cBhvr>
                                      <p:to>
                                        <p:strVal val="visible"/>
                                      </p:to>
                                    </p:set>
                                    <p:animEffect filter="fade" transition="in">
                                      <p:cBhvr additive="repl">
                                        <p:cTn id="337" dur="1000"/>
                                        <p:tgtEl>
                                          <p:spTgt spid="507"/>
                                        </p:tgtEl>
                                      </p:cBhvr>
                                    </p:animEffect>
                                  </p:childTnLst>
                                </p:cTn>
                              </p:par>
                              <p:par>
                                <p:cTn id="338" nodeType="withEffect" fill="hold" presetClass="exit" presetID="1">
                                  <p:stCondLst>
                                    <p:cond delay="0"/>
                                  </p:stCondLst>
                                  <p:childTnLst>
                                    <p:set>
                                      <p:cBhvr>
                                        <p:cTn id="339" dur="1" fill="hold">
                                          <p:stCondLst>
                                            <p:cond delay="0"/>
                                          </p:stCondLst>
                                        </p:cTn>
                                        <p:tgtEl>
                                          <p:spTgt spid="500"/>
                                        </p:tgtEl>
                                        <p:attrNameLst>
                                          <p:attrName>style.visibility</p:attrName>
                                        </p:attrNameLst>
                                      </p:cBhvr>
                                      <p:to>
                                        <p:strVal val="hidden"/>
                                      </p:to>
                                    </p:set>
                                  </p:childTnLst>
                                </p:cTn>
                              </p:par>
                              <p:par>
                                <p:cTn id="340" nodeType="withEffect" fill="hold" presetClass="entr" presetID="10">
                                  <p:stCondLst>
                                    <p:cond delay="0"/>
                                  </p:stCondLst>
                                  <p:childTnLst>
                                    <p:set>
                                      <p:cBhvr>
                                        <p:cTn id="341" dur="1" fill="hold">
                                          <p:stCondLst>
                                            <p:cond delay="0"/>
                                          </p:stCondLst>
                                        </p:cTn>
                                        <p:tgtEl>
                                          <p:spTgt spid="508"/>
                                        </p:tgtEl>
                                        <p:attrNameLst>
                                          <p:attrName>style.visibility</p:attrName>
                                        </p:attrNameLst>
                                      </p:cBhvr>
                                      <p:to>
                                        <p:strVal val="visible"/>
                                      </p:to>
                                    </p:set>
                                    <p:animEffect filter="fade" transition="in">
                                      <p:cBhvr additive="repl">
                                        <p:cTn id="342" dur="1000"/>
                                        <p:tgtEl>
                                          <p:spTgt spid="508"/>
                                        </p:tgtEl>
                                      </p:cBhvr>
                                    </p:animEffect>
                                  </p:childTnLst>
                                </p:cTn>
                              </p:par>
                              <p:par>
                                <p:cTn id="343" nodeType="withEffect" fill="hold" presetClass="entr" presetID="10">
                                  <p:stCondLst>
                                    <p:cond delay="0"/>
                                  </p:stCondLst>
                                  <p:childTnLst>
                                    <p:set>
                                      <p:cBhvr>
                                        <p:cTn id="344" dur="1" fill="hold">
                                          <p:stCondLst>
                                            <p:cond delay="0"/>
                                          </p:stCondLst>
                                        </p:cTn>
                                        <p:tgtEl>
                                          <p:spTgt spid="509"/>
                                        </p:tgtEl>
                                        <p:attrNameLst>
                                          <p:attrName>style.visibility</p:attrName>
                                        </p:attrNameLst>
                                      </p:cBhvr>
                                      <p:to>
                                        <p:strVal val="visible"/>
                                      </p:to>
                                    </p:set>
                                    <p:animEffect filter="fade" transition="in">
                                      <p:cBhvr additive="repl">
                                        <p:cTn id="345" dur="1000"/>
                                        <p:tgtEl>
                                          <p:spTgt spid="509"/>
                                        </p:tgtEl>
                                      </p:cBhvr>
                                    </p:animEffect>
                                  </p:childTnLst>
                                </p:cTn>
                              </p:par>
                            </p:childTnLst>
                          </p:cTn>
                        </p:par>
                      </p:childTnLst>
                    </p:cTn>
                  </p:par>
                  <p:par>
                    <p:cTn id="346" fill="hold">
                      <p:stCondLst>
                        <p:cond delay="indefinite"/>
                      </p:stCondLst>
                      <p:childTnLst>
                        <p:par>
                          <p:cTn id="347" fill="hold">
                            <p:stCondLst>
                              <p:cond delay="0"/>
                            </p:stCondLst>
                            <p:childTnLst>
                              <p:par>
                                <p:cTn id="348" nodeType="clickEffect" fill="hold" presetClass="entr" presetID="10">
                                  <p:stCondLst>
                                    <p:cond delay="0"/>
                                  </p:stCondLst>
                                  <p:childTnLst>
                                    <p:set>
                                      <p:cBhvr>
                                        <p:cTn id="349" dur="1" fill="hold">
                                          <p:stCondLst>
                                            <p:cond delay="0"/>
                                          </p:stCondLst>
                                        </p:cTn>
                                        <p:tgtEl>
                                          <p:spTgt spid="510"/>
                                        </p:tgtEl>
                                        <p:attrNameLst>
                                          <p:attrName>style.visibility</p:attrName>
                                        </p:attrNameLst>
                                      </p:cBhvr>
                                      <p:to>
                                        <p:strVal val="visible"/>
                                      </p:to>
                                    </p:set>
                                    <p:animEffect filter="fade" transition="in">
                                      <p:cBhvr additive="repl">
                                        <p:cTn id="350" dur="1000"/>
                                        <p:tgtEl>
                                          <p:spTgt spid="510"/>
                                        </p:tgtEl>
                                      </p:cBhvr>
                                    </p:animEffect>
                                  </p:childTnLst>
                                </p:cTn>
                              </p:par>
                              <p:par>
                                <p:cTn id="351" nodeType="withEffect" fill="hold" presetClass="entr" presetID="10">
                                  <p:stCondLst>
                                    <p:cond delay="0"/>
                                  </p:stCondLst>
                                  <p:childTnLst>
                                    <p:set>
                                      <p:cBhvr>
                                        <p:cTn id="352" dur="1" fill="hold">
                                          <p:stCondLst>
                                            <p:cond delay="0"/>
                                          </p:stCondLst>
                                        </p:cTn>
                                        <p:tgtEl>
                                          <p:spTgt spid="512"/>
                                        </p:tgtEl>
                                        <p:attrNameLst>
                                          <p:attrName>style.visibility</p:attrName>
                                        </p:attrNameLst>
                                      </p:cBhvr>
                                      <p:to>
                                        <p:strVal val="visible"/>
                                      </p:to>
                                    </p:set>
                                    <p:animEffect filter="fade" transition="in">
                                      <p:cBhvr additive="repl">
                                        <p:cTn id="353" dur="1000"/>
                                        <p:tgtEl>
                                          <p:spTgt spid="512"/>
                                        </p:tgtEl>
                                      </p:cBhvr>
                                    </p:animEffect>
                                  </p:childTnLst>
                                </p:cTn>
                              </p:par>
                            </p:childTnLst>
                          </p:cTn>
                        </p:par>
                      </p:childTnLst>
                    </p:cTn>
                  </p:par>
                  <p:par>
                    <p:cTn id="354" fill="hold">
                      <p:stCondLst>
                        <p:cond delay="indefinite"/>
                      </p:stCondLst>
                      <p:childTnLst>
                        <p:par>
                          <p:cTn id="355" fill="hold">
                            <p:stCondLst>
                              <p:cond delay="0"/>
                            </p:stCondLst>
                            <p:childTnLst>
                              <p:par>
                                <p:cTn id="356" nodeType="clickEffect" fill="hold" presetClass="entr" presetID="10">
                                  <p:stCondLst>
                                    <p:cond delay="0"/>
                                  </p:stCondLst>
                                  <p:childTnLst>
                                    <p:set>
                                      <p:cBhvr>
                                        <p:cTn id="357" dur="1" fill="hold">
                                          <p:stCondLst>
                                            <p:cond delay="0"/>
                                          </p:stCondLst>
                                        </p:cTn>
                                        <p:tgtEl>
                                          <p:spTgt spid="513"/>
                                        </p:tgtEl>
                                        <p:attrNameLst>
                                          <p:attrName>style.visibility</p:attrName>
                                        </p:attrNameLst>
                                      </p:cBhvr>
                                      <p:to>
                                        <p:strVal val="visible"/>
                                      </p:to>
                                    </p:set>
                                    <p:animEffect filter="fade" transition="in">
                                      <p:cBhvr additive="repl">
                                        <p:cTn id="358" dur="1000"/>
                                        <p:tgtEl>
                                          <p:spTgt spid="513"/>
                                        </p:tgtEl>
                                      </p:cBhvr>
                                    </p:animEffect>
                                  </p:childTnLst>
                                </p:cTn>
                              </p:par>
                            </p:childTnLst>
                          </p:cTn>
                        </p:par>
                      </p:childTnLst>
                    </p:cTn>
                  </p:par>
                  <p:par>
                    <p:cTn id="359" fill="hold">
                      <p:stCondLst>
                        <p:cond delay="indefinite"/>
                      </p:stCondLst>
                      <p:childTnLst>
                        <p:par>
                          <p:cTn id="360" fill="hold">
                            <p:stCondLst>
                              <p:cond delay="0"/>
                            </p:stCondLst>
                            <p:childTnLst>
                              <p:par>
                                <p:cTn id="361" nodeType="clickEffect" fill="hold" presetClass="exit" presetID="1">
                                  <p:stCondLst>
                                    <p:cond delay="0"/>
                                  </p:stCondLst>
                                  <p:childTnLst>
                                    <p:set>
                                      <p:cBhvr>
                                        <p:cTn id="362" dur="1" fill="hold">
                                          <p:stCondLst>
                                            <p:cond delay="0"/>
                                          </p:stCondLst>
                                        </p:cTn>
                                        <p:tgtEl>
                                          <p:spTgt spid="472"/>
                                        </p:tgtEl>
                                        <p:attrNameLst>
                                          <p:attrName>style.visibility</p:attrName>
                                        </p:attrNameLst>
                                      </p:cBhvr>
                                      <p:to>
                                        <p:strVal val="hidden"/>
                                      </p:to>
                                    </p:set>
                                  </p:childTnLst>
                                </p:cTn>
                              </p:par>
                              <p:par>
                                <p:cTn id="363" nodeType="withEffect" fill="hold" presetClass="exit" presetID="1">
                                  <p:stCondLst>
                                    <p:cond delay="0"/>
                                  </p:stCondLst>
                                  <p:childTnLst>
                                    <p:set>
                                      <p:cBhvr>
                                        <p:cTn id="364" dur="1" fill="hold">
                                          <p:stCondLst>
                                            <p:cond delay="0"/>
                                          </p:stCondLst>
                                        </p:cTn>
                                        <p:tgtEl>
                                          <p:spTgt spid="474"/>
                                        </p:tgtEl>
                                        <p:attrNameLst>
                                          <p:attrName>style.visibility</p:attrName>
                                        </p:attrNameLst>
                                      </p:cBhvr>
                                      <p:to>
                                        <p:strVal val="hidden"/>
                                      </p:to>
                                    </p:set>
                                  </p:childTnLst>
                                </p:cTn>
                              </p:par>
                              <p:par>
                                <p:cTn id="365" nodeType="withEffect" fill="hold" presetClass="exit" presetID="1">
                                  <p:stCondLst>
                                    <p:cond delay="0"/>
                                  </p:stCondLst>
                                  <p:childTnLst>
                                    <p:set>
                                      <p:cBhvr>
                                        <p:cTn id="366" dur="1" fill="hold">
                                          <p:stCondLst>
                                            <p:cond delay="0"/>
                                          </p:stCondLst>
                                        </p:cTn>
                                        <p:tgtEl>
                                          <p:spTgt spid="512"/>
                                        </p:tgtEl>
                                        <p:attrNameLst>
                                          <p:attrName>style.visibility</p:attrName>
                                        </p:attrNameLst>
                                      </p:cBhvr>
                                      <p:to>
                                        <p:strVal val="hidden"/>
                                      </p:to>
                                    </p:set>
                                  </p:childTnLst>
                                </p:cTn>
                              </p:par>
                              <p:par>
                                <p:cTn id="367" nodeType="withEffect" fill="hold" presetClass="entr" presetID="10">
                                  <p:stCondLst>
                                    <p:cond delay="0"/>
                                  </p:stCondLst>
                                  <p:childTnLst>
                                    <p:set>
                                      <p:cBhvr>
                                        <p:cTn id="368" dur="1" fill="hold">
                                          <p:stCondLst>
                                            <p:cond delay="0"/>
                                          </p:stCondLst>
                                        </p:cTn>
                                        <p:tgtEl>
                                          <p:spTgt spid="514"/>
                                        </p:tgtEl>
                                        <p:attrNameLst>
                                          <p:attrName>style.visibility</p:attrName>
                                        </p:attrNameLst>
                                      </p:cBhvr>
                                      <p:to>
                                        <p:strVal val="visible"/>
                                      </p:to>
                                    </p:set>
                                    <p:animEffect filter="fade" transition="in">
                                      <p:cBhvr additive="repl">
                                        <p:cTn id="369" dur="1000"/>
                                        <p:tgtEl>
                                          <p:spTgt spid="514"/>
                                        </p:tgtEl>
                                      </p:cBhvr>
                                    </p:animEffect>
                                  </p:childTnLst>
                                </p:cTn>
                              </p:par>
                              <p:par>
                                <p:cTn id="370" nodeType="withEffect" fill="hold" presetClass="entr" presetID="10">
                                  <p:stCondLst>
                                    <p:cond delay="0"/>
                                  </p:stCondLst>
                                  <p:childTnLst>
                                    <p:set>
                                      <p:cBhvr>
                                        <p:cTn id="371" dur="1" fill="hold">
                                          <p:stCondLst>
                                            <p:cond delay="0"/>
                                          </p:stCondLst>
                                        </p:cTn>
                                        <p:tgtEl>
                                          <p:spTgt spid="511"/>
                                        </p:tgtEl>
                                        <p:attrNameLst>
                                          <p:attrName>style.visibility</p:attrName>
                                        </p:attrNameLst>
                                      </p:cBhvr>
                                      <p:to>
                                        <p:strVal val="visible"/>
                                      </p:to>
                                    </p:set>
                                    <p:animEffect filter="fade" transition="in">
                                      <p:cBhvr additive="repl">
                                        <p:cTn id="372" dur="1000"/>
                                        <p:tgtEl>
                                          <p:spTgt spid="511"/>
                                        </p:tgtEl>
                                      </p:cBhvr>
                                    </p:animEffect>
                                  </p:childTnLst>
                                </p:cTn>
                              </p:par>
                              <p:par>
                                <p:cTn id="373" nodeType="withEffect" fill="hold" presetClass="entr" presetID="10">
                                  <p:stCondLst>
                                    <p:cond delay="0"/>
                                  </p:stCondLst>
                                  <p:childTnLst>
                                    <p:set>
                                      <p:cBhvr>
                                        <p:cTn id="374" dur="1" fill="hold">
                                          <p:stCondLst>
                                            <p:cond delay="0"/>
                                          </p:stCondLst>
                                        </p:cTn>
                                        <p:tgtEl>
                                          <p:spTgt spid="515"/>
                                        </p:tgtEl>
                                        <p:attrNameLst>
                                          <p:attrName>style.visibility</p:attrName>
                                        </p:attrNameLst>
                                      </p:cBhvr>
                                      <p:to>
                                        <p:strVal val="visible"/>
                                      </p:to>
                                    </p:set>
                                    <p:animEffect filter="fade" transition="in">
                                      <p:cBhvr additive="repl">
                                        <p:cTn id="375" dur="1000"/>
                                        <p:tgtEl>
                                          <p:spTgt spid="515"/>
                                        </p:tgtEl>
                                      </p:cBhvr>
                                    </p:animEffect>
                                  </p:childTnLst>
                                </p:cTn>
                              </p:par>
                            </p:childTnLst>
                          </p:cTn>
                        </p:par>
                      </p:childTnLst>
                    </p:cTn>
                  </p:par>
                  <p:par>
                    <p:cTn id="376" fill="hold">
                      <p:stCondLst>
                        <p:cond delay="indefinite"/>
                      </p:stCondLst>
                      <p:childTnLst>
                        <p:par>
                          <p:cTn id="377" fill="hold">
                            <p:stCondLst>
                              <p:cond delay="0"/>
                            </p:stCondLst>
                            <p:childTnLst>
                              <p:par>
                                <p:cTn id="378" nodeType="clickEffect" fill="hold" presetClass="entr" presetID="10">
                                  <p:stCondLst>
                                    <p:cond delay="0"/>
                                  </p:stCondLst>
                                  <p:childTnLst>
                                    <p:set>
                                      <p:cBhvr>
                                        <p:cTn id="379" dur="1" fill="hold">
                                          <p:stCondLst>
                                            <p:cond delay="0"/>
                                          </p:stCondLst>
                                        </p:cTn>
                                        <p:tgtEl>
                                          <p:spTgt spid="516"/>
                                        </p:tgtEl>
                                        <p:attrNameLst>
                                          <p:attrName>style.visibility</p:attrName>
                                        </p:attrNameLst>
                                      </p:cBhvr>
                                      <p:to>
                                        <p:strVal val="visible"/>
                                      </p:to>
                                    </p:set>
                                    <p:animEffect filter="fade" transition="in">
                                      <p:cBhvr additive="repl">
                                        <p:cTn id="380" dur="1000"/>
                                        <p:tgtEl>
                                          <p:spTgt spid="516"/>
                                        </p:tgtEl>
                                      </p:cBhvr>
                                    </p:animEffect>
                                  </p:childTnLst>
                                </p:cTn>
                              </p:par>
                            </p:childTnLst>
                          </p:cTn>
                        </p:par>
                      </p:childTnLst>
                    </p:cTn>
                  </p:par>
                  <p:par>
                    <p:cTn id="381" fill="hold">
                      <p:stCondLst>
                        <p:cond delay="indefinite"/>
                      </p:stCondLst>
                      <p:childTnLst>
                        <p:par>
                          <p:cTn id="382" fill="hold">
                            <p:stCondLst>
                              <p:cond delay="0"/>
                            </p:stCondLst>
                            <p:childTnLst>
                              <p:par>
                                <p:cTn id="383" nodeType="clickEffect" fill="hold" presetClass="entr" presetID="10">
                                  <p:stCondLst>
                                    <p:cond delay="0"/>
                                  </p:stCondLst>
                                  <p:childTnLst>
                                    <p:set>
                                      <p:cBhvr>
                                        <p:cTn id="384" dur="1" fill="hold">
                                          <p:stCondLst>
                                            <p:cond delay="0"/>
                                          </p:stCondLst>
                                        </p:cTn>
                                        <p:tgtEl>
                                          <p:spTgt spid="517"/>
                                        </p:tgtEl>
                                        <p:attrNameLst>
                                          <p:attrName>style.visibility</p:attrName>
                                        </p:attrNameLst>
                                      </p:cBhvr>
                                      <p:to>
                                        <p:strVal val="visible"/>
                                      </p:to>
                                    </p:set>
                                    <p:animEffect filter="fade" transition="in">
                                      <p:cBhvr additive="repl">
                                        <p:cTn id="385" dur="1000"/>
                                        <p:tgtEl>
                                          <p:spTgt spid="517"/>
                                        </p:tgtEl>
                                      </p:cBhvr>
                                    </p:animEffect>
                                  </p:childTnLst>
                                </p:cTn>
                              </p:par>
                              <p:par>
                                <p:cTn id="386" nodeType="withEffect" fill="hold" presetClass="exit" presetID="1">
                                  <p:stCondLst>
                                    <p:cond delay="0"/>
                                  </p:stCondLst>
                                  <p:childTnLst>
                                    <p:set>
                                      <p:cBhvr>
                                        <p:cTn id="387" dur="1" fill="hold">
                                          <p:stCondLst>
                                            <p:cond delay="0"/>
                                          </p:stCondLst>
                                        </p:cTn>
                                        <p:tgtEl>
                                          <p:spTgt spid="502"/>
                                        </p:tgtEl>
                                        <p:attrNameLst>
                                          <p:attrName>style.visibility</p:attrName>
                                        </p:attrNameLst>
                                      </p:cBhvr>
                                      <p:to>
                                        <p:strVal val="hidden"/>
                                      </p:to>
                                    </p:set>
                                  </p:childTnLst>
                                </p:cTn>
                              </p:par>
                              <p:par>
                                <p:cTn id="388" nodeType="withEffect" fill="hold" presetClass="exit" presetID="1">
                                  <p:stCondLst>
                                    <p:cond delay="0"/>
                                  </p:stCondLst>
                                  <p:childTnLst>
                                    <p:set>
                                      <p:cBhvr>
                                        <p:cTn id="389" dur="1" fill="hold">
                                          <p:stCondLst>
                                            <p:cond delay="0"/>
                                          </p:stCondLst>
                                        </p:cTn>
                                        <p:tgtEl>
                                          <p:spTgt spid="509"/>
                                        </p:tgtEl>
                                        <p:attrNameLst>
                                          <p:attrName>style.visibility</p:attrName>
                                        </p:attrNameLst>
                                      </p:cBhvr>
                                      <p:to>
                                        <p:strVal val="hidden"/>
                                      </p:to>
                                    </p:set>
                                  </p:childTnLst>
                                </p:cTn>
                              </p:par>
                              <p:par>
                                <p:cTn id="390" nodeType="withEffect" fill="hold" presetClass="exit" presetID="1">
                                  <p:stCondLst>
                                    <p:cond delay="0"/>
                                  </p:stCondLst>
                                  <p:childTnLst>
                                    <p:set>
                                      <p:cBhvr>
                                        <p:cTn id="391" dur="1" fill="hold">
                                          <p:stCondLst>
                                            <p:cond delay="0"/>
                                          </p:stCondLst>
                                        </p:cTn>
                                        <p:tgtEl>
                                          <p:spTgt spid="515"/>
                                        </p:tgtEl>
                                        <p:attrNameLst>
                                          <p:attrName>style.visibility</p:attrName>
                                        </p:attrNameLst>
                                      </p:cBhvr>
                                      <p:to>
                                        <p:strVal val="hidden"/>
                                      </p:to>
                                    </p:set>
                                  </p:childTnLst>
                                </p:cTn>
                              </p:par>
                            </p:childTnLst>
                          </p:cTn>
                        </p:par>
                      </p:childTnLst>
                    </p:cTn>
                  </p:par>
                  <p:par>
                    <p:cTn id="392" fill="hold">
                      <p:stCondLst>
                        <p:cond delay="indefinite"/>
                      </p:stCondLst>
                      <p:childTnLst>
                        <p:par>
                          <p:cTn id="393" fill="hold">
                            <p:stCondLst>
                              <p:cond delay="0"/>
                            </p:stCondLst>
                            <p:childTnLst>
                              <p:par>
                                <p:cTn id="394" nodeType="clickEffect" fill="hold" presetClass="entr" presetID="10">
                                  <p:stCondLst>
                                    <p:cond delay="0"/>
                                  </p:stCondLst>
                                  <p:childTnLst>
                                    <p:set>
                                      <p:cBhvr>
                                        <p:cTn id="395" dur="1" fill="hold">
                                          <p:stCondLst>
                                            <p:cond delay="0"/>
                                          </p:stCondLst>
                                        </p:cTn>
                                        <p:tgtEl>
                                          <p:spTgt spid="518"/>
                                        </p:tgtEl>
                                        <p:attrNameLst>
                                          <p:attrName>style.visibility</p:attrName>
                                        </p:attrNameLst>
                                      </p:cBhvr>
                                      <p:to>
                                        <p:strVal val="visible"/>
                                      </p:to>
                                    </p:set>
                                    <p:animEffect filter="fade" transition="in">
                                      <p:cBhvr additive="repl">
                                        <p:cTn id="396" dur="1000"/>
                                        <p:tgtEl>
                                          <p:spTgt spid="518"/>
                                        </p:tgtEl>
                                      </p:cBhvr>
                                    </p:animEffect>
                                  </p:childTnLst>
                                </p:cTn>
                              </p:par>
                              <p:par>
                                <p:cTn id="397" nodeType="withEffect" fill="hold" presetClass="entr" presetID="10">
                                  <p:stCondLst>
                                    <p:cond delay="0"/>
                                  </p:stCondLst>
                                  <p:childTnLst>
                                    <p:set>
                                      <p:cBhvr>
                                        <p:cTn id="398" dur="1" fill="hold">
                                          <p:stCondLst>
                                            <p:cond delay="0"/>
                                          </p:stCondLst>
                                        </p:cTn>
                                        <p:tgtEl>
                                          <p:spTgt spid="519"/>
                                        </p:tgtEl>
                                        <p:attrNameLst>
                                          <p:attrName>style.visibility</p:attrName>
                                        </p:attrNameLst>
                                      </p:cBhvr>
                                      <p:to>
                                        <p:strVal val="visible"/>
                                      </p:to>
                                    </p:set>
                                    <p:animEffect filter="fade" transition="in">
                                      <p:cBhvr additive="repl">
                                        <p:cTn id="399" dur="1000"/>
                                        <p:tgtEl>
                                          <p:spTgt spid="5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Блокировка диапазонов в файле (5/)</a:t>
            </a:r>
            <a:endParaRPr b="0" lang="en-US" sz="3200" spc="-1" strike="noStrike">
              <a:solidFill>
                <a:srgbClr val="000000"/>
              </a:solidFill>
              <a:latin typeface="Arial"/>
            </a:endParaRPr>
          </a:p>
        </p:txBody>
      </p:sp>
      <p:sp>
        <p:nvSpPr>
          <p:cNvPr id="521"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A71BDE84-EE57-4FF9-A9FD-421887F896FB}"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522" name="CustomShape 3"/>
          <p:cNvSpPr/>
          <p:nvPr/>
        </p:nvSpPr>
        <p:spPr>
          <a:xfrm>
            <a:off x="2174040" y="1200240"/>
            <a:ext cx="6619320" cy="15192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350" spc="-1" strike="noStrike">
                <a:solidFill>
                  <a:srgbClr val="3f51b5"/>
                </a:solidFill>
                <a:latin typeface="Roboto Mono"/>
                <a:ea typeface="Roboto Mono"/>
              </a:rPr>
              <a:t>#define F_ULOCK    </a:t>
            </a:r>
            <a:r>
              <a:rPr b="0" lang="ru-RU" sz="1350" spc="-1" strike="noStrike">
                <a:solidFill>
                  <a:srgbClr val="d81b60"/>
                </a:solidFill>
                <a:latin typeface="Roboto Mono"/>
                <a:ea typeface="Roboto Mono"/>
              </a:rPr>
              <a:t>/* Unlock locked sections. */</a:t>
            </a: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#define F_LOCK     </a:t>
            </a:r>
            <a:r>
              <a:rPr b="0" lang="ru-RU" sz="1350" spc="-1" strike="noStrike">
                <a:solidFill>
                  <a:srgbClr val="d81b60"/>
                </a:solidFill>
                <a:latin typeface="Roboto Mono"/>
                <a:ea typeface="Roboto Mono"/>
              </a:rPr>
              <a:t>/* Lock a section for exclusive use. */</a:t>
            </a: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#define F_TLOCK    </a:t>
            </a:r>
            <a:r>
              <a:rPr b="0" lang="ru-RU" sz="1350" spc="-1" strike="noStrike">
                <a:solidFill>
                  <a:srgbClr val="d81b60"/>
                </a:solidFill>
                <a:latin typeface="Roboto Mono"/>
                <a:ea typeface="Roboto Mono"/>
              </a:rPr>
              <a:t>/* Test and lock a section for exclusive use. */</a:t>
            </a: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#define F_TEST     </a:t>
            </a:r>
            <a:r>
              <a:rPr b="0" lang="ru-RU" sz="1350" spc="-1" strike="noStrike">
                <a:solidFill>
                  <a:srgbClr val="d81b60"/>
                </a:solidFill>
                <a:latin typeface="Roboto Mono"/>
                <a:ea typeface="Roboto Mono"/>
              </a:rPr>
              <a:t>/* Test a section for locks by other processes. */</a:t>
            </a: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int</a:t>
            </a:r>
            <a:endParaRPr b="0" lang="en-US" sz="1350" spc="-1" strike="noStrike">
              <a:latin typeface="Arial"/>
            </a:endParaRPr>
          </a:p>
          <a:p>
            <a:pPr>
              <a:lnSpc>
                <a:spcPct val="150000"/>
              </a:lnSpc>
              <a:tabLst>
                <a:tab algn="l" pos="0"/>
              </a:tabLst>
            </a:pPr>
            <a:r>
              <a:rPr b="0" lang="ru-RU" sz="1350" spc="-1" strike="noStrike">
                <a:solidFill>
                  <a:srgbClr val="37474f"/>
                </a:solidFill>
                <a:latin typeface="Roboto Mono"/>
                <a:ea typeface="Roboto Mono"/>
              </a:rPr>
              <a:t>lockf(</a:t>
            </a: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fildes, </a:t>
            </a: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function, off_t size);</a:t>
            </a:r>
            <a:endParaRPr b="0" lang="en-US" sz="1350" spc="-1" strike="noStrike">
              <a:latin typeface="Arial"/>
            </a:endParaRPr>
          </a:p>
        </p:txBody>
      </p:sp>
      <p:sp>
        <p:nvSpPr>
          <p:cNvPr id="523" name="CustomShape 4"/>
          <p:cNvSpPr/>
          <p:nvPr/>
        </p:nvSpPr>
        <p:spPr>
          <a:xfrm>
            <a:off x="2174040" y="3181320"/>
            <a:ext cx="7343280" cy="36010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150" spc="-1" strike="noStrike">
                <a:solidFill>
                  <a:srgbClr val="3f51b5"/>
                </a:solidFill>
                <a:latin typeface="Roboto Mono"/>
                <a:ea typeface="Roboto Mono"/>
              </a:rPr>
              <a:t>struct</a:t>
            </a:r>
            <a:r>
              <a:rPr b="0" lang="ru-RU" sz="1150" spc="-1" strike="noStrike">
                <a:solidFill>
                  <a:srgbClr val="37474f"/>
                </a:solidFill>
                <a:latin typeface="Roboto Mono"/>
                <a:ea typeface="Roboto Mono"/>
              </a:rPr>
              <a:t> </a:t>
            </a:r>
            <a:r>
              <a:rPr b="0" lang="ru-RU" sz="1150" spc="-1" strike="noStrike">
                <a:solidFill>
                  <a:srgbClr val="9c27b0"/>
                </a:solidFill>
                <a:latin typeface="Roboto Mono"/>
                <a:ea typeface="Roboto Mono"/>
              </a:rPr>
              <a:t>flock</a:t>
            </a:r>
            <a:r>
              <a:rPr b="0" lang="ru-RU" sz="1150" spc="-1" strike="noStrike">
                <a:solidFill>
                  <a:srgbClr val="37474f"/>
                </a:solidFill>
                <a:latin typeface="Roboto Mono"/>
                <a:ea typeface="Roboto Mono"/>
              </a:rPr>
              <a:t> fl;</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fl.l_start =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fl.l_len = size;</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fl.l_whence = </a:t>
            </a:r>
            <a:r>
              <a:rPr b="0" lang="ru-RU" sz="1150" spc="-1" strike="noStrike">
                <a:solidFill>
                  <a:srgbClr val="c53929"/>
                </a:solidFill>
                <a:latin typeface="Roboto Mono"/>
                <a:ea typeface="Roboto Mono"/>
              </a:rPr>
              <a:t>SEEK_CUR</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(function == F_TEST)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fl.l_type = F_WRLCK;</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(fcntl(fd, F_GETLK, &amp;fl) !=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return</a:t>
            </a:r>
            <a:r>
              <a:rPr b="0" lang="ru-RU" sz="1150" spc="-1" strike="noStrike">
                <a:solidFill>
                  <a:srgbClr val="37474f"/>
                </a:solidFill>
                <a:latin typeface="Roboto Mono"/>
                <a:ea typeface="Roboto Mono"/>
              </a:rPr>
              <a:t> -</a:t>
            </a:r>
            <a:r>
              <a:rPr b="0" lang="ru-RU" sz="1150" spc="-1" strike="noStrike">
                <a:solidFill>
                  <a:srgbClr val="c53929"/>
                </a:solidFill>
                <a:latin typeface="Roboto Mono"/>
                <a:ea typeface="Roboto Mono"/>
              </a:rPr>
              <a:t>1</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(fl.l_type == F_UNLCK)</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return</a:t>
            </a:r>
            <a:r>
              <a:rPr b="0" lang="ru-RU" sz="1150" spc="-1" strike="noStrike">
                <a:solidFill>
                  <a:srgbClr val="37474f"/>
                </a:solidFill>
                <a:latin typeface="Roboto Mono"/>
                <a:ea typeface="Roboto Mono"/>
              </a:rPr>
              <a:t>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errno = EAGAIN;</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return</a:t>
            </a:r>
            <a:r>
              <a:rPr b="0" lang="ru-RU" sz="1150" spc="-1" strike="noStrike">
                <a:solidFill>
                  <a:srgbClr val="37474f"/>
                </a:solidFill>
                <a:latin typeface="Roboto Mono"/>
                <a:ea typeface="Roboto Mono"/>
              </a:rPr>
              <a:t> -</a:t>
            </a:r>
            <a:r>
              <a:rPr b="0" lang="ru-RU" sz="1150" spc="-1" strike="noStrike">
                <a:solidFill>
                  <a:srgbClr val="c53929"/>
                </a:solidFill>
                <a:latin typeface="Roboto Mono"/>
                <a:ea typeface="Roboto Mono"/>
              </a:rPr>
              <a:t>1</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(function == F_ULOCK)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fl.l_type = F_UNLCK;</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return</a:t>
            </a:r>
            <a:r>
              <a:rPr b="0" lang="ru-RU" sz="1150" spc="-1" strike="noStrike">
                <a:solidFill>
                  <a:srgbClr val="37474f"/>
                </a:solidFill>
                <a:latin typeface="Roboto Mono"/>
                <a:ea typeface="Roboto Mono"/>
              </a:rPr>
              <a:t> fcntl(fd, F_SETLK, &amp;fl);</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fl.l_type = F_WRLCK;</a:t>
            </a:r>
            <a:endParaRPr b="0" lang="en-US" sz="1150" spc="-1" strike="noStrike">
              <a:latin typeface="Arial"/>
            </a:endParaRPr>
          </a:p>
          <a:p>
            <a:pPr>
              <a:lnSpc>
                <a:spcPct val="150000"/>
              </a:lnSpc>
              <a:tabLst>
                <a:tab algn="l" pos="0"/>
              </a:tabLst>
            </a:pPr>
            <a:r>
              <a:rPr b="0" lang="ru-RU" sz="1150" spc="-1" strike="noStrike">
                <a:solidFill>
                  <a:srgbClr val="3f51b5"/>
                </a:solidFill>
                <a:latin typeface="Roboto Mono"/>
                <a:ea typeface="Roboto Mono"/>
              </a:rPr>
              <a:t>return</a:t>
            </a:r>
            <a:r>
              <a:rPr b="0" lang="ru-RU" sz="1150" spc="-1" strike="noStrike">
                <a:solidFill>
                  <a:srgbClr val="37474f"/>
                </a:solidFill>
                <a:latin typeface="Roboto Mono"/>
                <a:ea typeface="Roboto Mono"/>
              </a:rPr>
              <a:t> fcntl(fd, function == F_LOCK ? F_SETLK : F_SETLKW, &amp;fl);</a:t>
            </a:r>
            <a:endParaRPr b="0" lang="en-US" sz="1150" spc="-1" strike="noStrike">
              <a:latin typeface="Arial"/>
            </a:endParaRPr>
          </a:p>
        </p:txBody>
      </p:sp>
      <p:sp>
        <p:nvSpPr>
          <p:cNvPr id="524" name="CustomShape 5"/>
          <p:cNvSpPr/>
          <p:nvPr/>
        </p:nvSpPr>
        <p:spPr>
          <a:xfrm>
            <a:off x="3886200" y="3124080"/>
            <a:ext cx="4828680" cy="538920"/>
          </a:xfrm>
          <a:prstGeom prst="rect">
            <a:avLst/>
          </a:prstGeom>
          <a:noFill/>
          <a:ln>
            <a:noFill/>
          </a:ln>
        </p:spPr>
        <p:style>
          <a:lnRef idx="0"/>
          <a:fillRef idx="0"/>
          <a:effectRef idx="0"/>
          <a:fontRef idx="minor"/>
        </p:style>
        <p:txBody>
          <a:bodyPr tIns="91440" bIns="91440">
            <a:spAutoFit/>
          </a:bodyPr>
          <a:p>
            <a:pPr algn="ctr">
              <a:lnSpc>
                <a:spcPct val="130000"/>
              </a:lnSpc>
              <a:tabLst>
                <a:tab algn="l" pos="0"/>
              </a:tabLst>
            </a:pPr>
            <a:r>
              <a:rPr b="0" lang="ru-RU" sz="1800" spc="-1" strike="noStrike">
                <a:solidFill>
                  <a:srgbClr val="000000"/>
                </a:solidFill>
                <a:highlight>
                  <a:srgbClr val="ffffff"/>
                </a:highlight>
                <a:latin typeface="Arial"/>
                <a:ea typeface="Arial"/>
              </a:rPr>
              <a:t>Возможная реализация:</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Блокировка файлов (1/)</a:t>
            </a:r>
            <a:endParaRPr b="0" lang="en-US" sz="3200" spc="-1" strike="noStrike">
              <a:solidFill>
                <a:srgbClr val="000000"/>
              </a:solidFill>
              <a:latin typeface="Arial"/>
            </a:endParaRPr>
          </a:p>
        </p:txBody>
      </p:sp>
      <p:sp>
        <p:nvSpPr>
          <p:cNvPr id="526"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22757C41-C2B5-4D6C-B930-2209023614B0}"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527" name="CustomShape 3"/>
          <p:cNvSpPr/>
          <p:nvPr/>
        </p:nvSpPr>
        <p:spPr>
          <a:xfrm>
            <a:off x="2969280" y="1314360"/>
            <a:ext cx="5752800" cy="2061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50" spc="-1" strike="noStrike">
                <a:solidFill>
                  <a:srgbClr val="3f51b5"/>
                </a:solidFill>
                <a:latin typeface="Roboto Mono"/>
                <a:ea typeface="Roboto Mono"/>
              </a:rPr>
              <a:t>int</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lockf(</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fildes,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function, off_t size);</a:t>
            </a:r>
            <a:endParaRPr b="0" lang="en-US" sz="1450" spc="-1" strike="noStrike">
              <a:latin typeface="Arial"/>
            </a:endParaRPr>
          </a:p>
          <a:p>
            <a:pPr>
              <a:lnSpc>
                <a:spcPct val="100000"/>
              </a:lnSpc>
              <a:tabLst>
                <a:tab algn="l" pos="0"/>
              </a:tabLst>
            </a:pPr>
            <a:endParaRPr b="0" lang="en-US" sz="1450" spc="-1" strike="noStrike">
              <a:latin typeface="Arial"/>
            </a:endParaRPr>
          </a:p>
          <a:p>
            <a:pPr>
              <a:lnSpc>
                <a:spcPct val="100000"/>
              </a:lnSpc>
              <a:tabLst>
                <a:tab algn="l" pos="0"/>
              </a:tabLst>
            </a:pPr>
            <a:r>
              <a:rPr b="0" lang="ru-RU" sz="1450" spc="-1" strike="noStrike">
                <a:solidFill>
                  <a:srgbClr val="3f51b5"/>
                </a:solidFill>
                <a:latin typeface="Roboto Mono"/>
                <a:ea typeface="Roboto Mono"/>
              </a:rPr>
              <a:t>int</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fcntl(</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fd,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cmd, </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flock</a:t>
            </a:r>
            <a:r>
              <a:rPr b="0" lang="ru-RU" sz="1450" spc="-1" strike="noStrike">
                <a:solidFill>
                  <a:srgbClr val="37474f"/>
                </a:solidFill>
                <a:latin typeface="Roboto Mono"/>
                <a:ea typeface="Roboto Mono"/>
              </a:rPr>
              <a:t> *lock_def);</a:t>
            </a:r>
            <a:endParaRPr b="0" lang="en-US" sz="1450" spc="-1" strike="noStrike">
              <a:latin typeface="Arial"/>
            </a:endParaRPr>
          </a:p>
          <a:p>
            <a:pPr>
              <a:lnSpc>
                <a:spcPct val="100000"/>
              </a:lnSpc>
              <a:tabLst>
                <a:tab algn="l" pos="0"/>
              </a:tabLst>
            </a:pPr>
            <a:endParaRPr b="0" lang="en-US" sz="1450" spc="-1" strike="noStrike">
              <a:latin typeface="Arial"/>
            </a:endParaRPr>
          </a:p>
          <a:p>
            <a:pPr>
              <a:lnSpc>
                <a:spcPct val="100000"/>
              </a:lnSpc>
              <a:tabLst>
                <a:tab algn="l" pos="0"/>
              </a:tabLst>
            </a:pPr>
            <a:r>
              <a:rPr b="0" lang="ru-RU" sz="1450" spc="-1" strike="noStrike">
                <a:solidFill>
                  <a:srgbClr val="3f51b5"/>
                </a:solidFill>
                <a:latin typeface="Roboto Mono"/>
                <a:ea typeface="Roboto Mono"/>
              </a:rPr>
              <a:t>int</a:t>
            </a:r>
            <a:endParaRPr b="0" lang="en-US" sz="1450" spc="-1" strike="noStrike">
              <a:latin typeface="Arial"/>
            </a:endParaRPr>
          </a:p>
          <a:p>
            <a:pPr>
              <a:lnSpc>
                <a:spcPct val="150000"/>
              </a:lnSpc>
              <a:tabLst>
                <a:tab algn="l" pos="0"/>
              </a:tabLst>
            </a:pPr>
            <a:r>
              <a:rPr b="0" lang="ru-RU" sz="1450" spc="-1" strike="noStrike">
                <a:solidFill>
                  <a:srgbClr val="37474f"/>
                </a:solidFill>
                <a:latin typeface="Roboto Mono"/>
                <a:ea typeface="Roboto Mono"/>
              </a:rPr>
              <a:t>flock(</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fd,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operation);</a:t>
            </a:r>
            <a:endParaRPr b="0" lang="en-US" sz="1450" spc="-1" strike="noStrike">
              <a:latin typeface="Arial"/>
            </a:endParaRPr>
          </a:p>
        </p:txBody>
      </p:sp>
      <p:sp>
        <p:nvSpPr>
          <p:cNvPr id="528" name="CustomShape 4"/>
          <p:cNvSpPr/>
          <p:nvPr/>
        </p:nvSpPr>
        <p:spPr>
          <a:xfrm>
            <a:off x="676440" y="2068560"/>
            <a:ext cx="202860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800" spc="-1" strike="noStrike">
                <a:solidFill>
                  <a:srgbClr val="000000"/>
                </a:solidFill>
                <a:highlight>
                  <a:srgbClr val="ffffff"/>
                </a:highlight>
                <a:latin typeface="Arial"/>
                <a:ea typeface="Arial"/>
              </a:rPr>
              <a:t>Взаимосвязаны</a:t>
            </a:r>
            <a:endParaRPr b="0" lang="en-US" sz="1800" spc="-1" strike="noStrike">
              <a:latin typeface="Arial"/>
            </a:endParaRPr>
          </a:p>
        </p:txBody>
      </p:sp>
      <p:sp>
        <p:nvSpPr>
          <p:cNvPr id="529" name="CustomShape 5"/>
          <p:cNvSpPr/>
          <p:nvPr/>
        </p:nvSpPr>
        <p:spPr>
          <a:xfrm>
            <a:off x="4096800" y="3533760"/>
            <a:ext cx="3997800" cy="239004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1800" spc="-1" strike="noStrike">
                <a:solidFill>
                  <a:srgbClr val="000000"/>
                </a:solidFill>
                <a:highlight>
                  <a:srgbClr val="ffffff"/>
                </a:highlight>
                <a:latin typeface="Arial"/>
                <a:ea typeface="Arial"/>
              </a:rPr>
              <a:t>Не наследуются при fork()</a:t>
            </a:r>
            <a:endParaRPr b="0" lang="en-US" sz="1800" spc="-1" strike="noStrike">
              <a:latin typeface="Arial"/>
            </a:endParaRPr>
          </a:p>
          <a:p>
            <a:pPr algn="ctr">
              <a:lnSpc>
                <a:spcPct val="115000"/>
              </a:lnSpc>
              <a:tabLst>
                <a:tab algn="l" pos="0"/>
              </a:tabLst>
            </a:pPr>
            <a:endParaRPr b="0" lang="en-US" sz="1800" spc="-1" strike="noStrike">
              <a:latin typeface="Arial"/>
            </a:endParaRPr>
          </a:p>
          <a:p>
            <a:pPr algn="ctr">
              <a:lnSpc>
                <a:spcPct val="115000"/>
              </a:lnSpc>
              <a:tabLst>
                <a:tab algn="l" pos="0"/>
              </a:tabLst>
            </a:pPr>
            <a:r>
              <a:rPr b="0" lang="ru-RU" sz="1800" spc="-1" strike="noStrike">
                <a:solidFill>
                  <a:srgbClr val="000000"/>
                </a:solidFill>
                <a:highlight>
                  <a:srgbClr val="ffffff"/>
                </a:highlight>
                <a:latin typeface="Arial"/>
                <a:ea typeface="Arial"/>
              </a:rPr>
              <a:t>Принадлежат процессу, </a:t>
            </a:r>
            <a:r>
              <a:rPr b="1" lang="ru-RU" sz="1800" spc="-1" strike="noStrike">
                <a:solidFill>
                  <a:srgbClr val="000000"/>
                </a:solidFill>
                <a:highlight>
                  <a:srgbClr val="ffffff"/>
                </a:highlight>
                <a:latin typeface="Arial"/>
                <a:ea typeface="Arial"/>
              </a:rPr>
              <a:t>не</a:t>
            </a:r>
            <a:r>
              <a:rPr b="0" lang="ru-RU" sz="1800" spc="-1" strike="noStrike">
                <a:solidFill>
                  <a:srgbClr val="000000"/>
                </a:solidFill>
                <a:highlight>
                  <a:srgbClr val="ffffff"/>
                </a:highlight>
                <a:latin typeface="Arial"/>
                <a:ea typeface="Arial"/>
              </a:rPr>
              <a:t> потоку. В одном процессе можно брать лок много раз.</a:t>
            </a:r>
            <a:endParaRPr b="0" lang="en-US" sz="1800" spc="-1" strike="noStrike">
              <a:latin typeface="Arial"/>
            </a:endParaRPr>
          </a:p>
          <a:p>
            <a:pPr algn="ctr">
              <a:lnSpc>
                <a:spcPct val="115000"/>
              </a:lnSpc>
              <a:tabLst>
                <a:tab algn="l" pos="0"/>
              </a:tabLst>
            </a:pPr>
            <a:endParaRPr b="0" lang="en-US" sz="1800" spc="-1" strike="noStrike">
              <a:latin typeface="Arial"/>
            </a:endParaRPr>
          </a:p>
          <a:p>
            <a:pPr algn="ctr">
              <a:lnSpc>
                <a:spcPct val="115000"/>
              </a:lnSpc>
              <a:tabLst>
                <a:tab algn="l" pos="0"/>
              </a:tabLst>
            </a:pPr>
            <a:r>
              <a:rPr b="0" lang="ru-RU" sz="1800" spc="-1" strike="noStrike">
                <a:solidFill>
                  <a:srgbClr val="000000"/>
                </a:solidFill>
                <a:highlight>
                  <a:srgbClr val="ffffff"/>
                </a:highlight>
                <a:latin typeface="Arial"/>
                <a:ea typeface="Arial"/>
              </a:rPr>
              <a:t>Они все advisory</a:t>
            </a:r>
            <a:endParaRPr b="0" lang="en-US" sz="1800" spc="-1" strike="noStrike">
              <a:latin typeface="Arial"/>
            </a:endParaRPr>
          </a:p>
        </p:txBody>
      </p:sp>
      <p:sp>
        <p:nvSpPr>
          <p:cNvPr id="530" name="CustomShape 6"/>
          <p:cNvSpPr/>
          <p:nvPr/>
        </p:nvSpPr>
        <p:spPr>
          <a:xfrm>
            <a:off x="2862360" y="2403360"/>
            <a:ext cx="360" cy="725400"/>
          </a:xfrm>
          <a:custGeom>
            <a:avLst/>
            <a:gdLst/>
            <a:ahLst/>
            <a:rect l="l" t="t" r="r" b="b"/>
            <a:pathLst>
              <a:path w="21600" h="21600">
                <a:moveTo>
                  <a:pt x="0" y="0"/>
                </a:moveTo>
                <a:lnTo>
                  <a:pt x="21600" y="21600"/>
                </a:lnTo>
              </a:path>
            </a:pathLst>
          </a:custGeom>
          <a:noFill/>
          <a:ln w="19080">
            <a:solidFill>
              <a:schemeClr val="dk1"/>
            </a:solidFill>
            <a:round/>
            <a:headEnd len="med" type="stealth" w="med"/>
            <a:tailEnd len="med" type="stealth" w="med"/>
          </a:ln>
        </p:spPr>
        <p:style>
          <a:lnRef idx="0"/>
          <a:fillRef idx="0"/>
          <a:effectRef idx="0"/>
          <a:fontRef idx="minor"/>
        </p:style>
      </p:sp>
      <p:sp>
        <p:nvSpPr>
          <p:cNvPr id="531" name="CustomShape 7"/>
          <p:cNvSpPr/>
          <p:nvPr/>
        </p:nvSpPr>
        <p:spPr>
          <a:xfrm>
            <a:off x="2862360" y="1574640"/>
            <a:ext cx="360" cy="725400"/>
          </a:xfrm>
          <a:custGeom>
            <a:avLst/>
            <a:gdLst/>
            <a:ahLst/>
            <a:rect l="l" t="t" r="r" b="b"/>
            <a:pathLst>
              <a:path w="21600" h="21600">
                <a:moveTo>
                  <a:pt x="0" y="0"/>
                </a:moveTo>
                <a:lnTo>
                  <a:pt x="21600" y="21600"/>
                </a:lnTo>
              </a:path>
            </a:pathLst>
          </a:custGeom>
          <a:noFill/>
          <a:ln w="19080">
            <a:solidFill>
              <a:schemeClr val="dk1"/>
            </a:solidFill>
            <a:round/>
            <a:headEnd len="med" type="stealth" w="med"/>
            <a:tailEnd len="med" type="stealth"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TextShape 1"/>
          <p:cNvSpPr txBox="1"/>
          <p:nvPr/>
        </p:nvSpPr>
        <p:spPr>
          <a:xfrm>
            <a:off x="2573280" y="1266840"/>
            <a:ext cx="6938640" cy="1572840"/>
          </a:xfrm>
          <a:prstGeom prst="rect">
            <a:avLst/>
          </a:prstGeom>
          <a:noFill/>
          <a:ln>
            <a:noFill/>
          </a:ln>
        </p:spPr>
        <p:txBody>
          <a:bodyPr>
            <a:noAutofit/>
          </a:bodyPr>
          <a:p>
            <a:pPr algn="ctr">
              <a:lnSpc>
                <a:spcPct val="115000"/>
              </a:lnSpc>
              <a:tabLst>
                <a:tab algn="l" pos="0"/>
              </a:tabLst>
            </a:pPr>
            <a:r>
              <a:rPr b="0" lang="ru-RU" sz="3150" spc="-1" strike="noStrike">
                <a:solidFill>
                  <a:srgbClr val="000000"/>
                </a:solidFill>
                <a:highlight>
                  <a:srgbClr val="ffffff"/>
                </a:highlight>
                <a:latin typeface="Arial"/>
                <a:ea typeface="Arial"/>
              </a:rPr>
              <a:t>Вопрос (1 балл):</a:t>
            </a:r>
            <a:endParaRPr b="0" lang="en-US" sz="3150" spc="-1" strike="noStrike">
              <a:solidFill>
                <a:srgbClr val="000000"/>
              </a:solidFill>
              <a:latin typeface="Arial"/>
            </a:endParaRPr>
          </a:p>
          <a:p>
            <a:pPr algn="ctr">
              <a:lnSpc>
                <a:spcPct val="115000"/>
              </a:lnSpc>
              <a:tabLst>
                <a:tab algn="l" pos="0"/>
              </a:tabLst>
            </a:pPr>
            <a:r>
              <a:rPr b="0" lang="ru-RU" sz="3150" spc="-1" strike="noStrike">
                <a:solidFill>
                  <a:srgbClr val="000000"/>
                </a:solidFill>
                <a:highlight>
                  <a:srgbClr val="ffffff"/>
                </a:highlight>
                <a:latin typeface="Arial"/>
                <a:ea typeface="Arial"/>
              </a:rPr>
              <a:t>Как можно использовать эти локи в виде мьютекса?</a:t>
            </a:r>
            <a:endParaRPr b="0" lang="en-US" sz="3150" spc="-1" strike="noStrike">
              <a:solidFill>
                <a:srgbClr val="000000"/>
              </a:solidFill>
              <a:latin typeface="Arial"/>
            </a:endParaRPr>
          </a:p>
          <a:p>
            <a:pPr algn="ctr">
              <a:lnSpc>
                <a:spcPct val="115000"/>
              </a:lnSpc>
              <a:tabLst>
                <a:tab algn="l" pos="0"/>
              </a:tabLst>
            </a:pPr>
            <a:endParaRPr b="0" lang="en-US" sz="3150" spc="-1" strike="noStrike">
              <a:solidFill>
                <a:srgbClr val="000000"/>
              </a:solidFill>
              <a:latin typeface="Arial"/>
            </a:endParaRPr>
          </a:p>
          <a:p>
            <a:pPr algn="ctr">
              <a:lnSpc>
                <a:spcPct val="115000"/>
              </a:lnSpc>
              <a:tabLst>
                <a:tab algn="l" pos="0"/>
              </a:tabLst>
            </a:pPr>
            <a:endParaRPr b="0" lang="en-US" sz="3150" spc="-1" strike="noStrike">
              <a:solidFill>
                <a:srgbClr val="000000"/>
              </a:solidFill>
              <a:latin typeface="Arial"/>
            </a:endParaRPr>
          </a:p>
          <a:p>
            <a:pPr algn="ctr">
              <a:lnSpc>
                <a:spcPct val="115000"/>
              </a:lnSpc>
              <a:tabLst>
                <a:tab algn="l" pos="0"/>
              </a:tabLst>
            </a:pPr>
            <a:endParaRPr b="0" lang="en-US" sz="3150" spc="-1" strike="noStrike">
              <a:solidFill>
                <a:srgbClr val="000000"/>
              </a:solidFill>
              <a:latin typeface="Arial"/>
            </a:endParaRPr>
          </a:p>
          <a:p>
            <a:pPr>
              <a:lnSpc>
                <a:spcPct val="90000"/>
              </a:lnSpc>
              <a:tabLst>
                <a:tab algn="l" pos="0"/>
              </a:tabLst>
            </a:pPr>
            <a:endParaRPr b="0" lang="en-US" sz="3150" spc="-1" strike="noStrike">
              <a:solidFill>
                <a:srgbClr val="000000"/>
              </a:solidFill>
              <a:latin typeface="Arial"/>
            </a:endParaRPr>
          </a:p>
        </p:txBody>
      </p:sp>
      <p:sp>
        <p:nvSpPr>
          <p:cNvPr id="533" name="TextShape 2"/>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Блокировка файлов (2/)</a:t>
            </a:r>
            <a:endParaRPr b="0" lang="en-US" sz="3200" spc="-1" strike="noStrike">
              <a:solidFill>
                <a:srgbClr val="000000"/>
              </a:solidFill>
              <a:latin typeface="Arial"/>
            </a:endParaRPr>
          </a:p>
        </p:txBody>
      </p:sp>
      <p:sp>
        <p:nvSpPr>
          <p:cNvPr id="534" name="TextShape 3"/>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88C010A6-CAA0-43E0-9893-2A95C580944B}"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pic>
        <p:nvPicPr>
          <p:cNvPr id="535" name="Google Shape;551;p40" descr=""/>
          <p:cNvPicPr/>
          <p:nvPr/>
        </p:nvPicPr>
        <p:blipFill>
          <a:blip r:embed="rId1"/>
          <a:stretch/>
        </p:blipFill>
        <p:spPr>
          <a:xfrm>
            <a:off x="982440" y="1562040"/>
            <a:ext cx="1100880" cy="1572840"/>
          </a:xfrm>
          <a:prstGeom prst="rect">
            <a:avLst/>
          </a:prstGeom>
          <a:ln>
            <a:noFill/>
          </a:ln>
        </p:spPr>
      </p:pic>
      <p:pic>
        <p:nvPicPr>
          <p:cNvPr id="536" name="Google Shape;552;p40" descr=""/>
          <p:cNvPicPr/>
          <p:nvPr/>
        </p:nvPicPr>
        <p:blipFill>
          <a:blip r:embed="rId2"/>
          <a:stretch/>
        </p:blipFill>
        <p:spPr>
          <a:xfrm>
            <a:off x="814320" y="1506600"/>
            <a:ext cx="1437480" cy="1628280"/>
          </a:xfrm>
          <a:prstGeom prst="rect">
            <a:avLst/>
          </a:prstGeom>
          <a:ln>
            <a:noFill/>
          </a:ln>
        </p:spPr>
      </p:pic>
      <p:sp>
        <p:nvSpPr>
          <p:cNvPr id="537" name="CustomShape 4"/>
          <p:cNvSpPr/>
          <p:nvPr/>
        </p:nvSpPr>
        <p:spPr>
          <a:xfrm>
            <a:off x="2765520" y="2908800"/>
            <a:ext cx="6660720" cy="125928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050" spc="-1" strike="noStrike">
                <a:solidFill>
                  <a:srgbClr val="000000"/>
                </a:solidFill>
                <a:highlight>
                  <a:srgbClr val="ffffff"/>
                </a:highlight>
                <a:latin typeface="Arial"/>
                <a:ea typeface="Arial"/>
              </a:rPr>
              <a:t>1) использовать целый файл, как мьютекс, 2) использовать любой один диапазон файла (первый байт, например)</a:t>
            </a:r>
            <a:endParaRPr b="0" lang="en-US" sz="2050" spc="-1" strike="noStrike">
              <a:latin typeface="Arial"/>
            </a:endParaRPr>
          </a:p>
        </p:txBody>
      </p:sp>
      <p:sp>
        <p:nvSpPr>
          <p:cNvPr id="538" name="CustomShape 5"/>
          <p:cNvSpPr/>
          <p:nvPr/>
        </p:nvSpPr>
        <p:spPr>
          <a:xfrm>
            <a:off x="2301480" y="4134960"/>
            <a:ext cx="7588800" cy="2444040"/>
          </a:xfrm>
          <a:prstGeom prst="rect">
            <a:avLst/>
          </a:prstGeom>
          <a:noFill/>
          <a:ln>
            <a:noFill/>
          </a:ln>
        </p:spPr>
        <p:style>
          <a:lnRef idx="0"/>
          <a:fillRef idx="0"/>
          <a:effectRef idx="0"/>
          <a:fontRef idx="minor"/>
        </p:style>
        <p:txBody>
          <a:bodyPr tIns="91440" bIns="91440">
            <a:spAutoFit/>
          </a:bodyPr>
          <a:p>
            <a:pPr>
              <a:lnSpc>
                <a:spcPct val="150000"/>
              </a:lnSpc>
              <a:tabLst>
                <a:tab algn="l" pos="0"/>
              </a:tabLst>
            </a:pPr>
            <a:r>
              <a:rPr b="0" lang="ru-RU" sz="1650" spc="-1" strike="noStrike">
                <a:solidFill>
                  <a:srgbClr val="3f51b5"/>
                </a:solidFill>
                <a:latin typeface="Roboto Mono"/>
                <a:ea typeface="Roboto Mono"/>
              </a:rPr>
              <a:t>int</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lockf(</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fildes, </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function, off_t size);</a:t>
            </a:r>
            <a:endParaRPr b="0" lang="en-US" sz="1650" spc="-1" strike="noStrike">
              <a:latin typeface="Arial"/>
            </a:endParaRPr>
          </a:p>
          <a:p>
            <a:pPr>
              <a:lnSpc>
                <a:spcPct val="150000"/>
              </a:lnSpc>
              <a:tabLst>
                <a:tab algn="l" pos="0"/>
              </a:tabLst>
            </a:pPr>
            <a:r>
              <a:rPr b="0" lang="ru-RU" sz="1650" spc="-1" strike="noStrike">
                <a:solidFill>
                  <a:srgbClr val="3f51b5"/>
                </a:solidFill>
                <a:latin typeface="Roboto Mono"/>
                <a:ea typeface="Roboto Mono"/>
              </a:rPr>
              <a:t>int</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fcntl(</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fd, </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cmd, </a:t>
            </a:r>
            <a:r>
              <a:rPr b="0" lang="ru-RU" sz="1650" spc="-1" strike="noStrike">
                <a:solidFill>
                  <a:srgbClr val="3f51b5"/>
                </a:solidFill>
                <a:latin typeface="Roboto Mono"/>
                <a:ea typeface="Roboto Mono"/>
              </a:rPr>
              <a:t>struct</a:t>
            </a:r>
            <a:r>
              <a:rPr b="0" lang="ru-RU" sz="1650" spc="-1" strike="noStrike">
                <a:solidFill>
                  <a:srgbClr val="37474f"/>
                </a:solidFill>
                <a:latin typeface="Roboto Mono"/>
                <a:ea typeface="Roboto Mono"/>
              </a:rPr>
              <a:t> </a:t>
            </a:r>
            <a:r>
              <a:rPr b="0" lang="ru-RU" sz="1650" spc="-1" strike="noStrike">
                <a:solidFill>
                  <a:srgbClr val="9c27b0"/>
                </a:solidFill>
                <a:latin typeface="Roboto Mono"/>
                <a:ea typeface="Roboto Mono"/>
              </a:rPr>
              <a:t>flock</a:t>
            </a:r>
            <a:r>
              <a:rPr b="0" lang="ru-RU" sz="1650" spc="-1" strike="noStrike">
                <a:solidFill>
                  <a:srgbClr val="37474f"/>
                </a:solidFill>
                <a:latin typeface="Roboto Mono"/>
                <a:ea typeface="Roboto Mono"/>
              </a:rPr>
              <a:t> *lock_def);</a:t>
            </a:r>
            <a:endParaRPr b="0" lang="en-US" sz="1650" spc="-1" strike="noStrike">
              <a:latin typeface="Arial"/>
            </a:endParaRPr>
          </a:p>
          <a:p>
            <a:pPr>
              <a:lnSpc>
                <a:spcPct val="150000"/>
              </a:lnSpc>
              <a:tabLst>
                <a:tab algn="l" pos="0"/>
              </a:tabLst>
            </a:pPr>
            <a:r>
              <a:rPr b="0" lang="ru-RU" sz="1650" spc="-1" strike="noStrike">
                <a:solidFill>
                  <a:srgbClr val="3f51b5"/>
                </a:solidFill>
                <a:latin typeface="Roboto Mono"/>
                <a:ea typeface="Roboto Mono"/>
              </a:rPr>
              <a:t>int</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flock(</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fd, </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operation);</a:t>
            </a:r>
            <a:endParaRPr b="0" lang="en-US" sz="1650" spc="-1" strike="noStrike">
              <a:latin typeface="Arial"/>
            </a:endParaRPr>
          </a:p>
        </p:txBody>
      </p:sp>
    </p:spTree>
  </p:cSld>
  <mc:AlternateContent>
    <mc:Choice Requires="p14">
      <p:transition spd="slow" p14:dur="2000"/>
    </mc:Choice>
    <mc:Fallback>
      <p:transition spd="slow"/>
    </mc:Fallback>
  </mc:AlternateContent>
  <p:timing>
    <p:tnLst>
      <p:par>
        <p:cTn id="400" dur="indefinite" restart="never" nodeType="tmRoot">
          <p:childTnLst>
            <p:seq>
              <p:cTn id="401" dur="indefinite" nodeType="mainSeq">
                <p:childTnLst>
                  <p:par>
                    <p:cTn id="402" fill="hold">
                      <p:stCondLst>
                        <p:cond delay="indefinite"/>
                      </p:stCondLst>
                      <p:childTnLst>
                        <p:par>
                          <p:cTn id="403" fill="hold">
                            <p:stCondLst>
                              <p:cond delay="0"/>
                            </p:stCondLst>
                            <p:childTnLst>
                              <p:par>
                                <p:cTn id="404" nodeType="clickEffect" fill="hold" presetClass="exit" presetID="1">
                                  <p:stCondLst>
                                    <p:cond delay="0"/>
                                  </p:stCondLst>
                                  <p:childTnLst>
                                    <p:set>
                                      <p:cBhvr>
                                        <p:cTn id="405" dur="1" fill="hold">
                                          <p:stCondLst>
                                            <p:cond delay="0"/>
                                          </p:stCondLst>
                                        </p:cTn>
                                        <p:tgtEl>
                                          <p:spTgt spid="535"/>
                                        </p:tgtEl>
                                        <p:attrNameLst>
                                          <p:attrName>style.visibility</p:attrName>
                                        </p:attrNameLst>
                                      </p:cBhvr>
                                      <p:to>
                                        <p:strVal val="hidden"/>
                                      </p:to>
                                    </p:set>
                                  </p:childTnLst>
                                </p:cTn>
                              </p:par>
                              <p:par>
                                <p:cTn id="406" nodeType="withEffect" fill="hold" presetClass="entr" presetID="10">
                                  <p:stCondLst>
                                    <p:cond delay="0"/>
                                  </p:stCondLst>
                                  <p:childTnLst>
                                    <p:set>
                                      <p:cBhvr>
                                        <p:cTn id="407" dur="1" fill="hold">
                                          <p:stCondLst>
                                            <p:cond delay="0"/>
                                          </p:stCondLst>
                                        </p:cTn>
                                        <p:tgtEl>
                                          <p:spTgt spid="536"/>
                                        </p:tgtEl>
                                        <p:attrNameLst>
                                          <p:attrName>style.visibility</p:attrName>
                                        </p:attrNameLst>
                                      </p:cBhvr>
                                      <p:to>
                                        <p:strVal val="visible"/>
                                      </p:to>
                                    </p:set>
                                    <p:animEffect filter="fade" transition="in">
                                      <p:cBhvr additive="repl">
                                        <p:cTn id="408" dur="1"/>
                                        <p:tgtEl>
                                          <p:spTgt spid="536"/>
                                        </p:tgtEl>
                                      </p:cBhvr>
                                    </p:animEffect>
                                  </p:childTnLst>
                                </p:cTn>
                              </p:par>
                              <p:par>
                                <p:cTn id="409" nodeType="withEffect" fill="hold" presetClass="entr" presetID="10">
                                  <p:stCondLst>
                                    <p:cond delay="0"/>
                                  </p:stCondLst>
                                  <p:childTnLst>
                                    <p:set>
                                      <p:cBhvr>
                                        <p:cTn id="410" dur="1" fill="hold">
                                          <p:stCondLst>
                                            <p:cond delay="0"/>
                                          </p:stCondLst>
                                        </p:cTn>
                                        <p:tgtEl>
                                          <p:spTgt spid="537"/>
                                        </p:tgtEl>
                                        <p:attrNameLst>
                                          <p:attrName>style.visibility</p:attrName>
                                        </p:attrNameLst>
                                      </p:cBhvr>
                                      <p:to>
                                        <p:strVal val="visible"/>
                                      </p:to>
                                    </p:set>
                                    <p:animEffect filter="fade" transition="in">
                                      <p:cBhvr additive="repl">
                                        <p:cTn id="411" dur="10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TextShape 1"/>
          <p:cNvSpPr txBox="1"/>
          <p:nvPr/>
        </p:nvSpPr>
        <p:spPr>
          <a:xfrm>
            <a:off x="982440" y="788760"/>
            <a:ext cx="9726120" cy="823320"/>
          </a:xfrm>
          <a:prstGeom prst="rect">
            <a:avLst/>
          </a:prstGeom>
          <a:noFill/>
          <a:ln>
            <a:noFill/>
          </a:ln>
        </p:spPr>
        <p:txBody>
          <a:bodyPr>
            <a:normAutofit fontScale="78000"/>
          </a:bodyPr>
          <a:p>
            <a:pPr>
              <a:lnSpc>
                <a:spcPct val="90000"/>
              </a:lnSpc>
              <a:tabLst>
                <a:tab algn="l" pos="0"/>
              </a:tabLst>
            </a:pPr>
            <a:r>
              <a:rPr b="1" lang="ru-RU" sz="3200" spc="-1" strike="noStrike">
                <a:solidFill>
                  <a:srgbClr val="000000"/>
                </a:solidFill>
                <a:latin typeface="Proxima Nova"/>
                <a:ea typeface="Proxima Nova"/>
              </a:rPr>
              <a:t>Мультиплексирование дескрипторов (1/)</a:t>
            </a:r>
            <a:endParaRPr b="0" lang="en-US" sz="3200" spc="-1" strike="noStrike">
              <a:solidFill>
                <a:srgbClr val="000000"/>
              </a:solidFill>
              <a:latin typeface="Arial"/>
            </a:endParaRPr>
          </a:p>
        </p:txBody>
      </p:sp>
      <p:sp>
        <p:nvSpPr>
          <p:cNvPr id="540"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3B7D09A6-73EE-4915-894C-31881B0323F7}"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pic>
        <p:nvPicPr>
          <p:cNvPr id="541" name="Google Shape;561;p41" descr=""/>
          <p:cNvPicPr/>
          <p:nvPr/>
        </p:nvPicPr>
        <p:blipFill>
          <a:blip r:embed="rId1"/>
          <a:stretch/>
        </p:blipFill>
        <p:spPr>
          <a:xfrm>
            <a:off x="3886200" y="1679040"/>
            <a:ext cx="3238200" cy="2123640"/>
          </a:xfrm>
          <a:prstGeom prst="rect">
            <a:avLst/>
          </a:prstGeom>
          <a:ln>
            <a:noFill/>
          </a:ln>
        </p:spPr>
      </p:pic>
      <p:sp>
        <p:nvSpPr>
          <p:cNvPr id="542" name="CustomShape 3"/>
          <p:cNvSpPr/>
          <p:nvPr/>
        </p:nvSpPr>
        <p:spPr>
          <a:xfrm>
            <a:off x="2959200" y="4067280"/>
            <a:ext cx="2999520" cy="136404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Как понять, из какого сокета можно читать?</a:t>
            </a:r>
            <a:endParaRPr b="0" lang="en-US" sz="225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TextShape 1"/>
          <p:cNvSpPr txBox="1"/>
          <p:nvPr/>
        </p:nvSpPr>
        <p:spPr>
          <a:xfrm>
            <a:off x="982440" y="788760"/>
            <a:ext cx="9726120" cy="823320"/>
          </a:xfrm>
          <a:prstGeom prst="rect">
            <a:avLst/>
          </a:prstGeom>
          <a:noFill/>
          <a:ln>
            <a:noFill/>
          </a:ln>
        </p:spPr>
        <p:txBody>
          <a:bodyPr>
            <a:normAutofit fontScale="78000"/>
          </a:bodyPr>
          <a:p>
            <a:pPr>
              <a:lnSpc>
                <a:spcPct val="90000"/>
              </a:lnSpc>
              <a:tabLst>
                <a:tab algn="l" pos="0"/>
              </a:tabLst>
            </a:pPr>
            <a:r>
              <a:rPr b="1" lang="ru-RU" sz="3200" spc="-1" strike="noStrike">
                <a:solidFill>
                  <a:srgbClr val="000000"/>
                </a:solidFill>
                <a:latin typeface="Proxima Nova"/>
                <a:ea typeface="Proxima Nova"/>
              </a:rPr>
              <a:t>Мультиплексирование дескрипторов (2/)</a:t>
            </a:r>
            <a:endParaRPr b="0" lang="en-US" sz="3200" spc="-1" strike="noStrike">
              <a:solidFill>
                <a:srgbClr val="000000"/>
              </a:solidFill>
              <a:latin typeface="Arial"/>
            </a:endParaRPr>
          </a:p>
        </p:txBody>
      </p:sp>
      <p:sp>
        <p:nvSpPr>
          <p:cNvPr id="544"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9C61D5B0-0D51-4553-9721-30F0023282CE}"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545" name="CustomShape 3"/>
          <p:cNvSpPr/>
          <p:nvPr/>
        </p:nvSpPr>
        <p:spPr>
          <a:xfrm>
            <a:off x="2568960" y="1795680"/>
            <a:ext cx="6381720" cy="48081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350" spc="-1" strike="noStrike">
                <a:solidFill>
                  <a:srgbClr val="3f51b5"/>
                </a:solidFill>
                <a:latin typeface="Roboto Mono"/>
                <a:ea typeface="Roboto Mono"/>
              </a:rPr>
              <a:t>void</a:t>
            </a:r>
            <a:r>
              <a:rPr b="0" lang="ru-RU" sz="1350" spc="-1" strike="noStrike">
                <a:solidFill>
                  <a:srgbClr val="37474f"/>
                </a:solidFill>
                <a:latin typeface="Roboto Mono"/>
                <a:ea typeface="Roboto Mono"/>
              </a:rPr>
              <a:t> make_fd_nonblocking(</a:t>
            </a: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fd)</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old_flags = fcntl(fd, F_GETFL);</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37474f"/>
                </a:solidFill>
                <a:latin typeface="Roboto Mono"/>
                <a:ea typeface="Roboto Mono"/>
              </a:rPr>
              <a:t>fcntl(fd, F_SETFL, old_flags | O_NONBLOCK);</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a:t>
            </a:r>
            <a:endParaRPr b="0" lang="en-US" sz="1350" spc="-1" strike="noStrike">
              <a:latin typeface="Arial"/>
            </a:endParaRPr>
          </a:p>
          <a:p>
            <a:pPr>
              <a:lnSpc>
                <a:spcPct val="100000"/>
              </a:lnSpc>
              <a:tabLst>
                <a:tab algn="l" pos="0"/>
              </a:tabLst>
            </a:pPr>
            <a:endParaRPr b="0" lang="en-US" sz="1350" spc="-1" strike="noStrike">
              <a:latin typeface="Arial"/>
            </a:endParaRPr>
          </a:p>
          <a:p>
            <a:pPr>
              <a:lnSpc>
                <a:spcPct val="100000"/>
              </a:lnSpc>
              <a:tabLst>
                <a:tab algn="l" pos="0"/>
              </a:tabLst>
            </a:pPr>
            <a:r>
              <a:rPr b="0" lang="ru-RU" sz="1350" spc="-1" strike="noStrike">
                <a:solidFill>
                  <a:srgbClr val="d81b60"/>
                </a:solidFill>
                <a:latin typeface="Roboto Mono"/>
                <a:ea typeface="Roboto Mono"/>
              </a:rPr>
              <a:t>/* ... */</a:t>
            </a:r>
            <a:endParaRPr b="0" lang="en-US" sz="1350" spc="-1" strike="noStrike">
              <a:latin typeface="Arial"/>
            </a:endParaRPr>
          </a:p>
          <a:p>
            <a:pPr>
              <a:lnSpc>
                <a:spcPct val="100000"/>
              </a:lnSpc>
              <a:tabLst>
                <a:tab algn="l" pos="0"/>
              </a:tabLst>
            </a:pPr>
            <a:endParaRPr b="0" lang="en-US" sz="1350" spc="-1" strike="noStrike">
              <a:latin typeface="Arial"/>
            </a:endParaRPr>
          </a:p>
          <a:p>
            <a:pPr>
              <a:lnSpc>
                <a:spcPct val="100000"/>
              </a:lnSpc>
              <a:tabLst>
                <a:tab algn="l" pos="0"/>
              </a:tabLst>
            </a:pPr>
            <a:r>
              <a:rPr b="0" lang="ru-RU" sz="1350" spc="-1" strike="noStrike">
                <a:solidFill>
                  <a:srgbClr val="d81b60"/>
                </a:solidFill>
                <a:latin typeface="Roboto Mono"/>
                <a:ea typeface="Roboto Mono"/>
              </a:rPr>
              <a:t>/* Make 'accept(server_fd)' non-blocking. */</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make_fd_nonblocking(server_fd)</a:t>
            </a: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*client_fds = </a:t>
            </a:r>
            <a:r>
              <a:rPr b="0" lang="ru-RU" sz="1350" spc="-1" strike="noStrike">
                <a:solidFill>
                  <a:srgbClr val="c53929"/>
                </a:solidFill>
                <a:latin typeface="Roboto Mono"/>
                <a:ea typeface="Roboto Mono"/>
              </a:rPr>
              <a:t>NULL</a:t>
            </a:r>
            <a:r>
              <a:rPr b="0" lang="ru-RU" sz="1350" spc="-1" strike="noStrike">
                <a:solidFill>
                  <a:srgbClr val="37474f"/>
                </a:solidFill>
                <a:latin typeface="Roboto Mono"/>
                <a:ea typeface="Roboto Mono"/>
              </a:rPr>
              <a:t>;</a:t>
            </a: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client_count = </a:t>
            </a:r>
            <a:r>
              <a:rPr b="0" lang="ru-RU" sz="1350" spc="-1" strike="noStrike">
                <a:solidFill>
                  <a:srgbClr val="c53929"/>
                </a:solidFill>
                <a:latin typeface="Roboto Mono"/>
                <a:ea typeface="Roboto Mono"/>
              </a:rPr>
              <a:t>0</a:t>
            </a:r>
            <a:r>
              <a:rPr b="0" lang="ru-RU" sz="1350" spc="-1" strike="noStrike">
                <a:solidFill>
                  <a:srgbClr val="37474f"/>
                </a:solidFill>
                <a:latin typeface="Roboto Mono"/>
                <a:ea typeface="Roboto Mono"/>
              </a:rPr>
              <a:t>;</a:t>
            </a: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while</a:t>
            </a:r>
            <a:r>
              <a:rPr b="0" lang="ru-RU" sz="1350" spc="-1" strike="noStrike">
                <a:solidFill>
                  <a:srgbClr val="37474f"/>
                </a:solidFill>
                <a:latin typeface="Roboto Mono"/>
                <a:ea typeface="Roboto Mono"/>
              </a:rPr>
              <a:t> (</a:t>
            </a:r>
            <a:r>
              <a:rPr b="0" lang="ru-RU" sz="1350" spc="-1" strike="noStrike">
                <a:solidFill>
                  <a:srgbClr val="c53929"/>
                </a:solidFill>
                <a:latin typeface="Roboto Mono"/>
                <a:ea typeface="Roboto Mono"/>
              </a:rPr>
              <a:t>1</a:t>
            </a:r>
            <a:r>
              <a:rPr b="0" lang="ru-RU" sz="1350" spc="-1" strike="noStrike">
                <a:solidFill>
                  <a:srgbClr val="37474f"/>
                </a:solidFill>
                <a:latin typeface="Roboto Mono"/>
                <a:ea typeface="Roboto Mono"/>
              </a:rPr>
              <a:t>) {</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new_cli_fd = accept(server_fd);</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if</a:t>
            </a:r>
            <a:r>
              <a:rPr b="0" lang="ru-RU" sz="1350" spc="-1" strike="noStrike">
                <a:solidFill>
                  <a:srgbClr val="37474f"/>
                </a:solidFill>
                <a:latin typeface="Roboto Mono"/>
                <a:ea typeface="Roboto Mono"/>
              </a:rPr>
              <a:t> (new_cli_fd != -</a:t>
            </a:r>
            <a:r>
              <a:rPr b="0" lang="ru-RU" sz="1350" spc="-1" strike="noStrike">
                <a:solidFill>
                  <a:srgbClr val="c53929"/>
                </a:solidFill>
                <a:latin typeface="Roboto Mono"/>
                <a:ea typeface="Roboto Mono"/>
              </a:rPr>
              <a:t>1</a:t>
            </a:r>
            <a:r>
              <a:rPr b="0" lang="ru-RU" sz="1350" spc="-1" strike="noStrike">
                <a:solidFill>
                  <a:srgbClr val="37474f"/>
                </a:solidFill>
                <a:latin typeface="Roboto Mono"/>
                <a:ea typeface="Roboto Mono"/>
              </a:rPr>
              <a:t>) {</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d81b60"/>
                </a:solidFill>
                <a:latin typeface="Roboto Mono"/>
                <a:ea typeface="Roboto Mono"/>
              </a:rPr>
              <a:t>/* Make read/write(new_cli_fd) non-blocking. */</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37474f"/>
                </a:solidFill>
                <a:latin typeface="Roboto Mono"/>
                <a:ea typeface="Roboto Mono"/>
              </a:rPr>
              <a:t>make_fd_nonblocking(new_cli_fd);</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37474f"/>
                </a:solidFill>
                <a:latin typeface="Roboto Mono"/>
                <a:ea typeface="Roboto Mono"/>
              </a:rPr>
              <a:t>add_new_client(&amp;client_fds, &amp;client_count, new_cli_fd);</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37474f"/>
                </a:solidFill>
                <a:latin typeface="Roboto Mono"/>
                <a:ea typeface="Roboto Mono"/>
              </a:rPr>
              <a:t>}</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for</a:t>
            </a: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i = </a:t>
            </a:r>
            <a:r>
              <a:rPr b="0" lang="ru-RU" sz="1350" spc="-1" strike="noStrike">
                <a:solidFill>
                  <a:srgbClr val="c53929"/>
                </a:solidFill>
                <a:latin typeface="Roboto Mono"/>
                <a:ea typeface="Roboto Mono"/>
              </a:rPr>
              <a:t>0</a:t>
            </a:r>
            <a:r>
              <a:rPr b="0" lang="ru-RU" sz="1350" spc="-1" strike="noStrike">
                <a:solidFill>
                  <a:srgbClr val="37474f"/>
                </a:solidFill>
                <a:latin typeface="Roboto Mono"/>
                <a:ea typeface="Roboto Mono"/>
              </a:rPr>
              <a:t>; i &lt; client_count; ++i)</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37474f"/>
                </a:solidFill>
                <a:latin typeface="Roboto Mono"/>
                <a:ea typeface="Roboto Mono"/>
              </a:rPr>
              <a:t>interact_with_client(client_fds[i]);</a:t>
            </a:r>
            <a:endParaRPr b="0" lang="en-US" sz="1350" spc="-1" strike="noStrike">
              <a:latin typeface="Arial"/>
            </a:endParaRPr>
          </a:p>
          <a:p>
            <a:pPr>
              <a:lnSpc>
                <a:spcPct val="150000"/>
              </a:lnSpc>
              <a:tabLst>
                <a:tab algn="l" pos="0"/>
              </a:tabLst>
            </a:pPr>
            <a:r>
              <a:rPr b="0" lang="ru-RU" sz="1350" spc="-1" strike="noStrike">
                <a:solidFill>
                  <a:srgbClr val="37474f"/>
                </a:solidFill>
                <a:latin typeface="Roboto Mono"/>
                <a:ea typeface="Roboto Mono"/>
              </a:rPr>
              <a:t>}</a:t>
            </a:r>
            <a:endParaRPr b="0" lang="en-US" sz="1350" spc="-1" strike="noStrike">
              <a:latin typeface="Arial"/>
            </a:endParaRPr>
          </a:p>
        </p:txBody>
      </p:sp>
      <p:sp>
        <p:nvSpPr>
          <p:cNvPr id="546" name="CustomShape 4"/>
          <p:cNvSpPr/>
          <p:nvPr/>
        </p:nvSpPr>
        <p:spPr>
          <a:xfrm>
            <a:off x="2409840" y="1295280"/>
            <a:ext cx="6286320" cy="54144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050" spc="-1" strike="noStrike" u="sng">
                <a:solidFill>
                  <a:srgbClr val="000000"/>
                </a:solidFill>
                <a:highlight>
                  <a:srgbClr val="ffffff"/>
                </a:highlight>
                <a:uFillTx/>
                <a:latin typeface="Arial"/>
                <a:ea typeface="Arial"/>
              </a:rPr>
              <a:t>Опрашивать всех по очереди? - polling</a:t>
            </a:r>
            <a:endParaRPr b="0" lang="en-US" sz="2050" spc="-1" strike="noStrike">
              <a:latin typeface="Arial"/>
            </a:endParaRPr>
          </a:p>
        </p:txBody>
      </p:sp>
      <p:sp>
        <p:nvSpPr>
          <p:cNvPr id="547" name="CustomShape 5"/>
          <p:cNvSpPr/>
          <p:nvPr/>
        </p:nvSpPr>
        <p:spPr>
          <a:xfrm>
            <a:off x="2552760" y="1809720"/>
            <a:ext cx="5038560" cy="1199880"/>
          </a:xfrm>
          <a:prstGeom prst="rect">
            <a:avLst/>
          </a:prstGeom>
          <a:noFill/>
          <a:ln w="19080">
            <a:solidFill>
              <a:schemeClr val="dk1"/>
            </a:solidFill>
            <a:round/>
          </a:ln>
        </p:spPr>
        <p:style>
          <a:lnRef idx="0"/>
          <a:fillRef idx="0"/>
          <a:effectRef idx="0"/>
          <a:fontRef idx="minor"/>
        </p:style>
      </p:sp>
      <p:sp>
        <p:nvSpPr>
          <p:cNvPr id="548" name="CustomShape 6"/>
          <p:cNvSpPr/>
          <p:nvPr/>
        </p:nvSpPr>
        <p:spPr>
          <a:xfrm>
            <a:off x="2552760" y="3438360"/>
            <a:ext cx="4752720" cy="604800"/>
          </a:xfrm>
          <a:prstGeom prst="rect">
            <a:avLst/>
          </a:prstGeom>
          <a:noFill/>
          <a:ln w="19080">
            <a:solidFill>
              <a:schemeClr val="dk1"/>
            </a:solidFill>
            <a:round/>
          </a:ln>
        </p:spPr>
        <p:style>
          <a:lnRef idx="0"/>
          <a:fillRef idx="0"/>
          <a:effectRef idx="0"/>
          <a:fontRef idx="minor"/>
        </p:style>
      </p:sp>
      <p:sp>
        <p:nvSpPr>
          <p:cNvPr id="549" name="CustomShape 7"/>
          <p:cNvSpPr/>
          <p:nvPr/>
        </p:nvSpPr>
        <p:spPr>
          <a:xfrm>
            <a:off x="3383640" y="4724280"/>
            <a:ext cx="5502960" cy="499680"/>
          </a:xfrm>
          <a:prstGeom prst="rect">
            <a:avLst/>
          </a:prstGeom>
          <a:noFill/>
          <a:ln w="19080">
            <a:solidFill>
              <a:schemeClr val="dk1"/>
            </a:solidFill>
            <a:round/>
          </a:ln>
        </p:spPr>
        <p:style>
          <a:lnRef idx="0"/>
          <a:fillRef idx="0"/>
          <a:effectRef idx="0"/>
          <a:fontRef idx="minor"/>
        </p:style>
      </p:sp>
      <p:sp>
        <p:nvSpPr>
          <p:cNvPr id="550" name="CustomShape 8"/>
          <p:cNvSpPr/>
          <p:nvPr/>
        </p:nvSpPr>
        <p:spPr>
          <a:xfrm>
            <a:off x="7400880" y="3114360"/>
            <a:ext cx="4333320" cy="97020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Сделать все дескрипторы неблокирующими</a:t>
            </a:r>
            <a:endParaRPr b="0" lang="en-US" sz="2250" spc="-1" strike="noStrike">
              <a:latin typeface="Arial"/>
            </a:endParaRPr>
          </a:p>
        </p:txBody>
      </p:sp>
      <p:sp>
        <p:nvSpPr>
          <p:cNvPr id="551" name="CustomShape 9"/>
          <p:cNvSpPr/>
          <p:nvPr/>
        </p:nvSpPr>
        <p:spPr>
          <a:xfrm>
            <a:off x="9690840" y="5230440"/>
            <a:ext cx="1288800" cy="347040"/>
          </a:xfrm>
          <a:prstGeom prst="roundRect">
            <a:avLst>
              <a:gd name="adj" fmla="val 16667"/>
            </a:avLst>
          </a:prstGeom>
          <a:solidFill>
            <a:srgbClr val="c53929"/>
          </a:solidFill>
          <a:ln w="9360">
            <a:solidFill>
              <a:srgbClr val="000000"/>
            </a:solidFill>
            <a:round/>
          </a:ln>
        </p:spPr>
        <p:style>
          <a:lnRef idx="0"/>
          <a:fillRef idx="0"/>
          <a:effectRef idx="0"/>
          <a:fontRef idx="minor"/>
        </p:style>
        <p:txBody>
          <a:bodyPr tIns="91440" bIns="91440" anchor="ctr">
            <a:noAutofit/>
          </a:bodyPr>
          <a:p>
            <a:pPr>
              <a:lnSpc>
                <a:spcPct val="100000"/>
              </a:lnSpc>
              <a:tabLst>
                <a:tab algn="l" pos="0"/>
              </a:tabLst>
            </a:pPr>
            <a:r>
              <a:rPr b="0" lang="ru-RU" sz="1500" spc="-1" strike="noStrike">
                <a:solidFill>
                  <a:srgbClr val="000000"/>
                </a:solidFill>
                <a:latin typeface="Arial"/>
                <a:ea typeface="Arial"/>
              </a:rPr>
              <a:t>pseudocode</a:t>
            </a:r>
            <a:endParaRPr b="0" lang="en-US" sz="1500" spc="-1" strike="noStrike">
              <a:latin typeface="Arial"/>
            </a:endParaRPr>
          </a:p>
        </p:txBody>
      </p:sp>
      <p:sp>
        <p:nvSpPr>
          <p:cNvPr id="552" name="CustomShape 10"/>
          <p:cNvSpPr/>
          <p:nvPr/>
        </p:nvSpPr>
        <p:spPr>
          <a:xfrm>
            <a:off x="8315280" y="2765160"/>
            <a:ext cx="2999520" cy="136404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Обходить по кругу и проверять EAGAIN, EWOULDBLOCK</a:t>
            </a:r>
            <a:endParaRPr b="0" lang="en-US" sz="2250" spc="-1" strike="noStrike">
              <a:latin typeface="Arial"/>
            </a:endParaRPr>
          </a:p>
        </p:txBody>
      </p:sp>
      <p:sp>
        <p:nvSpPr>
          <p:cNvPr id="553" name="CustomShape 11"/>
          <p:cNvSpPr/>
          <p:nvPr/>
        </p:nvSpPr>
        <p:spPr>
          <a:xfrm>
            <a:off x="3240720" y="4472280"/>
            <a:ext cx="3921840" cy="499680"/>
          </a:xfrm>
          <a:prstGeom prst="rect">
            <a:avLst/>
          </a:prstGeom>
          <a:noFill/>
          <a:ln w="19080">
            <a:solidFill>
              <a:schemeClr val="dk1"/>
            </a:solidFill>
            <a:round/>
          </a:ln>
        </p:spPr>
        <p:style>
          <a:lnRef idx="0"/>
          <a:fillRef idx="0"/>
          <a:effectRef idx="0"/>
          <a:fontRef idx="minor"/>
        </p:style>
      </p:sp>
      <p:sp>
        <p:nvSpPr>
          <p:cNvPr id="554" name="CustomShape 12"/>
          <p:cNvSpPr/>
          <p:nvPr/>
        </p:nvSpPr>
        <p:spPr>
          <a:xfrm>
            <a:off x="3383640" y="6148440"/>
            <a:ext cx="4752720" cy="499680"/>
          </a:xfrm>
          <a:prstGeom prst="rect">
            <a:avLst/>
          </a:prstGeom>
          <a:noFill/>
          <a:ln w="19080">
            <a:solidFill>
              <a:schemeClr val="dk1"/>
            </a:solidFill>
            <a:round/>
          </a:ln>
        </p:spPr>
        <p:style>
          <a:lnRef idx="0"/>
          <a:fillRef idx="0"/>
          <a:effectRef idx="0"/>
          <a:fontRef idx="minor"/>
        </p:style>
      </p:sp>
      <p:sp>
        <p:nvSpPr>
          <p:cNvPr id="555" name="CustomShape 13"/>
          <p:cNvSpPr/>
          <p:nvPr/>
        </p:nvSpPr>
        <p:spPr>
          <a:xfrm>
            <a:off x="216000" y="4625640"/>
            <a:ext cx="2609640" cy="67212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1400" spc="-1" strike="noStrike">
                <a:solidFill>
                  <a:srgbClr val="a61c00"/>
                </a:solidFill>
                <a:highlight>
                  <a:srgbClr val="ffffff"/>
                </a:highlight>
                <a:latin typeface="Arial"/>
                <a:ea typeface="Arial"/>
              </a:rPr>
              <a:t>Лишние системные вызовы - трата CPU</a:t>
            </a:r>
            <a:endParaRPr b="0" lang="en-US" sz="1400" spc="-1" strike="noStrike">
              <a:latin typeface="Arial"/>
            </a:endParaRPr>
          </a:p>
        </p:txBody>
      </p:sp>
      <p:sp>
        <p:nvSpPr>
          <p:cNvPr id="556" name="CustomShape 14"/>
          <p:cNvSpPr/>
          <p:nvPr/>
        </p:nvSpPr>
        <p:spPr>
          <a:xfrm>
            <a:off x="177120" y="5224680"/>
            <a:ext cx="2375280" cy="86508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1300" spc="-1" strike="noStrike">
                <a:solidFill>
                  <a:srgbClr val="a61c00"/>
                </a:solidFill>
                <a:highlight>
                  <a:srgbClr val="ffffff"/>
                </a:highlight>
                <a:latin typeface="Arial"/>
                <a:ea typeface="Arial"/>
              </a:rPr>
              <a:t>Задержка обработки линейна от числа дескрипторов</a:t>
            </a:r>
            <a:endParaRPr b="0" lang="en-US" sz="1300" spc="-1" strike="noStrike">
              <a:latin typeface="Arial"/>
            </a:endParaRPr>
          </a:p>
        </p:txBody>
      </p:sp>
    </p:spTree>
  </p:cSld>
  <mc:AlternateContent>
    <mc:Choice Requires="p14">
      <p:transition spd="slow" p14:dur="2000"/>
    </mc:Choice>
    <mc:Fallback>
      <p:transition spd="slow"/>
    </mc:Fallback>
  </mc:AlternateContent>
  <p:timing>
    <p:tnLst>
      <p:par>
        <p:cTn id="412" dur="indefinite" restart="never" nodeType="tmRoot">
          <p:childTnLst>
            <p:seq>
              <p:cTn id="413" dur="indefinite" nodeType="mainSeq">
                <p:childTnLst>
                  <p:par>
                    <p:cTn id="414" fill="hold">
                      <p:stCondLst>
                        <p:cond delay="indefinite"/>
                      </p:stCondLst>
                      <p:childTnLst>
                        <p:par>
                          <p:cTn id="415" fill="hold">
                            <p:stCondLst>
                              <p:cond delay="0"/>
                            </p:stCondLst>
                            <p:childTnLst>
                              <p:par>
                                <p:cTn id="416" nodeType="clickEffect" fill="hold" presetClass="entr" presetID="10">
                                  <p:stCondLst>
                                    <p:cond delay="0"/>
                                  </p:stCondLst>
                                  <p:childTnLst>
                                    <p:set>
                                      <p:cBhvr>
                                        <p:cTn id="417" dur="1" fill="hold">
                                          <p:stCondLst>
                                            <p:cond delay="0"/>
                                          </p:stCondLst>
                                        </p:cTn>
                                        <p:tgtEl>
                                          <p:spTgt spid="548"/>
                                        </p:tgtEl>
                                        <p:attrNameLst>
                                          <p:attrName>style.visibility</p:attrName>
                                        </p:attrNameLst>
                                      </p:cBhvr>
                                      <p:to>
                                        <p:strVal val="visible"/>
                                      </p:to>
                                    </p:set>
                                    <p:animEffect filter="fade" transition="in">
                                      <p:cBhvr additive="repl">
                                        <p:cTn id="418" dur="1000"/>
                                        <p:tgtEl>
                                          <p:spTgt spid="548"/>
                                        </p:tgtEl>
                                      </p:cBhvr>
                                    </p:animEffect>
                                  </p:childTnLst>
                                </p:cTn>
                              </p:par>
                              <p:par>
                                <p:cTn id="419" nodeType="withEffect" fill="hold" presetClass="entr" presetID="10">
                                  <p:stCondLst>
                                    <p:cond delay="0"/>
                                  </p:stCondLst>
                                  <p:childTnLst>
                                    <p:set>
                                      <p:cBhvr>
                                        <p:cTn id="420" dur="1" fill="hold">
                                          <p:stCondLst>
                                            <p:cond delay="0"/>
                                          </p:stCondLst>
                                        </p:cTn>
                                        <p:tgtEl>
                                          <p:spTgt spid="549"/>
                                        </p:tgtEl>
                                        <p:attrNameLst>
                                          <p:attrName>style.visibility</p:attrName>
                                        </p:attrNameLst>
                                      </p:cBhvr>
                                      <p:to>
                                        <p:strVal val="visible"/>
                                      </p:to>
                                    </p:set>
                                    <p:animEffect filter="fade" transition="in">
                                      <p:cBhvr additive="repl">
                                        <p:cTn id="421" dur="1000"/>
                                        <p:tgtEl>
                                          <p:spTgt spid="549"/>
                                        </p:tgtEl>
                                      </p:cBhvr>
                                    </p:animEffect>
                                  </p:childTnLst>
                                </p:cTn>
                              </p:par>
                              <p:par>
                                <p:cTn id="422" nodeType="withEffect" fill="hold" presetClass="entr" presetID="10">
                                  <p:stCondLst>
                                    <p:cond delay="0"/>
                                  </p:stCondLst>
                                  <p:childTnLst>
                                    <p:set>
                                      <p:cBhvr>
                                        <p:cTn id="423" dur="1" fill="hold">
                                          <p:stCondLst>
                                            <p:cond delay="0"/>
                                          </p:stCondLst>
                                        </p:cTn>
                                        <p:tgtEl>
                                          <p:spTgt spid="550"/>
                                        </p:tgtEl>
                                        <p:attrNameLst>
                                          <p:attrName>style.visibility</p:attrName>
                                        </p:attrNameLst>
                                      </p:cBhvr>
                                      <p:to>
                                        <p:strVal val="visible"/>
                                      </p:to>
                                    </p:set>
                                    <p:animEffect filter="fade" transition="in">
                                      <p:cBhvr additive="repl">
                                        <p:cTn id="424" dur="1000"/>
                                        <p:tgtEl>
                                          <p:spTgt spid="550"/>
                                        </p:tgtEl>
                                      </p:cBhvr>
                                    </p:animEffect>
                                  </p:childTnLst>
                                </p:cTn>
                              </p:par>
                              <p:par>
                                <p:cTn id="425" nodeType="withEffect" fill="hold" presetClass="entr" presetID="10">
                                  <p:stCondLst>
                                    <p:cond delay="0"/>
                                  </p:stCondLst>
                                  <p:childTnLst>
                                    <p:set>
                                      <p:cBhvr>
                                        <p:cTn id="426" dur="1" fill="hold">
                                          <p:stCondLst>
                                            <p:cond delay="0"/>
                                          </p:stCondLst>
                                        </p:cTn>
                                        <p:tgtEl>
                                          <p:spTgt spid="547"/>
                                        </p:tgtEl>
                                        <p:attrNameLst>
                                          <p:attrName>style.visibility</p:attrName>
                                        </p:attrNameLst>
                                      </p:cBhvr>
                                      <p:to>
                                        <p:strVal val="visible"/>
                                      </p:to>
                                    </p:set>
                                    <p:animEffect filter="fade" transition="in">
                                      <p:cBhvr additive="repl">
                                        <p:cTn id="427" dur="1000"/>
                                        <p:tgtEl>
                                          <p:spTgt spid="547"/>
                                        </p:tgtEl>
                                      </p:cBhvr>
                                    </p:animEffect>
                                  </p:childTnLst>
                                </p:cTn>
                              </p:par>
                            </p:childTnLst>
                          </p:cTn>
                        </p:par>
                      </p:childTnLst>
                    </p:cTn>
                  </p:par>
                  <p:par>
                    <p:cTn id="428" fill="hold">
                      <p:stCondLst>
                        <p:cond delay="indefinite"/>
                      </p:stCondLst>
                      <p:childTnLst>
                        <p:par>
                          <p:cTn id="429" fill="hold">
                            <p:stCondLst>
                              <p:cond delay="0"/>
                            </p:stCondLst>
                            <p:childTnLst>
                              <p:par>
                                <p:cTn id="430" nodeType="clickEffect" fill="hold" presetClass="exit" presetID="1">
                                  <p:stCondLst>
                                    <p:cond delay="0"/>
                                  </p:stCondLst>
                                  <p:childTnLst>
                                    <p:set>
                                      <p:cBhvr>
                                        <p:cTn id="431" dur="1" fill="hold">
                                          <p:stCondLst>
                                            <p:cond delay="0"/>
                                          </p:stCondLst>
                                        </p:cTn>
                                        <p:tgtEl>
                                          <p:spTgt spid="547"/>
                                        </p:tgtEl>
                                        <p:attrNameLst>
                                          <p:attrName>style.visibility</p:attrName>
                                        </p:attrNameLst>
                                      </p:cBhvr>
                                      <p:to>
                                        <p:strVal val="hidden"/>
                                      </p:to>
                                    </p:set>
                                  </p:childTnLst>
                                </p:cTn>
                              </p:par>
                              <p:par>
                                <p:cTn id="432" nodeType="withEffect" fill="hold" presetClass="exit" presetID="1">
                                  <p:stCondLst>
                                    <p:cond delay="0"/>
                                  </p:stCondLst>
                                  <p:childTnLst>
                                    <p:set>
                                      <p:cBhvr>
                                        <p:cTn id="433" dur="1" fill="hold">
                                          <p:stCondLst>
                                            <p:cond delay="0"/>
                                          </p:stCondLst>
                                        </p:cTn>
                                        <p:tgtEl>
                                          <p:spTgt spid="548"/>
                                        </p:tgtEl>
                                        <p:attrNameLst>
                                          <p:attrName>style.visibility</p:attrName>
                                        </p:attrNameLst>
                                      </p:cBhvr>
                                      <p:to>
                                        <p:strVal val="hidden"/>
                                      </p:to>
                                    </p:set>
                                  </p:childTnLst>
                                </p:cTn>
                              </p:par>
                              <p:par>
                                <p:cTn id="434" nodeType="withEffect" fill="hold" presetClass="exit" presetID="1">
                                  <p:stCondLst>
                                    <p:cond delay="0"/>
                                  </p:stCondLst>
                                  <p:childTnLst>
                                    <p:set>
                                      <p:cBhvr>
                                        <p:cTn id="435" dur="1" fill="hold">
                                          <p:stCondLst>
                                            <p:cond delay="0"/>
                                          </p:stCondLst>
                                        </p:cTn>
                                        <p:tgtEl>
                                          <p:spTgt spid="549"/>
                                        </p:tgtEl>
                                        <p:attrNameLst>
                                          <p:attrName>style.visibility</p:attrName>
                                        </p:attrNameLst>
                                      </p:cBhvr>
                                      <p:to>
                                        <p:strVal val="hidden"/>
                                      </p:to>
                                    </p:set>
                                  </p:childTnLst>
                                </p:cTn>
                              </p:par>
                              <p:par>
                                <p:cTn id="436" nodeType="withEffect" fill="hold" presetClass="exit" presetID="1">
                                  <p:stCondLst>
                                    <p:cond delay="0"/>
                                  </p:stCondLst>
                                  <p:childTnLst>
                                    <p:set>
                                      <p:cBhvr>
                                        <p:cTn id="437" dur="1" fill="hold">
                                          <p:stCondLst>
                                            <p:cond delay="0"/>
                                          </p:stCondLst>
                                        </p:cTn>
                                        <p:tgtEl>
                                          <p:spTgt spid="550"/>
                                        </p:tgtEl>
                                        <p:attrNameLst>
                                          <p:attrName>style.visibility</p:attrName>
                                        </p:attrNameLst>
                                      </p:cBhvr>
                                      <p:to>
                                        <p:strVal val="hidden"/>
                                      </p:to>
                                    </p:set>
                                  </p:childTnLst>
                                </p:cTn>
                              </p:par>
                              <p:par>
                                <p:cTn id="438" nodeType="withEffect" fill="hold" presetClass="entr" presetID="10">
                                  <p:stCondLst>
                                    <p:cond delay="0"/>
                                  </p:stCondLst>
                                  <p:childTnLst>
                                    <p:set>
                                      <p:cBhvr>
                                        <p:cTn id="439" dur="1" fill="hold">
                                          <p:stCondLst>
                                            <p:cond delay="0"/>
                                          </p:stCondLst>
                                        </p:cTn>
                                        <p:tgtEl>
                                          <p:spTgt spid="553"/>
                                        </p:tgtEl>
                                        <p:attrNameLst>
                                          <p:attrName>style.visibility</p:attrName>
                                        </p:attrNameLst>
                                      </p:cBhvr>
                                      <p:to>
                                        <p:strVal val="visible"/>
                                      </p:to>
                                    </p:set>
                                    <p:animEffect filter="fade" transition="in">
                                      <p:cBhvr additive="repl">
                                        <p:cTn id="440" dur="1000"/>
                                        <p:tgtEl>
                                          <p:spTgt spid="553"/>
                                        </p:tgtEl>
                                      </p:cBhvr>
                                    </p:animEffect>
                                  </p:childTnLst>
                                </p:cTn>
                              </p:par>
                              <p:par>
                                <p:cTn id="441" nodeType="withEffect" fill="hold" presetClass="entr" presetID="10">
                                  <p:stCondLst>
                                    <p:cond delay="0"/>
                                  </p:stCondLst>
                                  <p:childTnLst>
                                    <p:set>
                                      <p:cBhvr>
                                        <p:cTn id="442" dur="1" fill="hold">
                                          <p:stCondLst>
                                            <p:cond delay="0"/>
                                          </p:stCondLst>
                                        </p:cTn>
                                        <p:tgtEl>
                                          <p:spTgt spid="554"/>
                                        </p:tgtEl>
                                        <p:attrNameLst>
                                          <p:attrName>style.visibility</p:attrName>
                                        </p:attrNameLst>
                                      </p:cBhvr>
                                      <p:to>
                                        <p:strVal val="visible"/>
                                      </p:to>
                                    </p:set>
                                    <p:animEffect filter="fade" transition="in">
                                      <p:cBhvr additive="repl">
                                        <p:cTn id="443" dur="1000"/>
                                        <p:tgtEl>
                                          <p:spTgt spid="554"/>
                                        </p:tgtEl>
                                      </p:cBhvr>
                                    </p:animEffect>
                                  </p:childTnLst>
                                </p:cTn>
                              </p:par>
                              <p:par>
                                <p:cTn id="444" nodeType="withEffect" fill="hold" presetClass="entr" presetID="10">
                                  <p:stCondLst>
                                    <p:cond delay="0"/>
                                  </p:stCondLst>
                                  <p:childTnLst>
                                    <p:set>
                                      <p:cBhvr>
                                        <p:cTn id="445" dur="1" fill="hold">
                                          <p:stCondLst>
                                            <p:cond delay="0"/>
                                          </p:stCondLst>
                                        </p:cTn>
                                        <p:tgtEl>
                                          <p:spTgt spid="552"/>
                                        </p:tgtEl>
                                        <p:attrNameLst>
                                          <p:attrName>style.visibility</p:attrName>
                                        </p:attrNameLst>
                                      </p:cBhvr>
                                      <p:to>
                                        <p:strVal val="visible"/>
                                      </p:to>
                                    </p:set>
                                    <p:animEffect filter="fade" transition="in">
                                      <p:cBhvr additive="repl">
                                        <p:cTn id="446" dur="1000"/>
                                        <p:tgtEl>
                                          <p:spTgt spid="552"/>
                                        </p:tgtEl>
                                      </p:cBhvr>
                                    </p:animEffect>
                                  </p:childTnLst>
                                </p:cTn>
                              </p:par>
                            </p:childTnLst>
                          </p:cTn>
                        </p:par>
                      </p:childTnLst>
                    </p:cTn>
                  </p:par>
                  <p:par>
                    <p:cTn id="447" fill="hold">
                      <p:stCondLst>
                        <p:cond delay="indefinite"/>
                      </p:stCondLst>
                      <p:childTnLst>
                        <p:par>
                          <p:cTn id="448" fill="hold">
                            <p:stCondLst>
                              <p:cond delay="0"/>
                            </p:stCondLst>
                            <p:childTnLst>
                              <p:par>
                                <p:cTn id="449" nodeType="clickEffect" fill="hold" presetClass="entr" presetID="10">
                                  <p:stCondLst>
                                    <p:cond delay="0"/>
                                  </p:stCondLst>
                                  <p:childTnLst>
                                    <p:set>
                                      <p:cBhvr>
                                        <p:cTn id="450" dur="1" fill="hold">
                                          <p:stCondLst>
                                            <p:cond delay="0"/>
                                          </p:stCondLst>
                                        </p:cTn>
                                        <p:tgtEl>
                                          <p:spTgt spid="555"/>
                                        </p:tgtEl>
                                        <p:attrNameLst>
                                          <p:attrName>style.visibility</p:attrName>
                                        </p:attrNameLst>
                                      </p:cBhvr>
                                      <p:to>
                                        <p:strVal val="visible"/>
                                      </p:to>
                                    </p:set>
                                    <p:animEffect filter="fade" transition="in">
                                      <p:cBhvr additive="repl">
                                        <p:cTn id="451" dur="1000"/>
                                        <p:tgtEl>
                                          <p:spTgt spid="555"/>
                                        </p:tgtEl>
                                      </p:cBhvr>
                                    </p:animEffect>
                                  </p:childTnLst>
                                </p:cTn>
                              </p:par>
                              <p:par>
                                <p:cTn id="452" nodeType="withEffect" fill="hold" presetClass="entr" presetID="10">
                                  <p:stCondLst>
                                    <p:cond delay="0"/>
                                  </p:stCondLst>
                                  <p:childTnLst>
                                    <p:set>
                                      <p:cBhvr>
                                        <p:cTn id="453" dur="1" fill="hold">
                                          <p:stCondLst>
                                            <p:cond delay="0"/>
                                          </p:stCondLst>
                                        </p:cTn>
                                        <p:tgtEl>
                                          <p:spTgt spid="556"/>
                                        </p:tgtEl>
                                        <p:attrNameLst>
                                          <p:attrName>style.visibility</p:attrName>
                                        </p:attrNameLst>
                                      </p:cBhvr>
                                      <p:to>
                                        <p:strVal val="visible"/>
                                      </p:to>
                                    </p:set>
                                    <p:animEffect filter="fade" transition="in">
                                      <p:cBhvr additive="repl">
                                        <p:cTn id="454" dur="1000"/>
                                        <p:tgtEl>
                                          <p:spTgt spid="5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TextShape 1"/>
          <p:cNvSpPr txBox="1"/>
          <p:nvPr/>
        </p:nvSpPr>
        <p:spPr>
          <a:xfrm>
            <a:off x="982440" y="788760"/>
            <a:ext cx="9726120" cy="823320"/>
          </a:xfrm>
          <a:prstGeom prst="rect">
            <a:avLst/>
          </a:prstGeom>
          <a:noFill/>
          <a:ln>
            <a:noFill/>
          </a:ln>
        </p:spPr>
        <p:txBody>
          <a:bodyPr>
            <a:normAutofit fontScale="78000"/>
          </a:bodyPr>
          <a:p>
            <a:pPr>
              <a:lnSpc>
                <a:spcPct val="90000"/>
              </a:lnSpc>
              <a:tabLst>
                <a:tab algn="l" pos="0"/>
              </a:tabLst>
            </a:pPr>
            <a:r>
              <a:rPr b="1" lang="ru-RU" sz="3200" spc="-1" strike="noStrike">
                <a:solidFill>
                  <a:srgbClr val="000000"/>
                </a:solidFill>
                <a:latin typeface="Proxima Nova"/>
                <a:ea typeface="Proxima Nova"/>
              </a:rPr>
              <a:t>Мультиплексирование дескрипторов (3/)</a:t>
            </a:r>
            <a:endParaRPr b="0" lang="en-US" sz="3200" spc="-1" strike="noStrike">
              <a:solidFill>
                <a:srgbClr val="000000"/>
              </a:solidFill>
              <a:latin typeface="Arial"/>
            </a:endParaRPr>
          </a:p>
        </p:txBody>
      </p:sp>
      <p:sp>
        <p:nvSpPr>
          <p:cNvPr id="558"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D8F227FA-9F4D-4A5D-AA98-F813843153F0}"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559" name="CustomShape 3"/>
          <p:cNvSpPr/>
          <p:nvPr/>
        </p:nvSpPr>
        <p:spPr>
          <a:xfrm>
            <a:off x="4345560" y="3324240"/>
            <a:ext cx="2999520" cy="1757880"/>
          </a:xfrm>
          <a:prstGeom prst="rect">
            <a:avLst/>
          </a:prstGeom>
          <a:noFill/>
          <a:ln>
            <a:noFill/>
          </a:ln>
        </p:spPr>
        <p:style>
          <a:lnRef idx="0"/>
          <a:fillRef idx="0"/>
          <a:effectRef idx="0"/>
          <a:fontRef idx="minor"/>
        </p:style>
        <p:txBody>
          <a:bodyPr tIns="91440" bIns="91440">
            <a:spAutoFit/>
          </a:bodyPr>
          <a:p>
            <a:pPr>
              <a:lnSpc>
                <a:spcPct val="115000"/>
              </a:lnSpc>
              <a:tabLst>
                <a:tab algn="l" pos="0"/>
              </a:tabLst>
            </a:pPr>
            <a:r>
              <a:rPr b="0" lang="ru-RU" sz="2250" spc="-1" strike="noStrike">
                <a:solidFill>
                  <a:srgbClr val="000000"/>
                </a:solidFill>
                <a:highlight>
                  <a:srgbClr val="ffffff"/>
                </a:highlight>
                <a:latin typeface="Arial"/>
                <a:ea typeface="Arial"/>
              </a:rPr>
              <a:t>select()</a:t>
            </a:r>
            <a:endParaRPr b="0" lang="en-US" sz="2250" spc="-1" strike="noStrike">
              <a:latin typeface="Arial"/>
            </a:endParaRPr>
          </a:p>
          <a:p>
            <a:pPr>
              <a:lnSpc>
                <a:spcPct val="115000"/>
              </a:lnSpc>
              <a:tabLst>
                <a:tab algn="l" pos="0"/>
              </a:tabLst>
            </a:pPr>
            <a:r>
              <a:rPr b="0" lang="ru-RU" sz="2250" spc="-1" strike="noStrike">
                <a:solidFill>
                  <a:srgbClr val="000000"/>
                </a:solidFill>
                <a:highlight>
                  <a:srgbClr val="ffffff"/>
                </a:highlight>
                <a:latin typeface="Arial"/>
                <a:ea typeface="Arial"/>
              </a:rPr>
              <a:t>poll()</a:t>
            </a:r>
            <a:endParaRPr b="0" lang="en-US" sz="2250" spc="-1" strike="noStrike">
              <a:latin typeface="Arial"/>
            </a:endParaRPr>
          </a:p>
          <a:p>
            <a:pPr>
              <a:lnSpc>
                <a:spcPct val="115000"/>
              </a:lnSpc>
              <a:tabLst>
                <a:tab algn="l" pos="0"/>
              </a:tabLst>
            </a:pPr>
            <a:r>
              <a:rPr b="0" lang="ru-RU" sz="2250" spc="-1" strike="noStrike">
                <a:solidFill>
                  <a:srgbClr val="000000"/>
                </a:solidFill>
                <a:highlight>
                  <a:srgbClr val="ffffff"/>
                </a:highlight>
                <a:latin typeface="Arial"/>
                <a:ea typeface="Arial"/>
              </a:rPr>
              <a:t>kqueue (Mac, BSD)</a:t>
            </a:r>
            <a:endParaRPr b="0" lang="en-US" sz="2250" spc="-1" strike="noStrike">
              <a:latin typeface="Arial"/>
            </a:endParaRPr>
          </a:p>
          <a:p>
            <a:pPr>
              <a:lnSpc>
                <a:spcPct val="115000"/>
              </a:lnSpc>
              <a:tabLst>
                <a:tab algn="l" pos="0"/>
              </a:tabLst>
            </a:pPr>
            <a:r>
              <a:rPr b="0" lang="ru-RU" sz="2250" spc="-1" strike="noStrike">
                <a:solidFill>
                  <a:srgbClr val="000000"/>
                </a:solidFill>
                <a:highlight>
                  <a:srgbClr val="ffffff"/>
                </a:highlight>
                <a:latin typeface="Arial"/>
                <a:ea typeface="Arial"/>
              </a:rPr>
              <a:t>epoll (Linux)</a:t>
            </a:r>
            <a:endParaRPr b="0" lang="en-US" sz="2250" spc="-1" strike="noStrike">
              <a:latin typeface="Arial"/>
            </a:endParaRPr>
          </a:p>
        </p:txBody>
      </p:sp>
      <p:sp>
        <p:nvSpPr>
          <p:cNvPr id="560" name="CustomShape 4"/>
          <p:cNvSpPr/>
          <p:nvPr/>
        </p:nvSpPr>
        <p:spPr>
          <a:xfrm>
            <a:off x="2943360" y="2038320"/>
            <a:ext cx="828360" cy="426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00" spc="-1" strike="noStrike">
                <a:solidFill>
                  <a:srgbClr val="000000"/>
                </a:solidFill>
                <a:latin typeface="Arial"/>
                <a:ea typeface="Arial"/>
              </a:rPr>
              <a:t>Файлы</a:t>
            </a:r>
            <a:endParaRPr b="0" lang="en-US" sz="1600" spc="-1" strike="noStrike">
              <a:latin typeface="Arial"/>
            </a:endParaRPr>
          </a:p>
        </p:txBody>
      </p:sp>
      <p:sp>
        <p:nvSpPr>
          <p:cNvPr id="561" name="CustomShape 5"/>
          <p:cNvSpPr/>
          <p:nvPr/>
        </p:nvSpPr>
        <p:spPr>
          <a:xfrm>
            <a:off x="4610160" y="1685880"/>
            <a:ext cx="1342800" cy="426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00" spc="-1" strike="noStrike">
                <a:solidFill>
                  <a:srgbClr val="000000"/>
                </a:solidFill>
                <a:latin typeface="Arial"/>
                <a:ea typeface="Arial"/>
              </a:rPr>
              <a:t>Фьютексы</a:t>
            </a:r>
            <a:endParaRPr b="0" lang="en-US" sz="1600" spc="-1" strike="noStrike">
              <a:latin typeface="Arial"/>
            </a:endParaRPr>
          </a:p>
        </p:txBody>
      </p:sp>
      <p:sp>
        <p:nvSpPr>
          <p:cNvPr id="562" name="CustomShape 6"/>
          <p:cNvSpPr/>
          <p:nvPr/>
        </p:nvSpPr>
        <p:spPr>
          <a:xfrm>
            <a:off x="6572160" y="1685880"/>
            <a:ext cx="1342800" cy="426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00" spc="-1" strike="noStrike">
                <a:solidFill>
                  <a:srgbClr val="000000"/>
                </a:solidFill>
                <a:latin typeface="Arial"/>
                <a:ea typeface="Arial"/>
              </a:rPr>
              <a:t>Сокеты</a:t>
            </a:r>
            <a:endParaRPr b="0" lang="en-US" sz="1600" spc="-1" strike="noStrike">
              <a:latin typeface="Arial"/>
            </a:endParaRPr>
          </a:p>
        </p:txBody>
      </p:sp>
      <p:sp>
        <p:nvSpPr>
          <p:cNvPr id="563" name="CustomShape 7"/>
          <p:cNvSpPr/>
          <p:nvPr/>
        </p:nvSpPr>
        <p:spPr>
          <a:xfrm>
            <a:off x="7810560" y="2456280"/>
            <a:ext cx="1342800" cy="426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00" spc="-1" strike="noStrike">
                <a:solidFill>
                  <a:srgbClr val="000000"/>
                </a:solidFill>
                <a:latin typeface="Arial"/>
                <a:ea typeface="Arial"/>
              </a:rPr>
              <a:t>Терминалы</a:t>
            </a:r>
            <a:endParaRPr b="0" lang="en-US" sz="1600" spc="-1" strike="noStrike">
              <a:latin typeface="Arial"/>
            </a:endParaRPr>
          </a:p>
        </p:txBody>
      </p:sp>
      <p:sp>
        <p:nvSpPr>
          <p:cNvPr id="564" name="CustomShape 8"/>
          <p:cNvSpPr/>
          <p:nvPr/>
        </p:nvSpPr>
        <p:spPr>
          <a:xfrm>
            <a:off x="3600360" y="2695680"/>
            <a:ext cx="657000" cy="685440"/>
          </a:xfrm>
          <a:custGeom>
            <a:avLst/>
            <a:gdLst/>
            <a:ahLst/>
            <a:rect l="l" t="t" r="r" b="b"/>
            <a:pathLst>
              <a:path w="21600" h="21600">
                <a:moveTo>
                  <a:pt x="0" y="0"/>
                </a:moveTo>
                <a:lnTo>
                  <a:pt x="21600" y="21600"/>
                </a:lnTo>
              </a:path>
            </a:pathLst>
          </a:custGeom>
          <a:noFill/>
          <a:ln w="19080">
            <a:solidFill>
              <a:schemeClr val="dk1"/>
            </a:solidFill>
            <a:round/>
            <a:tailEnd len="med" type="stealth" w="med"/>
          </a:ln>
        </p:spPr>
        <p:style>
          <a:lnRef idx="0"/>
          <a:fillRef idx="0"/>
          <a:effectRef idx="0"/>
          <a:fontRef idx="minor"/>
        </p:style>
      </p:sp>
      <p:sp>
        <p:nvSpPr>
          <p:cNvPr id="565" name="CustomShape 9"/>
          <p:cNvSpPr/>
          <p:nvPr/>
        </p:nvSpPr>
        <p:spPr>
          <a:xfrm>
            <a:off x="5029200" y="2190600"/>
            <a:ext cx="37800" cy="961920"/>
          </a:xfrm>
          <a:custGeom>
            <a:avLst/>
            <a:gdLst/>
            <a:ahLst/>
            <a:rect l="l" t="t" r="r" b="b"/>
            <a:pathLst>
              <a:path w="21600" h="21600">
                <a:moveTo>
                  <a:pt x="0" y="0"/>
                </a:moveTo>
                <a:lnTo>
                  <a:pt x="21600" y="21600"/>
                </a:lnTo>
              </a:path>
            </a:pathLst>
          </a:custGeom>
          <a:noFill/>
          <a:ln w="19080">
            <a:solidFill>
              <a:schemeClr val="dk1"/>
            </a:solidFill>
            <a:round/>
            <a:tailEnd len="med" type="stealth" w="med"/>
          </a:ln>
        </p:spPr>
        <p:style>
          <a:lnRef idx="0"/>
          <a:fillRef idx="0"/>
          <a:effectRef idx="0"/>
          <a:fontRef idx="minor"/>
        </p:style>
      </p:sp>
      <p:sp>
        <p:nvSpPr>
          <p:cNvPr id="566" name="CustomShape 10"/>
          <p:cNvSpPr/>
          <p:nvPr/>
        </p:nvSpPr>
        <p:spPr>
          <a:xfrm flipH="1">
            <a:off x="5844960" y="2171520"/>
            <a:ext cx="735480" cy="1152360"/>
          </a:xfrm>
          <a:custGeom>
            <a:avLst/>
            <a:gdLst/>
            <a:ahLst/>
            <a:rect l="l" t="t" r="r" b="b"/>
            <a:pathLst>
              <a:path w="21600" h="21600">
                <a:moveTo>
                  <a:pt x="0" y="0"/>
                </a:moveTo>
                <a:lnTo>
                  <a:pt x="21600" y="21600"/>
                </a:lnTo>
              </a:path>
            </a:pathLst>
          </a:custGeom>
          <a:noFill/>
          <a:ln w="19080">
            <a:solidFill>
              <a:schemeClr val="dk1"/>
            </a:solidFill>
            <a:round/>
            <a:tailEnd len="med" type="stealth" w="med"/>
          </a:ln>
        </p:spPr>
        <p:style>
          <a:lnRef idx="0"/>
          <a:fillRef idx="0"/>
          <a:effectRef idx="0"/>
          <a:fontRef idx="minor"/>
        </p:style>
      </p:sp>
      <p:sp>
        <p:nvSpPr>
          <p:cNvPr id="567" name="CustomShape 11"/>
          <p:cNvSpPr/>
          <p:nvPr/>
        </p:nvSpPr>
        <p:spPr>
          <a:xfrm flipH="1">
            <a:off x="6028560" y="2671560"/>
            <a:ext cx="1780920" cy="928440"/>
          </a:xfrm>
          <a:custGeom>
            <a:avLst/>
            <a:gdLst/>
            <a:ahLst/>
            <a:rect l="l" t="t" r="r" b="b"/>
            <a:pathLst>
              <a:path w="21600" h="21600">
                <a:moveTo>
                  <a:pt x="0" y="0"/>
                </a:moveTo>
                <a:lnTo>
                  <a:pt x="21600" y="21600"/>
                </a:lnTo>
              </a:path>
            </a:pathLst>
          </a:custGeom>
          <a:noFill/>
          <a:ln w="19080">
            <a:solidFill>
              <a:schemeClr val="dk1"/>
            </a:solidFill>
            <a:round/>
            <a:tailEnd len="med" type="stealth" w="med"/>
          </a:ln>
        </p:spPr>
        <p:style>
          <a:lnRef idx="0"/>
          <a:fillRef idx="0"/>
          <a:effectRef idx="0"/>
          <a:fontRef idx="minor"/>
        </p:style>
      </p:sp>
      <p:sp>
        <p:nvSpPr>
          <p:cNvPr id="568" name="CustomShape 12"/>
          <p:cNvSpPr/>
          <p:nvPr/>
        </p:nvSpPr>
        <p:spPr>
          <a:xfrm>
            <a:off x="5238720" y="5169960"/>
            <a:ext cx="360" cy="1040040"/>
          </a:xfrm>
          <a:custGeom>
            <a:avLst/>
            <a:gdLst/>
            <a:ahLst/>
            <a:rect l="l" t="t" r="r" b="b"/>
            <a:pathLst>
              <a:path w="21600" h="21600">
                <a:moveTo>
                  <a:pt x="0" y="0"/>
                </a:moveTo>
                <a:lnTo>
                  <a:pt x="21600" y="21600"/>
                </a:lnTo>
              </a:path>
            </a:pathLst>
          </a:custGeom>
          <a:noFill/>
          <a:ln w="38160">
            <a:solidFill>
              <a:schemeClr val="dk1"/>
            </a:solidFill>
            <a:round/>
            <a:tailEnd len="med" type="stealth"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Мультиплексирование. Select (1/)</a:t>
            </a:r>
            <a:endParaRPr b="0" lang="en-US" sz="3200" spc="-1" strike="noStrike">
              <a:solidFill>
                <a:srgbClr val="000000"/>
              </a:solidFill>
              <a:latin typeface="Arial"/>
            </a:endParaRPr>
          </a:p>
        </p:txBody>
      </p:sp>
      <p:sp>
        <p:nvSpPr>
          <p:cNvPr id="570"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EE765CEC-C49E-4ED5-A052-03727C4A4E4F}"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571" name="CustomShape 3"/>
          <p:cNvSpPr/>
          <p:nvPr/>
        </p:nvSpPr>
        <p:spPr>
          <a:xfrm>
            <a:off x="2757240" y="1377720"/>
            <a:ext cx="6176520" cy="27518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350" spc="-1" strike="noStrike">
                <a:solidFill>
                  <a:srgbClr val="3f51b5"/>
                </a:solidFill>
                <a:latin typeface="Roboto Mono"/>
                <a:ea typeface="Roboto Mono"/>
              </a:rPr>
              <a:t>void</a:t>
            </a:r>
            <a:r>
              <a:rPr b="0" lang="ru-RU" sz="1350" spc="-1" strike="noStrike">
                <a:solidFill>
                  <a:srgbClr val="37474f"/>
                </a:solidFill>
                <a:latin typeface="Roboto Mono"/>
                <a:ea typeface="Roboto Mono"/>
              </a:rPr>
              <a:t> FD_CLR(fd, fd_set *fdset);</a:t>
            </a:r>
            <a:endParaRPr b="0" lang="en-US" sz="1350" spc="-1" strike="noStrike">
              <a:latin typeface="Arial"/>
            </a:endParaRPr>
          </a:p>
          <a:p>
            <a:pPr>
              <a:lnSpc>
                <a:spcPct val="100000"/>
              </a:lnSpc>
              <a:tabLst>
                <a:tab algn="l" pos="0"/>
              </a:tabLst>
            </a:pP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void</a:t>
            </a:r>
            <a:r>
              <a:rPr b="0" lang="ru-RU" sz="1350" spc="-1" strike="noStrike">
                <a:solidFill>
                  <a:srgbClr val="37474f"/>
                </a:solidFill>
                <a:latin typeface="Roboto Mono"/>
                <a:ea typeface="Roboto Mono"/>
              </a:rPr>
              <a:t> FD_COPY(fd_set *fdset_orig, fd_set *fdset_copy);</a:t>
            </a:r>
            <a:endParaRPr b="0" lang="en-US" sz="1350" spc="-1" strike="noStrike">
              <a:latin typeface="Arial"/>
            </a:endParaRPr>
          </a:p>
          <a:p>
            <a:pPr>
              <a:lnSpc>
                <a:spcPct val="100000"/>
              </a:lnSpc>
              <a:tabLst>
                <a:tab algn="l" pos="0"/>
              </a:tabLst>
            </a:pP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FD_ISSET(fd, fd_set *fdset);</a:t>
            </a:r>
            <a:endParaRPr b="0" lang="en-US" sz="1350" spc="-1" strike="noStrike">
              <a:latin typeface="Arial"/>
            </a:endParaRPr>
          </a:p>
          <a:p>
            <a:pPr>
              <a:lnSpc>
                <a:spcPct val="100000"/>
              </a:lnSpc>
              <a:tabLst>
                <a:tab algn="l" pos="0"/>
              </a:tabLst>
            </a:pP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void</a:t>
            </a:r>
            <a:r>
              <a:rPr b="0" lang="ru-RU" sz="1350" spc="-1" strike="noStrike">
                <a:solidFill>
                  <a:srgbClr val="37474f"/>
                </a:solidFill>
                <a:latin typeface="Roboto Mono"/>
                <a:ea typeface="Roboto Mono"/>
              </a:rPr>
              <a:t> FD_SET(fd, fd_set *fdset);</a:t>
            </a:r>
            <a:endParaRPr b="0" lang="en-US" sz="1350" spc="-1" strike="noStrike">
              <a:latin typeface="Arial"/>
            </a:endParaRPr>
          </a:p>
          <a:p>
            <a:pPr>
              <a:lnSpc>
                <a:spcPct val="100000"/>
              </a:lnSpc>
              <a:tabLst>
                <a:tab algn="l" pos="0"/>
              </a:tabLst>
            </a:pP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void</a:t>
            </a:r>
            <a:r>
              <a:rPr b="0" lang="ru-RU" sz="1350" spc="-1" strike="noStrike">
                <a:solidFill>
                  <a:srgbClr val="37474f"/>
                </a:solidFill>
                <a:latin typeface="Roboto Mono"/>
                <a:ea typeface="Roboto Mono"/>
              </a:rPr>
              <a:t> FD_ZERO(fd_set *fdset);</a:t>
            </a:r>
            <a:endParaRPr b="0" lang="en-US" sz="1350" spc="-1" strike="noStrike">
              <a:latin typeface="Arial"/>
            </a:endParaRPr>
          </a:p>
          <a:p>
            <a:pPr>
              <a:lnSpc>
                <a:spcPct val="100000"/>
              </a:lnSpc>
              <a:tabLst>
                <a:tab algn="l" pos="0"/>
              </a:tabLst>
            </a:pP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select(</a:t>
            </a: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nfds, fd_set *readfds, fd_set *writefds,</a:t>
            </a:r>
            <a:endParaRPr b="0" lang="en-US" sz="1350" spc="-1" strike="noStrike">
              <a:latin typeface="Arial"/>
            </a:endParaRPr>
          </a:p>
          <a:p>
            <a:pPr>
              <a:lnSpc>
                <a:spcPct val="150000"/>
              </a:lnSpc>
              <a:tabLst>
                <a:tab algn="l" pos="0"/>
              </a:tabLst>
            </a:pPr>
            <a:r>
              <a:rPr b="0" lang="ru-RU" sz="1350" spc="-1" strike="noStrike">
                <a:solidFill>
                  <a:srgbClr val="37474f"/>
                </a:solidFill>
                <a:latin typeface="Roboto Mono"/>
                <a:ea typeface="Roboto Mono"/>
              </a:rPr>
              <a:t>           </a:t>
            </a:r>
            <a:r>
              <a:rPr b="0" lang="ru-RU" sz="1350" spc="-1" strike="noStrike">
                <a:solidFill>
                  <a:srgbClr val="37474f"/>
                </a:solidFill>
                <a:latin typeface="Roboto Mono"/>
                <a:ea typeface="Roboto Mono"/>
              </a:rPr>
              <a:t>fd_set *errorfds, </a:t>
            </a: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timeval</a:t>
            </a:r>
            <a:r>
              <a:rPr b="0" lang="ru-RU" sz="1350" spc="-1" strike="noStrike">
                <a:solidFill>
                  <a:srgbClr val="37474f"/>
                </a:solidFill>
                <a:latin typeface="Roboto Mono"/>
                <a:ea typeface="Roboto Mono"/>
              </a:rPr>
              <a:t> *timeout);</a:t>
            </a:r>
            <a:endParaRPr b="0" lang="en-US" sz="1350" spc="-1" strike="noStrike">
              <a:latin typeface="Arial"/>
            </a:endParaRPr>
          </a:p>
        </p:txBody>
      </p:sp>
      <p:sp>
        <p:nvSpPr>
          <p:cNvPr id="572" name="CustomShape 4"/>
          <p:cNvSpPr/>
          <p:nvPr/>
        </p:nvSpPr>
        <p:spPr>
          <a:xfrm>
            <a:off x="2025000" y="1854000"/>
            <a:ext cx="7134120" cy="1364040"/>
          </a:xfrm>
          <a:prstGeom prst="rect">
            <a:avLst/>
          </a:prstGeom>
          <a:solidFill>
            <a:schemeClr val="lt1"/>
          </a:solid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Три набора файловых дескрипторов: для отслеживания возможности читать, писать, исключений</a:t>
            </a:r>
            <a:endParaRPr b="0" lang="en-US" sz="2250" spc="-1" strike="noStrike">
              <a:latin typeface="Arial"/>
            </a:endParaRPr>
          </a:p>
        </p:txBody>
      </p:sp>
      <p:sp>
        <p:nvSpPr>
          <p:cNvPr id="573" name="CustomShape 5"/>
          <p:cNvSpPr/>
          <p:nvPr/>
        </p:nvSpPr>
        <p:spPr>
          <a:xfrm>
            <a:off x="4869360" y="3422880"/>
            <a:ext cx="4207680" cy="348480"/>
          </a:xfrm>
          <a:prstGeom prst="rect">
            <a:avLst/>
          </a:prstGeom>
          <a:noFill/>
          <a:ln w="19080">
            <a:solidFill>
              <a:schemeClr val="dk1"/>
            </a:solidFill>
            <a:round/>
          </a:ln>
        </p:spPr>
        <p:style>
          <a:lnRef idx="0"/>
          <a:fillRef idx="0"/>
          <a:effectRef idx="0"/>
          <a:fontRef idx="minor"/>
        </p:style>
      </p:sp>
      <p:sp>
        <p:nvSpPr>
          <p:cNvPr id="574" name="CustomShape 6"/>
          <p:cNvSpPr/>
          <p:nvPr/>
        </p:nvSpPr>
        <p:spPr>
          <a:xfrm>
            <a:off x="3821760" y="3724200"/>
            <a:ext cx="1998000" cy="348480"/>
          </a:xfrm>
          <a:prstGeom prst="rect">
            <a:avLst/>
          </a:prstGeom>
          <a:noFill/>
          <a:ln w="19080">
            <a:solidFill>
              <a:schemeClr val="dk1"/>
            </a:solidFill>
            <a:round/>
          </a:ln>
        </p:spPr>
        <p:style>
          <a:lnRef idx="0"/>
          <a:fillRef idx="0"/>
          <a:effectRef idx="0"/>
          <a:fontRef idx="minor"/>
        </p:style>
      </p:sp>
      <p:sp>
        <p:nvSpPr>
          <p:cNvPr id="575" name="CustomShape 7"/>
          <p:cNvSpPr/>
          <p:nvPr/>
        </p:nvSpPr>
        <p:spPr>
          <a:xfrm>
            <a:off x="3409920" y="4200480"/>
            <a:ext cx="4752720" cy="136404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Функции для создания и работы с одним fd_set - набором дескрипторов</a:t>
            </a:r>
            <a:endParaRPr b="0" lang="en-US" sz="2250" spc="-1" strike="noStrike">
              <a:latin typeface="Arial"/>
            </a:endParaRPr>
          </a:p>
        </p:txBody>
      </p:sp>
      <p:sp>
        <p:nvSpPr>
          <p:cNvPr id="576" name="CustomShape 8"/>
          <p:cNvSpPr/>
          <p:nvPr/>
        </p:nvSpPr>
        <p:spPr>
          <a:xfrm>
            <a:off x="2669040" y="1395360"/>
            <a:ext cx="5846040" cy="1947600"/>
          </a:xfrm>
          <a:prstGeom prst="rect">
            <a:avLst/>
          </a:prstGeom>
          <a:noFill/>
          <a:ln w="19080">
            <a:solidFill>
              <a:schemeClr val="dk1"/>
            </a:solidFill>
            <a:round/>
          </a:ln>
        </p:spPr>
        <p:style>
          <a:lnRef idx="0"/>
          <a:fillRef idx="0"/>
          <a:effectRef idx="0"/>
          <a:fontRef idx="minor"/>
        </p:style>
      </p:sp>
      <p:sp>
        <p:nvSpPr>
          <p:cNvPr id="577" name="CustomShape 9"/>
          <p:cNvSpPr/>
          <p:nvPr/>
        </p:nvSpPr>
        <p:spPr>
          <a:xfrm>
            <a:off x="2959200" y="1666800"/>
            <a:ext cx="5047920" cy="136404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Значение максимального файлового дескриптора во всех трех наборах</a:t>
            </a:r>
            <a:endParaRPr b="0" lang="en-US" sz="2250" spc="-1" strike="noStrike">
              <a:latin typeface="Arial"/>
            </a:endParaRPr>
          </a:p>
        </p:txBody>
      </p:sp>
      <p:sp>
        <p:nvSpPr>
          <p:cNvPr id="578" name="CustomShape 10"/>
          <p:cNvSpPr/>
          <p:nvPr/>
        </p:nvSpPr>
        <p:spPr>
          <a:xfrm>
            <a:off x="3773880" y="3422880"/>
            <a:ext cx="1168920" cy="348480"/>
          </a:xfrm>
          <a:prstGeom prst="rect">
            <a:avLst/>
          </a:prstGeom>
          <a:noFill/>
          <a:ln w="19080">
            <a:solidFill>
              <a:schemeClr val="dk1"/>
            </a:solidFill>
            <a:round/>
          </a:ln>
        </p:spPr>
        <p:style>
          <a:lnRef idx="0"/>
          <a:fillRef idx="0"/>
          <a:effectRef idx="0"/>
          <a:fontRef idx="minor"/>
        </p:style>
      </p:sp>
      <p:sp>
        <p:nvSpPr>
          <p:cNvPr id="579" name="CustomShape 11"/>
          <p:cNvSpPr/>
          <p:nvPr/>
        </p:nvSpPr>
        <p:spPr>
          <a:xfrm>
            <a:off x="1744200" y="4200480"/>
            <a:ext cx="7695720" cy="97020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Select() блокируется до возникновения события на одном из дескрипторов</a:t>
            </a:r>
            <a:endParaRPr b="0" lang="en-US" sz="2250" spc="-1" strike="noStrike">
              <a:latin typeface="Arial"/>
            </a:endParaRPr>
          </a:p>
        </p:txBody>
      </p:sp>
      <p:sp>
        <p:nvSpPr>
          <p:cNvPr id="580" name="CustomShape 12"/>
          <p:cNvSpPr/>
          <p:nvPr/>
        </p:nvSpPr>
        <p:spPr>
          <a:xfrm>
            <a:off x="2757240" y="3979800"/>
            <a:ext cx="4871880" cy="29437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250" spc="-1" strike="noStrike">
                <a:solidFill>
                  <a:srgbClr val="37474f"/>
                </a:solidFill>
                <a:latin typeface="Roboto Mono"/>
                <a:ea typeface="Roboto Mono"/>
              </a:rPr>
              <a:t>fd_set set;</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FD_ZERO(&amp;set);</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FD_SET(file_desc1, &amp;set);</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FD_SET(file_desc2, &amp;set);</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select(MAX(file_desc1, file_desc2) + </a:t>
            </a:r>
            <a:r>
              <a:rPr b="0" lang="ru-RU" sz="1250" spc="-1" strike="noStrike">
                <a:solidFill>
                  <a:srgbClr val="c53929"/>
                </a:solidFill>
                <a:latin typeface="Roboto Mono"/>
                <a:ea typeface="Roboto Mono"/>
              </a:rPr>
              <a:t>1</a:t>
            </a:r>
            <a:r>
              <a:rPr b="0" lang="ru-RU" sz="1250" spc="-1" strike="noStrike">
                <a:solidFill>
                  <a:srgbClr val="37474f"/>
                </a:solidFill>
                <a:latin typeface="Roboto Mono"/>
                <a:ea typeface="Roboto Mono"/>
              </a:rPr>
              <a:t>, &amp;set,</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c53929"/>
                </a:solidFill>
                <a:latin typeface="Roboto Mono"/>
                <a:ea typeface="Roboto Mono"/>
              </a:rPr>
              <a:t>NULL</a:t>
            </a:r>
            <a:r>
              <a:rPr b="0" lang="ru-RU" sz="1250" spc="-1" strike="noStrike">
                <a:solidFill>
                  <a:srgbClr val="37474f"/>
                </a:solidFill>
                <a:latin typeface="Roboto Mono"/>
                <a:ea typeface="Roboto Mono"/>
              </a:rPr>
              <a:t>, </a:t>
            </a:r>
            <a:r>
              <a:rPr b="0" lang="ru-RU" sz="1250" spc="-1" strike="noStrike">
                <a:solidFill>
                  <a:srgbClr val="c53929"/>
                </a:solidFill>
                <a:latin typeface="Roboto Mono"/>
                <a:ea typeface="Roboto Mono"/>
              </a:rPr>
              <a:t>NULL</a:t>
            </a:r>
            <a:r>
              <a:rPr b="0" lang="ru-RU" sz="1250" spc="-1" strike="noStrike">
                <a:solidFill>
                  <a:srgbClr val="37474f"/>
                </a:solidFill>
                <a:latin typeface="Roboto Mono"/>
                <a:ea typeface="Roboto Mono"/>
              </a:rPr>
              <a:t>, </a:t>
            </a:r>
            <a:r>
              <a:rPr b="0" lang="ru-RU" sz="1250" spc="-1" strike="noStrike">
                <a:solidFill>
                  <a:srgbClr val="c53929"/>
                </a:solidFill>
                <a:latin typeface="Roboto Mono"/>
                <a:ea typeface="Roboto Mono"/>
              </a:rPr>
              <a:t>NULL</a:t>
            </a:r>
            <a:r>
              <a:rPr b="0" lang="ru-RU" sz="1250" spc="-1" strike="noStrike">
                <a:solidFill>
                  <a:srgbClr val="37474f"/>
                </a:solidFill>
                <a:latin typeface="Roboto Mono"/>
                <a:ea typeface="Roboto Mono"/>
              </a:rPr>
              <a:t>);</a:t>
            </a:r>
            <a:endParaRPr b="0" lang="en-US" sz="1250" spc="-1" strike="noStrike">
              <a:latin typeface="Arial"/>
            </a:endParaRPr>
          </a:p>
          <a:p>
            <a:pPr>
              <a:lnSpc>
                <a:spcPct val="100000"/>
              </a:lnSpc>
              <a:tabLst>
                <a:tab algn="l" pos="0"/>
              </a:tabLst>
            </a:pPr>
            <a:r>
              <a:rPr b="0" lang="ru-RU" sz="1250" spc="-1" strike="noStrike">
                <a:solidFill>
                  <a:srgbClr val="3f51b5"/>
                </a:solidFill>
                <a:latin typeface="Roboto Mono"/>
                <a:ea typeface="Roboto Mono"/>
              </a:rPr>
              <a:t>if</a:t>
            </a:r>
            <a:r>
              <a:rPr b="0" lang="ru-RU" sz="1250" spc="-1" strike="noStrike">
                <a:solidFill>
                  <a:srgbClr val="37474f"/>
                </a:solidFill>
                <a:latin typeface="Roboto Mono"/>
                <a:ea typeface="Roboto Mono"/>
              </a:rPr>
              <a:t> (FD_ISSET(file_desc1, &amp;set)) {</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d81b60"/>
                </a:solidFill>
                <a:latin typeface="Roboto Mono"/>
                <a:ea typeface="Roboto Mono"/>
              </a:rPr>
              <a:t>/* file_desc1 has data to read. */</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37474f"/>
                </a:solidFill>
                <a:latin typeface="Roboto Mono"/>
                <a:ea typeface="Roboto Mono"/>
              </a:rPr>
              <a:t>read(file_desc1, buffer, buf_size);</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d81b60"/>
                </a:solidFill>
                <a:latin typeface="Roboto Mono"/>
                <a:ea typeface="Roboto Mono"/>
              </a:rPr>
              <a:t>/* ... */</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a:t>
            </a:r>
            <a:endParaRPr b="0" lang="en-US" sz="1250" spc="-1" strike="noStrike">
              <a:latin typeface="Arial"/>
            </a:endParaRPr>
          </a:p>
          <a:p>
            <a:pPr>
              <a:lnSpc>
                <a:spcPct val="100000"/>
              </a:lnSpc>
              <a:tabLst>
                <a:tab algn="l" pos="0"/>
              </a:tabLst>
            </a:pPr>
            <a:r>
              <a:rPr b="0" lang="ru-RU" sz="1250" spc="-1" strike="noStrike">
                <a:solidFill>
                  <a:srgbClr val="3f51b5"/>
                </a:solidFill>
                <a:latin typeface="Roboto Mono"/>
                <a:ea typeface="Roboto Mono"/>
              </a:rPr>
              <a:t>if</a:t>
            </a:r>
            <a:r>
              <a:rPr b="0" lang="ru-RU" sz="1250" spc="-1" strike="noStrike">
                <a:solidFill>
                  <a:srgbClr val="37474f"/>
                </a:solidFill>
                <a:latin typeface="Roboto Mono"/>
                <a:ea typeface="Roboto Mono"/>
              </a:rPr>
              <a:t> (FD_ISSET(file_desc2, &amp;set)) {</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d81b60"/>
                </a:solidFill>
                <a:latin typeface="Roboto Mono"/>
                <a:ea typeface="Roboto Mono"/>
              </a:rPr>
              <a:t>/* ... */</a:t>
            </a:r>
            <a:endParaRPr b="0" lang="en-US" sz="1250" spc="-1" strike="noStrike">
              <a:latin typeface="Arial"/>
            </a:endParaRPr>
          </a:p>
          <a:p>
            <a:pPr>
              <a:lnSpc>
                <a:spcPct val="150000"/>
              </a:lnSpc>
              <a:tabLst>
                <a:tab algn="l" pos="0"/>
              </a:tabLst>
            </a:pPr>
            <a:r>
              <a:rPr b="0" lang="ru-RU" sz="1250" spc="-1" strike="noStrike">
                <a:solidFill>
                  <a:srgbClr val="37474f"/>
                </a:solidFill>
                <a:latin typeface="Roboto Mono"/>
                <a:ea typeface="Roboto Mono"/>
              </a:rPr>
              <a:t>}</a:t>
            </a:r>
            <a:endParaRPr b="0" lang="en-US" sz="1250" spc="-1" strike="noStrike">
              <a:latin typeface="Arial"/>
            </a:endParaRPr>
          </a:p>
        </p:txBody>
      </p:sp>
      <p:sp>
        <p:nvSpPr>
          <p:cNvPr id="581" name="CustomShape 13"/>
          <p:cNvSpPr/>
          <p:nvPr/>
        </p:nvSpPr>
        <p:spPr>
          <a:xfrm>
            <a:off x="7772400" y="4638600"/>
            <a:ext cx="2999520" cy="175788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На событие вернется, стерев из fd_set тех, у кого событий нет</a:t>
            </a:r>
            <a:endParaRPr b="0" lang="en-US" sz="2250" spc="-1" strike="noStrike">
              <a:latin typeface="Arial"/>
            </a:endParaRPr>
          </a:p>
        </p:txBody>
      </p:sp>
    </p:spTree>
  </p:cSld>
  <mc:AlternateContent>
    <mc:Choice Requires="p14">
      <p:transition spd="slow" p14:dur="2000"/>
    </mc:Choice>
    <mc:Fallback>
      <p:transition spd="slow"/>
    </mc:Fallback>
  </mc:AlternateContent>
  <p:timing>
    <p:tnLst>
      <p:par>
        <p:cTn id="455" dur="indefinite" restart="never" nodeType="tmRoot">
          <p:childTnLst>
            <p:seq>
              <p:cTn id="456" dur="indefinite" nodeType="mainSeq">
                <p:childTnLst>
                  <p:par>
                    <p:cTn id="457" fill="hold">
                      <p:stCondLst>
                        <p:cond delay="indefinite"/>
                      </p:stCondLst>
                      <p:childTnLst>
                        <p:par>
                          <p:cTn id="458" fill="hold">
                            <p:stCondLst>
                              <p:cond delay="0"/>
                            </p:stCondLst>
                            <p:childTnLst>
                              <p:par>
                                <p:cTn id="459" nodeType="clickEffect" fill="hold" presetClass="entr" presetID="10">
                                  <p:stCondLst>
                                    <p:cond delay="0"/>
                                  </p:stCondLst>
                                  <p:childTnLst>
                                    <p:set>
                                      <p:cBhvr>
                                        <p:cTn id="460" dur="1" fill="hold">
                                          <p:stCondLst>
                                            <p:cond delay="0"/>
                                          </p:stCondLst>
                                        </p:cTn>
                                        <p:tgtEl>
                                          <p:spTgt spid="573"/>
                                        </p:tgtEl>
                                        <p:attrNameLst>
                                          <p:attrName>style.visibility</p:attrName>
                                        </p:attrNameLst>
                                      </p:cBhvr>
                                      <p:to>
                                        <p:strVal val="visible"/>
                                      </p:to>
                                    </p:set>
                                    <p:animEffect filter="fade" transition="in">
                                      <p:cBhvr additive="repl">
                                        <p:cTn id="461" dur="1000"/>
                                        <p:tgtEl>
                                          <p:spTgt spid="573"/>
                                        </p:tgtEl>
                                      </p:cBhvr>
                                    </p:animEffect>
                                  </p:childTnLst>
                                </p:cTn>
                              </p:par>
                              <p:par>
                                <p:cTn id="462" nodeType="withEffect" fill="hold" presetClass="entr" presetID="10">
                                  <p:stCondLst>
                                    <p:cond delay="0"/>
                                  </p:stCondLst>
                                  <p:childTnLst>
                                    <p:set>
                                      <p:cBhvr>
                                        <p:cTn id="463" dur="1" fill="hold">
                                          <p:stCondLst>
                                            <p:cond delay="0"/>
                                          </p:stCondLst>
                                        </p:cTn>
                                        <p:tgtEl>
                                          <p:spTgt spid="574"/>
                                        </p:tgtEl>
                                        <p:attrNameLst>
                                          <p:attrName>style.visibility</p:attrName>
                                        </p:attrNameLst>
                                      </p:cBhvr>
                                      <p:to>
                                        <p:strVal val="visible"/>
                                      </p:to>
                                    </p:set>
                                    <p:animEffect filter="fade" transition="in">
                                      <p:cBhvr additive="repl">
                                        <p:cTn id="464" dur="1000"/>
                                        <p:tgtEl>
                                          <p:spTgt spid="574"/>
                                        </p:tgtEl>
                                      </p:cBhvr>
                                    </p:animEffect>
                                  </p:childTnLst>
                                </p:cTn>
                              </p:par>
                              <p:par>
                                <p:cTn id="465" nodeType="withEffect" fill="hold" presetClass="entr" presetID="10">
                                  <p:stCondLst>
                                    <p:cond delay="0"/>
                                  </p:stCondLst>
                                  <p:childTnLst>
                                    <p:set>
                                      <p:cBhvr>
                                        <p:cTn id="466" dur="1" fill="hold">
                                          <p:stCondLst>
                                            <p:cond delay="0"/>
                                          </p:stCondLst>
                                        </p:cTn>
                                        <p:tgtEl>
                                          <p:spTgt spid="572"/>
                                        </p:tgtEl>
                                        <p:attrNameLst>
                                          <p:attrName>style.visibility</p:attrName>
                                        </p:attrNameLst>
                                      </p:cBhvr>
                                      <p:to>
                                        <p:strVal val="visible"/>
                                      </p:to>
                                    </p:set>
                                    <p:animEffect filter="fade" transition="in">
                                      <p:cBhvr additive="repl">
                                        <p:cTn id="467" dur="1000"/>
                                        <p:tgtEl>
                                          <p:spTgt spid="572"/>
                                        </p:tgtEl>
                                      </p:cBhvr>
                                    </p:animEffect>
                                  </p:childTnLst>
                                </p:cTn>
                              </p:par>
                            </p:childTnLst>
                          </p:cTn>
                        </p:par>
                      </p:childTnLst>
                    </p:cTn>
                  </p:par>
                  <p:par>
                    <p:cTn id="468" fill="hold">
                      <p:stCondLst>
                        <p:cond delay="indefinite"/>
                      </p:stCondLst>
                      <p:childTnLst>
                        <p:par>
                          <p:cTn id="469" fill="hold">
                            <p:stCondLst>
                              <p:cond delay="0"/>
                            </p:stCondLst>
                            <p:childTnLst>
                              <p:par>
                                <p:cTn id="470" nodeType="clickEffect" fill="hold" presetClass="exit" presetID="1">
                                  <p:stCondLst>
                                    <p:cond delay="0"/>
                                  </p:stCondLst>
                                  <p:childTnLst>
                                    <p:set>
                                      <p:cBhvr>
                                        <p:cTn id="471" dur="1" fill="hold">
                                          <p:stCondLst>
                                            <p:cond delay="0"/>
                                          </p:stCondLst>
                                        </p:cTn>
                                        <p:tgtEl>
                                          <p:spTgt spid="572"/>
                                        </p:tgtEl>
                                        <p:attrNameLst>
                                          <p:attrName>style.visibility</p:attrName>
                                        </p:attrNameLst>
                                      </p:cBhvr>
                                      <p:to>
                                        <p:strVal val="hidden"/>
                                      </p:to>
                                    </p:set>
                                  </p:childTnLst>
                                </p:cTn>
                              </p:par>
                              <p:par>
                                <p:cTn id="472" nodeType="withEffect" fill="hold" presetClass="exit" presetID="1">
                                  <p:stCondLst>
                                    <p:cond delay="0"/>
                                  </p:stCondLst>
                                  <p:childTnLst>
                                    <p:set>
                                      <p:cBhvr>
                                        <p:cTn id="473" dur="1" fill="hold">
                                          <p:stCondLst>
                                            <p:cond delay="0"/>
                                          </p:stCondLst>
                                        </p:cTn>
                                        <p:tgtEl>
                                          <p:spTgt spid="573"/>
                                        </p:tgtEl>
                                        <p:attrNameLst>
                                          <p:attrName>style.visibility</p:attrName>
                                        </p:attrNameLst>
                                      </p:cBhvr>
                                      <p:to>
                                        <p:strVal val="hidden"/>
                                      </p:to>
                                    </p:set>
                                  </p:childTnLst>
                                </p:cTn>
                              </p:par>
                              <p:par>
                                <p:cTn id="474" nodeType="withEffect" fill="hold" presetClass="exit" presetID="1">
                                  <p:stCondLst>
                                    <p:cond delay="0"/>
                                  </p:stCondLst>
                                  <p:childTnLst>
                                    <p:set>
                                      <p:cBhvr>
                                        <p:cTn id="475" dur="1" fill="hold">
                                          <p:stCondLst>
                                            <p:cond delay="0"/>
                                          </p:stCondLst>
                                        </p:cTn>
                                        <p:tgtEl>
                                          <p:spTgt spid="574"/>
                                        </p:tgtEl>
                                        <p:attrNameLst>
                                          <p:attrName>style.visibility</p:attrName>
                                        </p:attrNameLst>
                                      </p:cBhvr>
                                      <p:to>
                                        <p:strVal val="hidden"/>
                                      </p:to>
                                    </p:set>
                                  </p:childTnLst>
                                </p:cTn>
                              </p:par>
                              <p:par>
                                <p:cTn id="476" nodeType="withEffect" fill="hold" presetClass="entr" presetID="10">
                                  <p:stCondLst>
                                    <p:cond delay="0"/>
                                  </p:stCondLst>
                                  <p:childTnLst>
                                    <p:set>
                                      <p:cBhvr>
                                        <p:cTn id="477" dur="1" fill="hold">
                                          <p:stCondLst>
                                            <p:cond delay="0"/>
                                          </p:stCondLst>
                                        </p:cTn>
                                        <p:tgtEl>
                                          <p:spTgt spid="576"/>
                                        </p:tgtEl>
                                        <p:attrNameLst>
                                          <p:attrName>style.visibility</p:attrName>
                                        </p:attrNameLst>
                                      </p:cBhvr>
                                      <p:to>
                                        <p:strVal val="visible"/>
                                      </p:to>
                                    </p:set>
                                    <p:animEffect filter="fade" transition="in">
                                      <p:cBhvr additive="repl">
                                        <p:cTn id="478" dur="1000"/>
                                        <p:tgtEl>
                                          <p:spTgt spid="576"/>
                                        </p:tgtEl>
                                      </p:cBhvr>
                                    </p:animEffect>
                                  </p:childTnLst>
                                </p:cTn>
                              </p:par>
                              <p:par>
                                <p:cTn id="479" nodeType="withEffect" fill="hold" presetClass="entr" presetID="10">
                                  <p:stCondLst>
                                    <p:cond delay="0"/>
                                  </p:stCondLst>
                                  <p:childTnLst>
                                    <p:set>
                                      <p:cBhvr>
                                        <p:cTn id="480" dur="1" fill="hold">
                                          <p:stCondLst>
                                            <p:cond delay="0"/>
                                          </p:stCondLst>
                                        </p:cTn>
                                        <p:tgtEl>
                                          <p:spTgt spid="575"/>
                                        </p:tgtEl>
                                        <p:attrNameLst>
                                          <p:attrName>style.visibility</p:attrName>
                                        </p:attrNameLst>
                                      </p:cBhvr>
                                      <p:to>
                                        <p:strVal val="visible"/>
                                      </p:to>
                                    </p:set>
                                    <p:animEffect filter="fade" transition="in">
                                      <p:cBhvr additive="repl">
                                        <p:cTn id="481" dur="1000"/>
                                        <p:tgtEl>
                                          <p:spTgt spid="575"/>
                                        </p:tgtEl>
                                      </p:cBhvr>
                                    </p:animEffect>
                                  </p:childTnLst>
                                </p:cTn>
                              </p:par>
                            </p:childTnLst>
                          </p:cTn>
                        </p:par>
                      </p:childTnLst>
                    </p:cTn>
                  </p:par>
                  <p:par>
                    <p:cTn id="482" fill="hold">
                      <p:stCondLst>
                        <p:cond delay="indefinite"/>
                      </p:stCondLst>
                      <p:childTnLst>
                        <p:par>
                          <p:cTn id="483" fill="hold">
                            <p:stCondLst>
                              <p:cond delay="0"/>
                            </p:stCondLst>
                            <p:childTnLst>
                              <p:par>
                                <p:cTn id="484" nodeType="clickEffect" fill="hold" presetClass="exit" presetID="1">
                                  <p:stCondLst>
                                    <p:cond delay="0"/>
                                  </p:stCondLst>
                                  <p:childTnLst>
                                    <p:set>
                                      <p:cBhvr>
                                        <p:cTn id="485" dur="1" fill="hold">
                                          <p:stCondLst>
                                            <p:cond delay="0"/>
                                          </p:stCondLst>
                                        </p:cTn>
                                        <p:tgtEl>
                                          <p:spTgt spid="575"/>
                                        </p:tgtEl>
                                        <p:attrNameLst>
                                          <p:attrName>style.visibility</p:attrName>
                                        </p:attrNameLst>
                                      </p:cBhvr>
                                      <p:to>
                                        <p:strVal val="hidden"/>
                                      </p:to>
                                    </p:set>
                                  </p:childTnLst>
                                </p:cTn>
                              </p:par>
                              <p:par>
                                <p:cTn id="486" nodeType="withEffect" fill="hold" presetClass="exit" presetID="1">
                                  <p:stCondLst>
                                    <p:cond delay="0"/>
                                  </p:stCondLst>
                                  <p:childTnLst>
                                    <p:set>
                                      <p:cBhvr>
                                        <p:cTn id="487" dur="1" fill="hold">
                                          <p:stCondLst>
                                            <p:cond delay="0"/>
                                          </p:stCondLst>
                                        </p:cTn>
                                        <p:tgtEl>
                                          <p:spTgt spid="576"/>
                                        </p:tgtEl>
                                        <p:attrNameLst>
                                          <p:attrName>style.visibility</p:attrName>
                                        </p:attrNameLst>
                                      </p:cBhvr>
                                      <p:to>
                                        <p:strVal val="hidden"/>
                                      </p:to>
                                    </p:set>
                                  </p:childTnLst>
                                </p:cTn>
                              </p:par>
                              <p:par>
                                <p:cTn id="488" nodeType="withEffect" fill="hold" presetClass="entr" presetID="10">
                                  <p:stCondLst>
                                    <p:cond delay="0"/>
                                  </p:stCondLst>
                                  <p:childTnLst>
                                    <p:set>
                                      <p:cBhvr>
                                        <p:cTn id="489" dur="1" fill="hold">
                                          <p:stCondLst>
                                            <p:cond delay="0"/>
                                          </p:stCondLst>
                                        </p:cTn>
                                        <p:tgtEl>
                                          <p:spTgt spid="578"/>
                                        </p:tgtEl>
                                        <p:attrNameLst>
                                          <p:attrName>style.visibility</p:attrName>
                                        </p:attrNameLst>
                                      </p:cBhvr>
                                      <p:to>
                                        <p:strVal val="visible"/>
                                      </p:to>
                                    </p:set>
                                    <p:animEffect filter="fade" transition="in">
                                      <p:cBhvr additive="repl">
                                        <p:cTn id="490" dur="1000"/>
                                        <p:tgtEl>
                                          <p:spTgt spid="578"/>
                                        </p:tgtEl>
                                      </p:cBhvr>
                                    </p:animEffect>
                                  </p:childTnLst>
                                </p:cTn>
                              </p:par>
                              <p:par>
                                <p:cTn id="491" nodeType="withEffect" fill="hold" presetClass="entr" presetID="10">
                                  <p:stCondLst>
                                    <p:cond delay="0"/>
                                  </p:stCondLst>
                                  <p:childTnLst>
                                    <p:set>
                                      <p:cBhvr>
                                        <p:cTn id="492" dur="1" fill="hold">
                                          <p:stCondLst>
                                            <p:cond delay="0"/>
                                          </p:stCondLst>
                                        </p:cTn>
                                        <p:tgtEl>
                                          <p:spTgt spid="577"/>
                                        </p:tgtEl>
                                        <p:attrNameLst>
                                          <p:attrName>style.visibility</p:attrName>
                                        </p:attrNameLst>
                                      </p:cBhvr>
                                      <p:to>
                                        <p:strVal val="visible"/>
                                      </p:to>
                                    </p:set>
                                    <p:animEffect filter="fade" transition="in">
                                      <p:cBhvr additive="repl">
                                        <p:cTn id="493" dur="1000"/>
                                        <p:tgtEl>
                                          <p:spTgt spid="577"/>
                                        </p:tgtEl>
                                      </p:cBhvr>
                                    </p:animEffect>
                                  </p:childTnLst>
                                </p:cTn>
                              </p:par>
                            </p:childTnLst>
                          </p:cTn>
                        </p:par>
                      </p:childTnLst>
                    </p:cTn>
                  </p:par>
                  <p:par>
                    <p:cTn id="494" fill="hold">
                      <p:stCondLst>
                        <p:cond delay="indefinite"/>
                      </p:stCondLst>
                      <p:childTnLst>
                        <p:par>
                          <p:cTn id="495" fill="hold">
                            <p:stCondLst>
                              <p:cond delay="0"/>
                            </p:stCondLst>
                            <p:childTnLst>
                              <p:par>
                                <p:cTn id="496" nodeType="clickEffect" fill="hold" presetClass="exit" presetID="1">
                                  <p:stCondLst>
                                    <p:cond delay="0"/>
                                  </p:stCondLst>
                                  <p:childTnLst>
                                    <p:set>
                                      <p:cBhvr>
                                        <p:cTn id="497" dur="1" fill="hold">
                                          <p:stCondLst>
                                            <p:cond delay="0"/>
                                          </p:stCondLst>
                                        </p:cTn>
                                        <p:tgtEl>
                                          <p:spTgt spid="577"/>
                                        </p:tgtEl>
                                        <p:attrNameLst>
                                          <p:attrName>style.visibility</p:attrName>
                                        </p:attrNameLst>
                                      </p:cBhvr>
                                      <p:to>
                                        <p:strVal val="hidden"/>
                                      </p:to>
                                    </p:set>
                                  </p:childTnLst>
                                </p:cTn>
                              </p:par>
                              <p:par>
                                <p:cTn id="498" nodeType="withEffect" fill="hold" presetClass="exit" presetID="1">
                                  <p:stCondLst>
                                    <p:cond delay="0"/>
                                  </p:stCondLst>
                                  <p:childTnLst>
                                    <p:set>
                                      <p:cBhvr>
                                        <p:cTn id="499" dur="1" fill="hold">
                                          <p:stCondLst>
                                            <p:cond delay="0"/>
                                          </p:stCondLst>
                                        </p:cTn>
                                        <p:tgtEl>
                                          <p:spTgt spid="578"/>
                                        </p:tgtEl>
                                        <p:attrNameLst>
                                          <p:attrName>style.visibility</p:attrName>
                                        </p:attrNameLst>
                                      </p:cBhvr>
                                      <p:to>
                                        <p:strVal val="hidden"/>
                                      </p:to>
                                    </p:set>
                                  </p:childTnLst>
                                </p:cTn>
                              </p:par>
                              <p:par>
                                <p:cTn id="500" nodeType="withEffect" fill="hold" presetClass="entr" presetID="10">
                                  <p:stCondLst>
                                    <p:cond delay="0"/>
                                  </p:stCondLst>
                                  <p:childTnLst>
                                    <p:set>
                                      <p:cBhvr>
                                        <p:cTn id="501" dur="1" fill="hold">
                                          <p:stCondLst>
                                            <p:cond delay="0"/>
                                          </p:stCondLst>
                                        </p:cTn>
                                        <p:tgtEl>
                                          <p:spTgt spid="579"/>
                                        </p:tgtEl>
                                        <p:attrNameLst>
                                          <p:attrName>style.visibility</p:attrName>
                                        </p:attrNameLst>
                                      </p:cBhvr>
                                      <p:to>
                                        <p:strVal val="visible"/>
                                      </p:to>
                                    </p:set>
                                    <p:animEffect filter="fade" transition="in">
                                      <p:cBhvr additive="repl">
                                        <p:cTn id="502" dur="1000"/>
                                        <p:tgtEl>
                                          <p:spTgt spid="579"/>
                                        </p:tgtEl>
                                      </p:cBhvr>
                                    </p:animEffect>
                                  </p:childTnLst>
                                </p:cTn>
                              </p:par>
                            </p:childTnLst>
                          </p:cTn>
                        </p:par>
                      </p:childTnLst>
                    </p:cTn>
                  </p:par>
                  <p:par>
                    <p:cTn id="503" fill="hold">
                      <p:stCondLst>
                        <p:cond delay="indefinite"/>
                      </p:stCondLst>
                      <p:childTnLst>
                        <p:par>
                          <p:cTn id="504" fill="hold">
                            <p:stCondLst>
                              <p:cond delay="0"/>
                            </p:stCondLst>
                            <p:childTnLst>
                              <p:par>
                                <p:cTn id="505" nodeType="clickEffect" fill="hold" presetClass="exit" presetID="1">
                                  <p:stCondLst>
                                    <p:cond delay="0"/>
                                  </p:stCondLst>
                                  <p:childTnLst>
                                    <p:set>
                                      <p:cBhvr>
                                        <p:cTn id="506" dur="1" fill="hold">
                                          <p:stCondLst>
                                            <p:cond delay="0"/>
                                          </p:stCondLst>
                                        </p:cTn>
                                        <p:tgtEl>
                                          <p:spTgt spid="579"/>
                                        </p:tgtEl>
                                        <p:attrNameLst>
                                          <p:attrName>style.visibility</p:attrName>
                                        </p:attrNameLst>
                                      </p:cBhvr>
                                      <p:to>
                                        <p:strVal val="hidden"/>
                                      </p:to>
                                    </p:set>
                                  </p:childTnLst>
                                </p:cTn>
                              </p:par>
                              <p:par>
                                <p:cTn id="507" nodeType="withEffect" fill="hold" presetClass="entr" presetID="10">
                                  <p:stCondLst>
                                    <p:cond delay="0"/>
                                  </p:stCondLst>
                                  <p:childTnLst>
                                    <p:set>
                                      <p:cBhvr>
                                        <p:cTn id="508" dur="1" fill="hold">
                                          <p:stCondLst>
                                            <p:cond delay="0"/>
                                          </p:stCondLst>
                                        </p:cTn>
                                        <p:tgtEl>
                                          <p:spTgt spid="581"/>
                                        </p:tgtEl>
                                        <p:attrNameLst>
                                          <p:attrName>style.visibility</p:attrName>
                                        </p:attrNameLst>
                                      </p:cBhvr>
                                      <p:to>
                                        <p:strVal val="visible"/>
                                      </p:to>
                                    </p:set>
                                    <p:animEffect filter="fade" transition="in">
                                      <p:cBhvr additive="repl">
                                        <p:cTn id="509" dur="1000"/>
                                        <p:tgtEl>
                                          <p:spTgt spid="581"/>
                                        </p:tgtEl>
                                      </p:cBhvr>
                                    </p:animEffect>
                                  </p:childTnLst>
                                </p:cTn>
                              </p:par>
                              <p:par>
                                <p:cTn id="510" nodeType="withEffect" fill="hold" presetClass="entr" presetID="10">
                                  <p:stCondLst>
                                    <p:cond delay="0"/>
                                  </p:stCondLst>
                                  <p:childTnLst>
                                    <p:set>
                                      <p:cBhvr>
                                        <p:cTn id="511" dur="1" fill="hold">
                                          <p:stCondLst>
                                            <p:cond delay="0"/>
                                          </p:stCondLst>
                                        </p:cTn>
                                        <p:tgtEl>
                                          <p:spTgt spid="580"/>
                                        </p:tgtEl>
                                        <p:attrNameLst>
                                          <p:attrName>style.visibility</p:attrName>
                                        </p:attrNameLst>
                                      </p:cBhvr>
                                      <p:to>
                                        <p:strVal val="visible"/>
                                      </p:to>
                                    </p:set>
                                    <p:animEffect filter="fade" transition="in">
                                      <p:cBhvr additive="repl">
                                        <p:cTn id="512" dur="1000"/>
                                        <p:tgtEl>
                                          <p:spTgt spid="5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Мультиплексирование. Select (2/)</a:t>
            </a:r>
            <a:endParaRPr b="0" lang="en-US" sz="3200" spc="-1" strike="noStrike">
              <a:solidFill>
                <a:srgbClr val="000000"/>
              </a:solidFill>
              <a:latin typeface="Arial"/>
            </a:endParaRPr>
          </a:p>
        </p:txBody>
      </p:sp>
      <p:sp>
        <p:nvSpPr>
          <p:cNvPr id="583"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C0DAC955-BE88-436D-BEBC-5A5BD1924372}"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584" name="CustomShape 3"/>
          <p:cNvSpPr/>
          <p:nvPr/>
        </p:nvSpPr>
        <p:spPr>
          <a:xfrm>
            <a:off x="1924200" y="1362960"/>
            <a:ext cx="6295680" cy="5529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150" spc="-1" strike="noStrike">
                <a:solidFill>
                  <a:srgbClr val="3f51b5"/>
                </a:solidFill>
                <a:latin typeface="Roboto Mono"/>
                <a:ea typeface="Roboto Mono"/>
              </a:rPr>
              <a:t>int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main(</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argc, </a:t>
            </a:r>
            <a:r>
              <a:rPr b="0" lang="ru-RU" sz="1150" spc="-1" strike="noStrike">
                <a:solidFill>
                  <a:srgbClr val="3f51b5"/>
                </a:solidFill>
                <a:latin typeface="Roboto Mono"/>
                <a:ea typeface="Roboto Mono"/>
              </a:rPr>
              <a:t>const</a:t>
            </a: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char</a:t>
            </a:r>
            <a:r>
              <a:rPr b="0" lang="ru-RU" sz="1150" spc="-1" strike="noStrike">
                <a:solidFill>
                  <a:srgbClr val="37474f"/>
                </a:solidFill>
                <a:latin typeface="Roboto Mono"/>
                <a:ea typeface="Roboto Mono"/>
              </a:rPr>
              <a:t> **argv)</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sock = socket(AF_INET, SOCK_STREAM, IPPROTO_TCP);</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struct</a:t>
            </a:r>
            <a:r>
              <a:rPr b="0" lang="ru-RU" sz="1150" spc="-1" strike="noStrike">
                <a:solidFill>
                  <a:srgbClr val="37474f"/>
                </a:solidFill>
                <a:latin typeface="Roboto Mono"/>
                <a:ea typeface="Roboto Mono"/>
              </a:rPr>
              <a:t> </a:t>
            </a:r>
            <a:r>
              <a:rPr b="0" lang="ru-RU" sz="1150" spc="-1" strike="noStrike">
                <a:solidFill>
                  <a:srgbClr val="9c27b0"/>
                </a:solidFill>
                <a:latin typeface="Roboto Mono"/>
                <a:ea typeface="Roboto Mono"/>
              </a:rPr>
              <a:t>sockaddr_in</a:t>
            </a:r>
            <a:r>
              <a:rPr b="0" lang="ru-RU" sz="1150" spc="-1" strike="noStrike">
                <a:solidFill>
                  <a:srgbClr val="37474f"/>
                </a:solidFill>
                <a:latin typeface="Roboto Mono"/>
                <a:ea typeface="Roboto Mono"/>
              </a:rPr>
              <a:t> addr;</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addr.sin_family = AF_INET;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addr.sin_port = htons(</a:t>
            </a:r>
            <a:r>
              <a:rPr b="0" lang="ru-RU" sz="1150" spc="-1" strike="noStrike">
                <a:solidFill>
                  <a:srgbClr val="c53929"/>
                </a:solidFill>
                <a:latin typeface="Roboto Mono"/>
                <a:ea typeface="Roboto Mono"/>
              </a:rPr>
              <a:t>12345</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inet_aton(</a:t>
            </a:r>
            <a:r>
              <a:rPr b="0" lang="ru-RU" sz="1150" spc="-1" strike="noStrike">
                <a:solidFill>
                  <a:srgbClr val="388e3c"/>
                </a:solidFill>
                <a:latin typeface="Roboto Mono"/>
                <a:ea typeface="Roboto Mono"/>
              </a:rPr>
              <a:t>"127.0.0.1"</a:t>
            </a:r>
            <a:r>
              <a:rPr b="0" lang="ru-RU" sz="1150" spc="-1" strike="noStrike">
                <a:solidFill>
                  <a:srgbClr val="37474f"/>
                </a:solidFill>
                <a:latin typeface="Roboto Mono"/>
                <a:ea typeface="Roboto Mono"/>
              </a:rPr>
              <a:t>, &amp;addr.sin_addr);</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connect(sock, (</a:t>
            </a:r>
            <a:r>
              <a:rPr b="0" lang="ru-RU" sz="1150" spc="-1" strike="noStrike">
                <a:solidFill>
                  <a:srgbClr val="3f51b5"/>
                </a:solidFill>
                <a:latin typeface="Roboto Mono"/>
                <a:ea typeface="Roboto Mono"/>
              </a:rPr>
              <a:t>struct</a:t>
            </a:r>
            <a:r>
              <a:rPr b="0" lang="ru-RU" sz="1150" spc="-1" strike="noStrike">
                <a:solidFill>
                  <a:srgbClr val="37474f"/>
                </a:solidFill>
                <a:latin typeface="Roboto Mono"/>
                <a:ea typeface="Roboto Mono"/>
              </a:rPr>
              <a:t> </a:t>
            </a:r>
            <a:r>
              <a:rPr b="0" lang="ru-RU" sz="1150" spc="-1" strike="noStrike">
                <a:solidFill>
                  <a:srgbClr val="9c27b0"/>
                </a:solidFill>
                <a:latin typeface="Roboto Mono"/>
                <a:ea typeface="Roboto Mono"/>
              </a:rPr>
              <a:t>sockaddr</a:t>
            </a:r>
            <a:r>
              <a:rPr b="0" lang="ru-RU" sz="1150" spc="-1" strike="noStrike">
                <a:solidFill>
                  <a:srgbClr val="37474f"/>
                </a:solidFill>
                <a:latin typeface="Roboto Mono"/>
                <a:ea typeface="Roboto Mono"/>
              </a:rPr>
              <a:t> *) &amp;addr, </a:t>
            </a:r>
            <a:r>
              <a:rPr b="0" lang="ru-RU" sz="1150" spc="-1" strike="noStrike">
                <a:solidFill>
                  <a:srgbClr val="3f51b5"/>
                </a:solidFill>
                <a:latin typeface="Roboto Mono"/>
                <a:ea typeface="Roboto Mono"/>
              </a:rPr>
              <a:t>sizeof</a:t>
            </a:r>
            <a:r>
              <a:rPr b="0" lang="ru-RU" sz="1150" spc="-1" strike="noStrike">
                <a:solidFill>
                  <a:srgbClr val="37474f"/>
                </a:solidFill>
                <a:latin typeface="Roboto Mono"/>
                <a:ea typeface="Roboto Mono"/>
              </a:rPr>
              <a:t>(addr));</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number;</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while</a:t>
            </a:r>
            <a:r>
              <a:rPr b="0" lang="ru-RU" sz="1150" spc="-1" strike="noStrike">
                <a:solidFill>
                  <a:srgbClr val="37474f"/>
                </a:solidFill>
                <a:latin typeface="Roboto Mono"/>
                <a:ea typeface="Roboto Mono"/>
              </a:rPr>
              <a:t> (scanf(</a:t>
            </a:r>
            <a:r>
              <a:rPr b="0" lang="ru-RU" sz="1150" spc="-1" strike="noStrike">
                <a:solidFill>
                  <a:srgbClr val="388e3c"/>
                </a:solidFill>
                <a:latin typeface="Roboto Mono"/>
                <a:ea typeface="Roboto Mono"/>
              </a:rPr>
              <a:t>"%d"</a:t>
            </a:r>
            <a:r>
              <a:rPr b="0" lang="ru-RU" sz="1150" spc="-1" strike="noStrike">
                <a:solidFill>
                  <a:srgbClr val="37474f"/>
                </a:solidFill>
                <a:latin typeface="Roboto Mono"/>
                <a:ea typeface="Roboto Mono"/>
              </a:rPr>
              <a:t>, &amp;number) &gt;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(write(sock, &amp;number, </a:t>
            </a:r>
            <a:r>
              <a:rPr b="0" lang="ru-RU" sz="1150" spc="-1" strike="noStrike">
                <a:solidFill>
                  <a:srgbClr val="3f51b5"/>
                </a:solidFill>
                <a:latin typeface="Roboto Mono"/>
                <a:ea typeface="Roboto Mono"/>
              </a:rPr>
              <a:t>sizeof</a:t>
            </a:r>
            <a:r>
              <a:rPr b="0" lang="ru-RU" sz="1150" spc="-1" strike="noStrike">
                <a:solidFill>
                  <a:srgbClr val="37474f"/>
                </a:solidFill>
                <a:latin typeface="Roboto Mono"/>
                <a:ea typeface="Roboto Mono"/>
              </a:rPr>
              <a:t>(number)) == -</a:t>
            </a:r>
            <a:r>
              <a:rPr b="0" lang="ru-RU" sz="1150" spc="-1" strike="noStrike">
                <a:solidFill>
                  <a:srgbClr val="c53929"/>
                </a:solidFill>
                <a:latin typeface="Roboto Mono"/>
                <a:ea typeface="Roboto Mono"/>
              </a:rPr>
              <a:t>1</a:t>
            </a:r>
            <a:r>
              <a:rPr b="0" lang="ru-RU" sz="1150" spc="-1" strike="noStrike">
                <a:solidFill>
                  <a:srgbClr val="37474f"/>
                </a:solidFill>
                <a:latin typeface="Roboto Mono"/>
                <a:ea typeface="Roboto Mono"/>
              </a:rPr>
              <a:t>)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printf(</a:t>
            </a:r>
            <a:r>
              <a:rPr b="0" lang="ru-RU" sz="1150" spc="-1" strike="noStrike">
                <a:solidFill>
                  <a:srgbClr val="388e3c"/>
                </a:solidFill>
                <a:latin typeface="Roboto Mono"/>
                <a:ea typeface="Roboto Mono"/>
              </a:rPr>
              <a:t>"error = %s\n"</a:t>
            </a:r>
            <a:r>
              <a:rPr b="0" lang="ru-RU" sz="1150" spc="-1" strike="noStrike">
                <a:solidFill>
                  <a:srgbClr val="37474f"/>
                </a:solidFill>
                <a:latin typeface="Roboto Mono"/>
                <a:ea typeface="Roboto Mono"/>
              </a:rPr>
              <a:t>, strerror(errno));</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continue</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printf(</a:t>
            </a:r>
            <a:r>
              <a:rPr b="0" lang="ru-RU" sz="1150" spc="-1" strike="noStrike">
                <a:solidFill>
                  <a:srgbClr val="388e3c"/>
                </a:solidFill>
                <a:latin typeface="Roboto Mono"/>
                <a:ea typeface="Roboto Mono"/>
              </a:rPr>
              <a:t>"Sent %d\n"</a:t>
            </a:r>
            <a:r>
              <a:rPr b="0" lang="ru-RU" sz="1150" spc="-1" strike="noStrike">
                <a:solidFill>
                  <a:srgbClr val="37474f"/>
                </a:solidFill>
                <a:latin typeface="Roboto Mono"/>
                <a:ea typeface="Roboto Mono"/>
              </a:rPr>
              <a:t>, number);</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number =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rc = read(sock, &amp;number, </a:t>
            </a:r>
            <a:r>
              <a:rPr b="0" lang="ru-RU" sz="1150" spc="-1" strike="noStrike">
                <a:solidFill>
                  <a:srgbClr val="3f51b5"/>
                </a:solidFill>
                <a:latin typeface="Roboto Mono"/>
                <a:ea typeface="Roboto Mono"/>
              </a:rPr>
              <a:t>sizeof</a:t>
            </a:r>
            <a:r>
              <a:rPr b="0" lang="ru-RU" sz="1150" spc="-1" strike="noStrike">
                <a:solidFill>
                  <a:srgbClr val="37474f"/>
                </a:solidFill>
                <a:latin typeface="Roboto Mono"/>
                <a:ea typeface="Roboto Mono"/>
              </a:rPr>
              <a:t>(number));</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(rc ==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printf(</a:t>
            </a:r>
            <a:r>
              <a:rPr b="0" lang="ru-RU" sz="1150" spc="-1" strike="noStrike">
                <a:solidFill>
                  <a:srgbClr val="388e3c"/>
                </a:solidFill>
                <a:latin typeface="Roboto Mono"/>
                <a:ea typeface="Roboto Mono"/>
              </a:rPr>
              <a:t>"Closed connection\n"</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break</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(rc == -</a:t>
            </a:r>
            <a:r>
              <a:rPr b="0" lang="ru-RU" sz="1150" spc="-1" strike="noStrike">
                <a:solidFill>
                  <a:srgbClr val="c53929"/>
                </a:solidFill>
                <a:latin typeface="Roboto Mono"/>
                <a:ea typeface="Roboto Mono"/>
              </a:rPr>
              <a:t>1</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printf(</a:t>
            </a:r>
            <a:r>
              <a:rPr b="0" lang="ru-RU" sz="1150" spc="-1" strike="noStrike">
                <a:solidFill>
                  <a:srgbClr val="388e3c"/>
                </a:solidFill>
                <a:latin typeface="Roboto Mono"/>
                <a:ea typeface="Roboto Mono"/>
              </a:rPr>
              <a:t>"error = %s\n"</a:t>
            </a:r>
            <a:r>
              <a:rPr b="0" lang="ru-RU" sz="1150" spc="-1" strike="noStrike">
                <a:solidFill>
                  <a:srgbClr val="37474f"/>
                </a:solidFill>
                <a:latin typeface="Roboto Mono"/>
                <a:ea typeface="Roboto Mono"/>
              </a:rPr>
              <a:t>, strerror(errno));</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else</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printf(</a:t>
            </a:r>
            <a:r>
              <a:rPr b="0" lang="ru-RU" sz="1150" spc="-1" strike="noStrike">
                <a:solidFill>
                  <a:srgbClr val="388e3c"/>
                </a:solidFill>
                <a:latin typeface="Roboto Mono"/>
                <a:ea typeface="Roboto Mono"/>
              </a:rPr>
              <a:t>"Received %d\n"</a:t>
            </a:r>
            <a:r>
              <a:rPr b="0" lang="ru-RU" sz="1150" spc="-1" strike="noStrike">
                <a:solidFill>
                  <a:srgbClr val="37474f"/>
                </a:solidFill>
                <a:latin typeface="Roboto Mono"/>
                <a:ea typeface="Roboto Mono"/>
              </a:rPr>
              <a:t>, number);</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close(sock);</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return</a:t>
            </a:r>
            <a:r>
              <a:rPr b="0" lang="ru-RU" sz="1150" spc="-1" strike="noStrike">
                <a:solidFill>
                  <a:srgbClr val="37474f"/>
                </a:solidFill>
                <a:latin typeface="Roboto Mono"/>
                <a:ea typeface="Roboto Mono"/>
              </a:rPr>
              <a:t>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a:t>
            </a:r>
            <a:endParaRPr b="0" lang="en-US" sz="1150" spc="-1" strike="noStrike">
              <a:latin typeface="Arial"/>
            </a:endParaRPr>
          </a:p>
          <a:p>
            <a:pPr>
              <a:lnSpc>
                <a:spcPct val="150000"/>
              </a:lnSpc>
              <a:tabLst>
                <a:tab algn="l" pos="0"/>
              </a:tabLst>
            </a:pPr>
            <a:r>
              <a:rPr b="0" lang="ru-RU" sz="1150" spc="-1" strike="noStrike">
                <a:solidFill>
                  <a:srgbClr val="37474f"/>
                </a:solidFill>
                <a:latin typeface="Roboto Mono"/>
                <a:ea typeface="Roboto Mono"/>
              </a:rPr>
              <a:t>}</a:t>
            </a:r>
            <a:endParaRPr b="0" lang="en-US" sz="1150" spc="-1" strike="noStrike">
              <a:latin typeface="Arial"/>
            </a:endParaRPr>
          </a:p>
        </p:txBody>
      </p:sp>
      <p:sp>
        <p:nvSpPr>
          <p:cNvPr id="585" name="CustomShape 4"/>
          <p:cNvSpPr/>
          <p:nvPr/>
        </p:nvSpPr>
        <p:spPr>
          <a:xfrm>
            <a:off x="7896240" y="1876320"/>
            <a:ext cx="2999520" cy="1963800"/>
          </a:xfrm>
          <a:prstGeom prst="rect">
            <a:avLst/>
          </a:prstGeom>
          <a:noFill/>
          <a:ln>
            <a:noFill/>
          </a:ln>
        </p:spPr>
        <p:style>
          <a:lnRef idx="0"/>
          <a:fillRef idx="0"/>
          <a:effectRef idx="0"/>
          <a:fontRef idx="minor"/>
        </p:style>
        <p:txBody>
          <a:bodyPr tIns="91440" bIns="91440">
            <a:spAutoFit/>
          </a:bodyPr>
          <a:p>
            <a:pPr algn="ctr">
              <a:lnSpc>
                <a:spcPct val="130000"/>
              </a:lnSpc>
              <a:tabLst>
                <a:tab algn="l" pos="0"/>
              </a:tabLst>
            </a:pPr>
            <a:r>
              <a:rPr b="0" lang="ru-RU" sz="2250" spc="-1" strike="noStrike">
                <a:solidFill>
                  <a:srgbClr val="000000"/>
                </a:solidFill>
                <a:highlight>
                  <a:srgbClr val="ffffff"/>
                </a:highlight>
                <a:latin typeface="Arial"/>
                <a:ea typeface="Arial"/>
              </a:rPr>
              <a:t>Обычный клиент. Посылает числа, ему отвечают увеличенными на 1</a:t>
            </a:r>
            <a:endParaRPr b="0" lang="en-US" sz="2250" spc="-1" strike="noStrike">
              <a:latin typeface="Arial"/>
            </a:endParaRPr>
          </a:p>
        </p:txBody>
      </p:sp>
      <p:sp>
        <p:nvSpPr>
          <p:cNvPr id="586" name="CustomShape 5"/>
          <p:cNvSpPr/>
          <p:nvPr/>
        </p:nvSpPr>
        <p:spPr>
          <a:xfrm>
            <a:off x="8153280" y="6058080"/>
            <a:ext cx="2999520" cy="49788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1800" spc="-1" strike="noStrike" u="sng">
                <a:solidFill>
                  <a:srgbClr val="0000ff"/>
                </a:solidFill>
                <a:highlight>
                  <a:srgbClr val="ffffff"/>
                </a:highlight>
                <a:uFillTx/>
                <a:latin typeface="Arial"/>
                <a:ea typeface="Arial"/>
                <a:hlinkClick r:id="rId1"/>
              </a:rPr>
              <a:t>9_aio/4_client.c</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513" dur="indefinite" restart="never" nodeType="tmRoot">
          <p:childTnLst>
            <p:seq>
              <p:cTn id="514" dur="indefinite" nodeType="mainSeq">
                <p:childTnLst>
                  <p:par>
                    <p:cTn id="515" fill="hold">
                      <p:stCondLst>
                        <p:cond delay="indefinite"/>
                      </p:stCondLst>
                      <p:childTnLst>
                        <p:par>
                          <p:cTn id="516" fill="hold">
                            <p:stCondLst>
                              <p:cond delay="0"/>
                            </p:stCondLst>
                            <p:childTnLst>
                              <p:par>
                                <p:cTn id="517" nodeType="clickEffect" fill="hold" presetClass="entr" presetID="10">
                                  <p:stCondLst>
                                    <p:cond delay="0"/>
                                  </p:stCondLst>
                                  <p:childTnLst>
                                    <p:set>
                                      <p:cBhvr>
                                        <p:cTn id="518" dur="1" fill="hold">
                                          <p:stCondLst>
                                            <p:cond delay="0"/>
                                          </p:stCondLst>
                                        </p:cTn>
                                        <p:tgtEl>
                                          <p:spTgt spid="585"/>
                                        </p:tgtEl>
                                        <p:attrNameLst>
                                          <p:attrName>style.visibility</p:attrName>
                                        </p:attrNameLst>
                                      </p:cBhvr>
                                      <p:to>
                                        <p:strVal val="visible"/>
                                      </p:to>
                                    </p:set>
                                    <p:animEffect filter="fade" transition="in">
                                      <p:cBhvr additive="repl">
                                        <p:cTn id="519" dur="1000"/>
                                        <p:tgtEl>
                                          <p:spTgt spid="5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Мультиплексирование. Select (3/)</a:t>
            </a:r>
            <a:endParaRPr b="0" lang="en-US" sz="3200" spc="-1" strike="noStrike">
              <a:solidFill>
                <a:srgbClr val="000000"/>
              </a:solidFill>
              <a:latin typeface="Arial"/>
            </a:endParaRPr>
          </a:p>
        </p:txBody>
      </p:sp>
      <p:sp>
        <p:nvSpPr>
          <p:cNvPr id="588"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6517132A-0B3A-4C0C-B89B-4D8F5843C854}"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589" name="CustomShape 3"/>
          <p:cNvSpPr/>
          <p:nvPr/>
        </p:nvSpPr>
        <p:spPr>
          <a:xfrm>
            <a:off x="2000160" y="1438200"/>
            <a:ext cx="7515000" cy="50576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050" spc="-1" strike="noStrike">
                <a:solidFill>
                  <a:srgbClr val="3f51b5"/>
                </a:solidFill>
                <a:latin typeface="Roboto Mono"/>
                <a:ea typeface="Roboto Mono"/>
              </a:rPr>
              <a:t>int</a:t>
            </a:r>
            <a:r>
              <a:rPr b="0" lang="ru-RU" sz="1050" spc="-1" strike="noStrike">
                <a:solidFill>
                  <a:srgbClr val="37474f"/>
                </a:solidFill>
                <a:latin typeface="Roboto Mono"/>
                <a:ea typeface="Roboto Mono"/>
              </a:rPr>
              <a:t> fill_fdset(fd_set *set, </a:t>
            </a:r>
            <a:r>
              <a:rPr b="0" lang="ru-RU" sz="1050" spc="-1" strike="noStrike">
                <a:solidFill>
                  <a:srgbClr val="3f51b5"/>
                </a:solidFill>
                <a:latin typeface="Roboto Mono"/>
                <a:ea typeface="Roboto Mono"/>
              </a:rPr>
              <a:t>int</a:t>
            </a:r>
            <a:r>
              <a:rPr b="0" lang="ru-RU" sz="1050" spc="-1" strike="noStrike">
                <a:solidFill>
                  <a:srgbClr val="37474f"/>
                </a:solidFill>
                <a:latin typeface="Roboto Mono"/>
                <a:ea typeface="Roboto Mono"/>
              </a:rPr>
              <a:t> *clients, </a:t>
            </a:r>
            <a:r>
              <a:rPr b="0" lang="ru-RU" sz="1050" spc="-1" strike="noStrike">
                <a:solidFill>
                  <a:srgbClr val="3f51b5"/>
                </a:solidFill>
                <a:latin typeface="Roboto Mono"/>
                <a:ea typeface="Roboto Mono"/>
              </a:rPr>
              <a:t>int</a:t>
            </a:r>
            <a:r>
              <a:rPr b="0" lang="ru-RU" sz="1050" spc="-1" strike="noStrike">
                <a:solidFill>
                  <a:srgbClr val="37474f"/>
                </a:solidFill>
                <a:latin typeface="Roboto Mono"/>
                <a:ea typeface="Roboto Mono"/>
              </a:rPr>
              <a:t> client_count, </a:t>
            </a:r>
            <a:r>
              <a:rPr b="0" lang="ru-RU" sz="1050" spc="-1" strike="noStrike">
                <a:solidFill>
                  <a:srgbClr val="3f51b5"/>
                </a:solidFill>
                <a:latin typeface="Roboto Mono"/>
                <a:ea typeface="Roboto Mono"/>
              </a:rPr>
              <a:t>int</a:t>
            </a:r>
            <a:r>
              <a:rPr b="0" lang="ru-RU" sz="1050" spc="-1" strike="noStrike">
                <a:solidFill>
                  <a:srgbClr val="37474f"/>
                </a:solidFill>
                <a:latin typeface="Roboto Mono"/>
                <a:ea typeface="Roboto Mono"/>
              </a:rPr>
              <a:t> server)</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f51b5"/>
                </a:solidFill>
                <a:latin typeface="Roboto Mono"/>
                <a:ea typeface="Roboto Mono"/>
              </a:rPr>
              <a:t>int</a:t>
            </a:r>
            <a:r>
              <a:rPr b="0" lang="ru-RU" sz="1050" spc="-1" strike="noStrike">
                <a:solidFill>
                  <a:srgbClr val="37474f"/>
                </a:solidFill>
                <a:latin typeface="Roboto Mono"/>
                <a:ea typeface="Roboto Mono"/>
              </a:rPr>
              <a:t> max_fd = server;</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7474f"/>
                </a:solidFill>
                <a:latin typeface="Roboto Mono"/>
                <a:ea typeface="Roboto Mono"/>
              </a:rPr>
              <a:t>FD_ZERO(set);</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7474f"/>
                </a:solidFill>
                <a:latin typeface="Roboto Mono"/>
                <a:ea typeface="Roboto Mono"/>
              </a:rPr>
              <a:t>FD_SET(server, set);</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f51b5"/>
                </a:solidFill>
                <a:latin typeface="Roboto Mono"/>
                <a:ea typeface="Roboto Mono"/>
              </a:rPr>
              <a:t>for</a:t>
            </a:r>
            <a:r>
              <a:rPr b="0" lang="ru-RU" sz="1050" spc="-1" strike="noStrike">
                <a:solidFill>
                  <a:srgbClr val="37474f"/>
                </a:solidFill>
                <a:latin typeface="Roboto Mono"/>
                <a:ea typeface="Roboto Mono"/>
              </a:rPr>
              <a:t> (</a:t>
            </a:r>
            <a:r>
              <a:rPr b="0" lang="ru-RU" sz="1050" spc="-1" strike="noStrike">
                <a:solidFill>
                  <a:srgbClr val="3f51b5"/>
                </a:solidFill>
                <a:latin typeface="Roboto Mono"/>
                <a:ea typeface="Roboto Mono"/>
              </a:rPr>
              <a:t>int</a:t>
            </a:r>
            <a:r>
              <a:rPr b="0" lang="ru-RU" sz="1050" spc="-1" strike="noStrike">
                <a:solidFill>
                  <a:srgbClr val="37474f"/>
                </a:solidFill>
                <a:latin typeface="Roboto Mono"/>
                <a:ea typeface="Roboto Mono"/>
              </a:rPr>
              <a:t> i = </a:t>
            </a:r>
            <a:r>
              <a:rPr b="0" lang="ru-RU" sz="1050" spc="-1" strike="noStrike">
                <a:solidFill>
                  <a:srgbClr val="c53929"/>
                </a:solidFill>
                <a:latin typeface="Roboto Mono"/>
                <a:ea typeface="Roboto Mono"/>
              </a:rPr>
              <a:t>0</a:t>
            </a:r>
            <a:r>
              <a:rPr b="0" lang="ru-RU" sz="1050" spc="-1" strike="noStrike">
                <a:solidFill>
                  <a:srgbClr val="37474f"/>
                </a:solidFill>
                <a:latin typeface="Roboto Mono"/>
                <a:ea typeface="Roboto Mono"/>
              </a:rPr>
              <a:t>; i &lt; client_count; ++i) {</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7474f"/>
                </a:solidFill>
                <a:latin typeface="Roboto Mono"/>
                <a:ea typeface="Roboto Mono"/>
              </a:rPr>
              <a:t>FD_SET(clients[i], set);</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f51b5"/>
                </a:solidFill>
                <a:latin typeface="Roboto Mono"/>
                <a:ea typeface="Roboto Mono"/>
              </a:rPr>
              <a:t>if</a:t>
            </a:r>
            <a:r>
              <a:rPr b="0" lang="ru-RU" sz="1050" spc="-1" strike="noStrike">
                <a:solidFill>
                  <a:srgbClr val="37474f"/>
                </a:solidFill>
                <a:latin typeface="Roboto Mono"/>
                <a:ea typeface="Roboto Mono"/>
              </a:rPr>
              <a:t> (clients[i] &gt; max_fd)</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7474f"/>
                </a:solidFill>
                <a:latin typeface="Roboto Mono"/>
                <a:ea typeface="Roboto Mono"/>
              </a:rPr>
              <a:t>max_fd = clients[i];</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7474f"/>
                </a:solidFill>
                <a:latin typeface="Roboto Mono"/>
                <a:ea typeface="Roboto Mono"/>
              </a:rPr>
              <a:t>}</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f51b5"/>
                </a:solidFill>
                <a:latin typeface="Roboto Mono"/>
                <a:ea typeface="Roboto Mono"/>
              </a:rPr>
              <a:t>return</a:t>
            </a:r>
            <a:r>
              <a:rPr b="0" lang="ru-RU" sz="1050" spc="-1" strike="noStrike">
                <a:solidFill>
                  <a:srgbClr val="37474f"/>
                </a:solidFill>
                <a:latin typeface="Roboto Mono"/>
                <a:ea typeface="Roboto Mono"/>
              </a:rPr>
              <a:t> max_fd;</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a:t>
            </a:r>
            <a:endParaRPr b="0" lang="en-US" sz="1050" spc="-1" strike="noStrike">
              <a:latin typeface="Arial"/>
            </a:endParaRPr>
          </a:p>
          <a:p>
            <a:pPr>
              <a:lnSpc>
                <a:spcPct val="100000"/>
              </a:lnSpc>
              <a:tabLst>
                <a:tab algn="l" pos="0"/>
              </a:tabLst>
            </a:pPr>
            <a:endParaRPr b="0" lang="en-US" sz="1050" spc="-1" strike="noStrike">
              <a:latin typeface="Arial"/>
            </a:endParaRPr>
          </a:p>
          <a:p>
            <a:pPr>
              <a:lnSpc>
                <a:spcPct val="100000"/>
              </a:lnSpc>
              <a:tabLst>
                <a:tab algn="l" pos="0"/>
              </a:tabLst>
            </a:pPr>
            <a:r>
              <a:rPr b="0" lang="ru-RU" sz="1050" spc="-1" strike="noStrike">
                <a:solidFill>
                  <a:srgbClr val="3f51b5"/>
                </a:solidFill>
                <a:latin typeface="Roboto Mono"/>
                <a:ea typeface="Roboto Mono"/>
              </a:rPr>
              <a:t>int</a:t>
            </a:r>
            <a:r>
              <a:rPr b="0" lang="ru-RU" sz="1050" spc="-1" strike="noStrike">
                <a:solidFill>
                  <a:srgbClr val="37474f"/>
                </a:solidFill>
                <a:latin typeface="Roboto Mono"/>
                <a:ea typeface="Roboto Mono"/>
              </a:rPr>
              <a:t> main(</a:t>
            </a:r>
            <a:r>
              <a:rPr b="0" lang="ru-RU" sz="1050" spc="-1" strike="noStrike">
                <a:solidFill>
                  <a:srgbClr val="3f51b5"/>
                </a:solidFill>
                <a:latin typeface="Roboto Mono"/>
                <a:ea typeface="Roboto Mono"/>
              </a:rPr>
              <a:t>int</a:t>
            </a:r>
            <a:r>
              <a:rPr b="0" lang="ru-RU" sz="1050" spc="-1" strike="noStrike">
                <a:solidFill>
                  <a:srgbClr val="37474f"/>
                </a:solidFill>
                <a:latin typeface="Roboto Mono"/>
                <a:ea typeface="Roboto Mono"/>
              </a:rPr>
              <a:t> argc, </a:t>
            </a:r>
            <a:r>
              <a:rPr b="0" lang="ru-RU" sz="1050" spc="-1" strike="noStrike">
                <a:solidFill>
                  <a:srgbClr val="3f51b5"/>
                </a:solidFill>
                <a:latin typeface="Roboto Mono"/>
                <a:ea typeface="Roboto Mono"/>
              </a:rPr>
              <a:t>const</a:t>
            </a:r>
            <a:r>
              <a:rPr b="0" lang="ru-RU" sz="1050" spc="-1" strike="noStrike">
                <a:solidFill>
                  <a:srgbClr val="37474f"/>
                </a:solidFill>
                <a:latin typeface="Roboto Mono"/>
                <a:ea typeface="Roboto Mono"/>
              </a:rPr>
              <a:t> </a:t>
            </a:r>
            <a:r>
              <a:rPr b="0" lang="ru-RU" sz="1050" spc="-1" strike="noStrike">
                <a:solidFill>
                  <a:srgbClr val="3f51b5"/>
                </a:solidFill>
                <a:latin typeface="Roboto Mono"/>
                <a:ea typeface="Roboto Mono"/>
              </a:rPr>
              <a:t>char</a:t>
            </a:r>
            <a:r>
              <a:rPr b="0" lang="ru-RU" sz="1050" spc="-1" strike="noStrike">
                <a:solidFill>
                  <a:srgbClr val="37474f"/>
                </a:solidFill>
                <a:latin typeface="Roboto Mono"/>
                <a:ea typeface="Roboto Mono"/>
              </a:rPr>
              <a:t> **argv)</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f51b5"/>
                </a:solidFill>
                <a:latin typeface="Roboto Mono"/>
                <a:ea typeface="Roboto Mono"/>
              </a:rPr>
              <a:t>int</a:t>
            </a:r>
            <a:r>
              <a:rPr b="0" lang="ru-RU" sz="1050" spc="-1" strike="noStrike">
                <a:solidFill>
                  <a:srgbClr val="37474f"/>
                </a:solidFill>
                <a:latin typeface="Roboto Mono"/>
                <a:ea typeface="Roboto Mono"/>
              </a:rPr>
              <a:t> server = socket(AF_INET, SOCK_STREAM, IPPROTO_TCP);</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f51b5"/>
                </a:solidFill>
                <a:latin typeface="Roboto Mono"/>
                <a:ea typeface="Roboto Mono"/>
              </a:rPr>
              <a:t>struct</a:t>
            </a:r>
            <a:r>
              <a:rPr b="0" lang="ru-RU" sz="1050" spc="-1" strike="noStrike">
                <a:solidFill>
                  <a:srgbClr val="37474f"/>
                </a:solidFill>
                <a:latin typeface="Roboto Mono"/>
                <a:ea typeface="Roboto Mono"/>
              </a:rPr>
              <a:t> </a:t>
            </a:r>
            <a:r>
              <a:rPr b="0" lang="ru-RU" sz="1050" spc="-1" strike="noStrike">
                <a:solidFill>
                  <a:srgbClr val="9c27b0"/>
                </a:solidFill>
                <a:latin typeface="Roboto Mono"/>
                <a:ea typeface="Roboto Mono"/>
              </a:rPr>
              <a:t>sockaddr_in</a:t>
            </a:r>
            <a:r>
              <a:rPr b="0" lang="ru-RU" sz="1050" spc="-1" strike="noStrike">
                <a:solidFill>
                  <a:srgbClr val="37474f"/>
                </a:solidFill>
                <a:latin typeface="Roboto Mono"/>
                <a:ea typeface="Roboto Mono"/>
              </a:rPr>
              <a:t> addr;</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7474f"/>
                </a:solidFill>
                <a:latin typeface="Roboto Mono"/>
                <a:ea typeface="Roboto Mono"/>
              </a:rPr>
              <a:t>addr.sin_family = AF_INET;</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7474f"/>
                </a:solidFill>
                <a:latin typeface="Roboto Mono"/>
                <a:ea typeface="Roboto Mono"/>
              </a:rPr>
              <a:t>addr.sin_port = htons(</a:t>
            </a:r>
            <a:r>
              <a:rPr b="0" lang="ru-RU" sz="1050" spc="-1" strike="noStrike">
                <a:solidFill>
                  <a:srgbClr val="c53929"/>
                </a:solidFill>
                <a:latin typeface="Roboto Mono"/>
                <a:ea typeface="Roboto Mono"/>
              </a:rPr>
              <a:t>12345</a:t>
            </a:r>
            <a:r>
              <a:rPr b="0" lang="ru-RU" sz="1050" spc="-1" strike="noStrike">
                <a:solidFill>
                  <a:srgbClr val="37474f"/>
                </a:solidFill>
                <a:latin typeface="Roboto Mono"/>
                <a:ea typeface="Roboto Mono"/>
              </a:rPr>
              <a:t>);</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7474f"/>
                </a:solidFill>
                <a:latin typeface="Roboto Mono"/>
                <a:ea typeface="Roboto Mono"/>
              </a:rPr>
              <a:t>inet_aton(</a:t>
            </a:r>
            <a:r>
              <a:rPr b="0" lang="ru-RU" sz="1050" spc="-1" strike="noStrike">
                <a:solidFill>
                  <a:srgbClr val="388e3c"/>
                </a:solidFill>
                <a:latin typeface="Roboto Mono"/>
                <a:ea typeface="Roboto Mono"/>
              </a:rPr>
              <a:t>"127.0.0.1"</a:t>
            </a:r>
            <a:r>
              <a:rPr b="0" lang="ru-RU" sz="1050" spc="-1" strike="noStrike">
                <a:solidFill>
                  <a:srgbClr val="37474f"/>
                </a:solidFill>
                <a:latin typeface="Roboto Mono"/>
                <a:ea typeface="Roboto Mono"/>
              </a:rPr>
              <a:t>, &amp;addr.sin_addr);</a:t>
            </a:r>
            <a:endParaRPr b="0" lang="en-US" sz="1050" spc="-1" strike="noStrike">
              <a:latin typeface="Arial"/>
            </a:endParaRPr>
          </a:p>
          <a:p>
            <a:pPr>
              <a:lnSpc>
                <a:spcPct val="100000"/>
              </a:lnSpc>
              <a:tabLst>
                <a:tab algn="l" pos="0"/>
              </a:tabLst>
            </a:pP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7474f"/>
                </a:solidFill>
                <a:latin typeface="Roboto Mono"/>
                <a:ea typeface="Roboto Mono"/>
              </a:rPr>
              <a:t>bind(server, (</a:t>
            </a:r>
            <a:r>
              <a:rPr b="0" lang="ru-RU" sz="1050" spc="-1" strike="noStrike">
                <a:solidFill>
                  <a:srgbClr val="3f51b5"/>
                </a:solidFill>
                <a:latin typeface="Roboto Mono"/>
                <a:ea typeface="Roboto Mono"/>
              </a:rPr>
              <a:t>struct</a:t>
            </a:r>
            <a:r>
              <a:rPr b="0" lang="ru-RU" sz="1050" spc="-1" strike="noStrike">
                <a:solidFill>
                  <a:srgbClr val="37474f"/>
                </a:solidFill>
                <a:latin typeface="Roboto Mono"/>
                <a:ea typeface="Roboto Mono"/>
              </a:rPr>
              <a:t> </a:t>
            </a:r>
            <a:r>
              <a:rPr b="0" lang="ru-RU" sz="1050" spc="-1" strike="noStrike">
                <a:solidFill>
                  <a:srgbClr val="9c27b0"/>
                </a:solidFill>
                <a:latin typeface="Roboto Mono"/>
                <a:ea typeface="Roboto Mono"/>
              </a:rPr>
              <a:t>sockaddr</a:t>
            </a:r>
            <a:r>
              <a:rPr b="0" lang="ru-RU" sz="1050" spc="-1" strike="noStrike">
                <a:solidFill>
                  <a:srgbClr val="37474f"/>
                </a:solidFill>
                <a:latin typeface="Roboto Mono"/>
                <a:ea typeface="Roboto Mono"/>
              </a:rPr>
              <a:t> *) &amp;addr, </a:t>
            </a:r>
            <a:r>
              <a:rPr b="0" lang="ru-RU" sz="1050" spc="-1" strike="noStrike">
                <a:solidFill>
                  <a:srgbClr val="3f51b5"/>
                </a:solidFill>
                <a:latin typeface="Roboto Mono"/>
                <a:ea typeface="Roboto Mono"/>
              </a:rPr>
              <a:t>sizeof</a:t>
            </a:r>
            <a:r>
              <a:rPr b="0" lang="ru-RU" sz="1050" spc="-1" strike="noStrike">
                <a:solidFill>
                  <a:srgbClr val="37474f"/>
                </a:solidFill>
                <a:latin typeface="Roboto Mono"/>
                <a:ea typeface="Roboto Mono"/>
              </a:rPr>
              <a:t>(addr));</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7474f"/>
                </a:solidFill>
                <a:latin typeface="Roboto Mono"/>
                <a:ea typeface="Roboto Mono"/>
              </a:rPr>
              <a:t>listen(server, </a:t>
            </a:r>
            <a:r>
              <a:rPr b="0" lang="ru-RU" sz="1050" spc="-1" strike="noStrike">
                <a:solidFill>
                  <a:srgbClr val="c53929"/>
                </a:solidFill>
                <a:latin typeface="Roboto Mono"/>
                <a:ea typeface="Roboto Mono"/>
              </a:rPr>
              <a:t>128</a:t>
            </a:r>
            <a:r>
              <a:rPr b="0" lang="ru-RU" sz="1050" spc="-1" strike="noStrike">
                <a:solidFill>
                  <a:srgbClr val="37474f"/>
                </a:solidFill>
                <a:latin typeface="Roboto Mono"/>
                <a:ea typeface="Roboto Mono"/>
              </a:rPr>
              <a:t>);</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f51b5"/>
                </a:solidFill>
                <a:latin typeface="Roboto Mono"/>
                <a:ea typeface="Roboto Mono"/>
              </a:rPr>
              <a:t>int</a:t>
            </a:r>
            <a:r>
              <a:rPr b="0" lang="ru-RU" sz="1050" spc="-1" strike="noStrike">
                <a:solidFill>
                  <a:srgbClr val="37474f"/>
                </a:solidFill>
                <a:latin typeface="Roboto Mono"/>
                <a:ea typeface="Roboto Mono"/>
              </a:rPr>
              <a:t> client_count = </a:t>
            </a:r>
            <a:r>
              <a:rPr b="0" lang="ru-RU" sz="1050" spc="-1" strike="noStrike">
                <a:solidFill>
                  <a:srgbClr val="c53929"/>
                </a:solidFill>
                <a:latin typeface="Roboto Mono"/>
                <a:ea typeface="Roboto Mono"/>
              </a:rPr>
              <a:t>0</a:t>
            </a:r>
            <a:r>
              <a:rPr b="0" lang="ru-RU" sz="1050" spc="-1" strike="noStrike">
                <a:solidFill>
                  <a:srgbClr val="37474f"/>
                </a:solidFill>
                <a:latin typeface="Roboto Mono"/>
                <a:ea typeface="Roboto Mono"/>
              </a:rPr>
              <a:t>, *clients = </a:t>
            </a:r>
            <a:r>
              <a:rPr b="0" lang="ru-RU" sz="1050" spc="-1" strike="noStrike">
                <a:solidFill>
                  <a:srgbClr val="c53929"/>
                </a:solidFill>
                <a:latin typeface="Roboto Mono"/>
                <a:ea typeface="Roboto Mono"/>
              </a:rPr>
              <a:t>NULL</a:t>
            </a:r>
            <a:r>
              <a:rPr b="0" lang="ru-RU" sz="1050" spc="-1" strike="noStrike">
                <a:solidFill>
                  <a:srgbClr val="37474f"/>
                </a:solidFill>
                <a:latin typeface="Roboto Mono"/>
                <a:ea typeface="Roboto Mono"/>
              </a:rPr>
              <a:t>;</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7474f"/>
                </a:solidFill>
                <a:latin typeface="Roboto Mono"/>
                <a:ea typeface="Roboto Mono"/>
              </a:rPr>
              <a:t>fd_set readset;</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f51b5"/>
                </a:solidFill>
                <a:latin typeface="Roboto Mono"/>
                <a:ea typeface="Roboto Mono"/>
              </a:rPr>
              <a:t>while</a:t>
            </a:r>
            <a:r>
              <a:rPr b="0" lang="ru-RU" sz="1050" spc="-1" strike="noStrike">
                <a:solidFill>
                  <a:srgbClr val="37474f"/>
                </a:solidFill>
                <a:latin typeface="Roboto Mono"/>
                <a:ea typeface="Roboto Mono"/>
              </a:rPr>
              <a:t>(</a:t>
            </a:r>
            <a:r>
              <a:rPr b="0" lang="ru-RU" sz="1050" spc="-1" strike="noStrike">
                <a:solidFill>
                  <a:srgbClr val="c53929"/>
                </a:solidFill>
                <a:latin typeface="Roboto Mono"/>
                <a:ea typeface="Roboto Mono"/>
              </a:rPr>
              <a:t>1</a:t>
            </a:r>
            <a:r>
              <a:rPr b="0" lang="ru-RU" sz="1050" spc="-1" strike="noStrike">
                <a:solidFill>
                  <a:srgbClr val="37474f"/>
                </a:solidFill>
                <a:latin typeface="Roboto Mono"/>
                <a:ea typeface="Roboto Mono"/>
              </a:rPr>
              <a:t>) {</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f51b5"/>
                </a:solidFill>
                <a:latin typeface="Roboto Mono"/>
                <a:ea typeface="Roboto Mono"/>
              </a:rPr>
              <a:t>int</a:t>
            </a:r>
            <a:r>
              <a:rPr b="0" lang="ru-RU" sz="1050" spc="-1" strike="noStrike">
                <a:solidFill>
                  <a:srgbClr val="37474f"/>
                </a:solidFill>
                <a:latin typeface="Roboto Mono"/>
                <a:ea typeface="Roboto Mono"/>
              </a:rPr>
              <a:t> max_fd = fill_fdset(&amp;readset, clients, client_count, server);</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f51b5"/>
                </a:solidFill>
                <a:latin typeface="Roboto Mono"/>
                <a:ea typeface="Roboto Mono"/>
              </a:rPr>
              <a:t>struct</a:t>
            </a:r>
            <a:r>
              <a:rPr b="0" lang="ru-RU" sz="1050" spc="-1" strike="noStrike">
                <a:solidFill>
                  <a:srgbClr val="37474f"/>
                </a:solidFill>
                <a:latin typeface="Roboto Mono"/>
                <a:ea typeface="Roboto Mono"/>
              </a:rPr>
              <a:t> </a:t>
            </a:r>
            <a:r>
              <a:rPr b="0" lang="ru-RU" sz="1050" spc="-1" strike="noStrike">
                <a:solidFill>
                  <a:srgbClr val="9c27b0"/>
                </a:solidFill>
                <a:latin typeface="Roboto Mono"/>
                <a:ea typeface="Roboto Mono"/>
              </a:rPr>
              <a:t>timeval</a:t>
            </a:r>
            <a:r>
              <a:rPr b="0" lang="ru-RU" sz="1050" spc="-1" strike="noStrike">
                <a:solidFill>
                  <a:srgbClr val="37474f"/>
                </a:solidFill>
                <a:latin typeface="Roboto Mono"/>
                <a:ea typeface="Roboto Mono"/>
              </a:rPr>
              <a:t> timeval;</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7474f"/>
                </a:solidFill>
                <a:latin typeface="Roboto Mono"/>
                <a:ea typeface="Roboto Mono"/>
              </a:rPr>
              <a:t>timeval.tv_sec = </a:t>
            </a:r>
            <a:r>
              <a:rPr b="0" lang="ru-RU" sz="1050" spc="-1" strike="noStrike">
                <a:solidFill>
                  <a:srgbClr val="c53929"/>
                </a:solidFill>
                <a:latin typeface="Roboto Mono"/>
                <a:ea typeface="Roboto Mono"/>
              </a:rPr>
              <a:t>2</a:t>
            </a:r>
            <a:r>
              <a:rPr b="0" lang="ru-RU" sz="1050" spc="-1" strike="noStrike">
                <a:solidFill>
                  <a:srgbClr val="37474f"/>
                </a:solidFill>
                <a:latin typeface="Roboto Mono"/>
                <a:ea typeface="Roboto Mono"/>
              </a:rPr>
              <a:t>;</a:t>
            </a:r>
            <a:endParaRPr b="0" lang="en-US" sz="1050" spc="-1" strike="noStrike">
              <a:latin typeface="Arial"/>
            </a:endParaRPr>
          </a:p>
          <a:p>
            <a:pPr>
              <a:lnSpc>
                <a:spcPct val="150000"/>
              </a:lnSpc>
              <a:tabLst>
                <a:tab algn="l" pos="0"/>
              </a:tabLst>
            </a:pPr>
            <a:r>
              <a:rPr b="0" lang="ru-RU" sz="1050" spc="-1" strike="noStrike">
                <a:solidFill>
                  <a:srgbClr val="37474f"/>
                </a:solidFill>
                <a:latin typeface="Roboto Mono"/>
                <a:ea typeface="Roboto Mono"/>
              </a:rPr>
              <a:t>        </a:t>
            </a:r>
            <a:r>
              <a:rPr b="0" lang="ru-RU" sz="1050" spc="-1" strike="noStrike">
                <a:solidFill>
                  <a:srgbClr val="37474f"/>
                </a:solidFill>
                <a:latin typeface="Roboto Mono"/>
                <a:ea typeface="Roboto Mono"/>
              </a:rPr>
              <a:t>timeval.tv_usec = </a:t>
            </a:r>
            <a:r>
              <a:rPr b="0" lang="ru-RU" sz="1050" spc="-1" strike="noStrike">
                <a:solidFill>
                  <a:srgbClr val="c53929"/>
                </a:solidFill>
                <a:latin typeface="Roboto Mono"/>
                <a:ea typeface="Roboto Mono"/>
              </a:rPr>
              <a:t>0</a:t>
            </a:r>
            <a:r>
              <a:rPr b="0" lang="ru-RU" sz="1050" spc="-1" strike="noStrike">
                <a:solidFill>
                  <a:srgbClr val="37474f"/>
                </a:solidFill>
                <a:latin typeface="Roboto Mono"/>
                <a:ea typeface="Roboto Mono"/>
              </a:rPr>
              <a:t>;</a:t>
            </a:r>
            <a:endParaRPr b="0" lang="en-US" sz="1050" spc="-1" strike="noStrike">
              <a:latin typeface="Arial"/>
            </a:endParaRPr>
          </a:p>
        </p:txBody>
      </p:sp>
      <p:sp>
        <p:nvSpPr>
          <p:cNvPr id="590" name="CustomShape 4"/>
          <p:cNvSpPr/>
          <p:nvPr/>
        </p:nvSpPr>
        <p:spPr>
          <a:xfrm>
            <a:off x="2287440" y="3857760"/>
            <a:ext cx="4875120" cy="945720"/>
          </a:xfrm>
          <a:prstGeom prst="rect">
            <a:avLst/>
          </a:prstGeom>
          <a:noFill/>
          <a:ln w="19080">
            <a:solidFill>
              <a:schemeClr val="dk1"/>
            </a:solidFill>
            <a:round/>
          </a:ln>
        </p:spPr>
        <p:style>
          <a:lnRef idx="0"/>
          <a:fillRef idx="0"/>
          <a:effectRef idx="0"/>
          <a:fontRef idx="minor"/>
        </p:style>
      </p:sp>
      <p:sp>
        <p:nvSpPr>
          <p:cNvPr id="591" name="CustomShape 5"/>
          <p:cNvSpPr/>
          <p:nvPr/>
        </p:nvSpPr>
        <p:spPr>
          <a:xfrm>
            <a:off x="6448320" y="2019240"/>
            <a:ext cx="2999520" cy="1518480"/>
          </a:xfrm>
          <a:prstGeom prst="rect">
            <a:avLst/>
          </a:prstGeom>
          <a:noFill/>
          <a:ln>
            <a:noFill/>
          </a:ln>
        </p:spPr>
        <p:style>
          <a:lnRef idx="0"/>
          <a:fillRef idx="0"/>
          <a:effectRef idx="0"/>
          <a:fontRef idx="minor"/>
        </p:style>
        <p:txBody>
          <a:bodyPr tIns="91440" bIns="91440">
            <a:spAutoFit/>
          </a:bodyPr>
          <a:p>
            <a:pPr algn="ctr">
              <a:lnSpc>
                <a:spcPct val="130000"/>
              </a:lnSpc>
              <a:tabLst>
                <a:tab algn="l" pos="0"/>
              </a:tabLst>
            </a:pPr>
            <a:r>
              <a:rPr b="0" lang="ru-RU" sz="2250" spc="-1" strike="noStrike">
                <a:solidFill>
                  <a:srgbClr val="000000"/>
                </a:solidFill>
                <a:highlight>
                  <a:srgbClr val="ffffff"/>
                </a:highlight>
                <a:latin typeface="Arial"/>
                <a:ea typeface="Arial"/>
              </a:rPr>
              <a:t>Создание сервера, начало прослушки порта</a:t>
            </a:r>
            <a:endParaRPr b="0" lang="en-US" sz="2250" spc="-1" strike="noStrike">
              <a:latin typeface="Arial"/>
            </a:endParaRPr>
          </a:p>
        </p:txBody>
      </p:sp>
      <p:sp>
        <p:nvSpPr>
          <p:cNvPr id="592" name="CustomShape 6"/>
          <p:cNvSpPr/>
          <p:nvPr/>
        </p:nvSpPr>
        <p:spPr>
          <a:xfrm>
            <a:off x="8420040" y="6076800"/>
            <a:ext cx="2999520" cy="49788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1800" spc="-1" strike="noStrike" u="sng">
                <a:solidFill>
                  <a:srgbClr val="0000ff"/>
                </a:solidFill>
                <a:highlight>
                  <a:srgbClr val="ffffff"/>
                </a:highlight>
                <a:uFillTx/>
                <a:latin typeface="Arial"/>
                <a:ea typeface="Arial"/>
                <a:hlinkClick r:id="rId1"/>
              </a:rPr>
              <a:t>9_aio/4_server_select.c</a:t>
            </a:r>
            <a:endParaRPr b="0" lang="en-US" sz="1800" spc="-1" strike="noStrike">
              <a:latin typeface="Arial"/>
            </a:endParaRPr>
          </a:p>
        </p:txBody>
      </p:sp>
      <p:sp>
        <p:nvSpPr>
          <p:cNvPr id="593" name="CustomShape 7"/>
          <p:cNvSpPr/>
          <p:nvPr/>
        </p:nvSpPr>
        <p:spPr>
          <a:xfrm>
            <a:off x="7658280" y="3524400"/>
            <a:ext cx="2999520" cy="1518480"/>
          </a:xfrm>
          <a:prstGeom prst="rect">
            <a:avLst/>
          </a:prstGeom>
          <a:noFill/>
          <a:ln>
            <a:noFill/>
          </a:ln>
        </p:spPr>
        <p:style>
          <a:lnRef idx="0"/>
          <a:fillRef idx="0"/>
          <a:effectRef idx="0"/>
          <a:fontRef idx="minor"/>
        </p:style>
        <p:txBody>
          <a:bodyPr tIns="91440" bIns="91440">
            <a:spAutoFit/>
          </a:bodyPr>
          <a:p>
            <a:pPr algn="ctr">
              <a:lnSpc>
                <a:spcPct val="130000"/>
              </a:lnSpc>
              <a:tabLst>
                <a:tab algn="l" pos="0"/>
              </a:tabLst>
            </a:pPr>
            <a:r>
              <a:rPr b="0" lang="ru-RU" sz="2250" spc="-1" strike="noStrike">
                <a:solidFill>
                  <a:srgbClr val="000000"/>
                </a:solidFill>
                <a:highlight>
                  <a:srgbClr val="ffffff"/>
                </a:highlight>
                <a:latin typeface="Arial"/>
                <a:ea typeface="Arial"/>
              </a:rPr>
              <a:t>Заполнение readset перед каждым select() заново</a:t>
            </a:r>
            <a:endParaRPr b="0" lang="en-US" sz="2250" spc="-1" strike="noStrike">
              <a:latin typeface="Arial"/>
            </a:endParaRPr>
          </a:p>
        </p:txBody>
      </p:sp>
      <p:sp>
        <p:nvSpPr>
          <p:cNvPr id="594" name="CustomShape 8"/>
          <p:cNvSpPr/>
          <p:nvPr/>
        </p:nvSpPr>
        <p:spPr>
          <a:xfrm>
            <a:off x="2287440" y="5324400"/>
            <a:ext cx="5751360" cy="571320"/>
          </a:xfrm>
          <a:prstGeom prst="rect">
            <a:avLst/>
          </a:prstGeom>
          <a:noFill/>
          <a:ln w="19080">
            <a:solidFill>
              <a:schemeClr val="dk1"/>
            </a:solidFill>
            <a:round/>
          </a:ln>
        </p:spPr>
        <p:style>
          <a:lnRef idx="0"/>
          <a:fillRef idx="0"/>
          <a:effectRef idx="0"/>
          <a:fontRef idx="minor"/>
        </p:style>
      </p:sp>
      <p:sp>
        <p:nvSpPr>
          <p:cNvPr id="595" name="CustomShape 9"/>
          <p:cNvSpPr/>
          <p:nvPr/>
        </p:nvSpPr>
        <p:spPr>
          <a:xfrm>
            <a:off x="2087640" y="1685880"/>
            <a:ext cx="3998520" cy="1650600"/>
          </a:xfrm>
          <a:prstGeom prst="rect">
            <a:avLst/>
          </a:prstGeom>
          <a:noFill/>
          <a:ln w="19080">
            <a:solidFill>
              <a:schemeClr val="dk1"/>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520" dur="indefinite" restart="never" nodeType="tmRoot">
          <p:childTnLst>
            <p:seq>
              <p:cTn id="521" dur="indefinite" nodeType="mainSeq">
                <p:childTnLst>
                  <p:par>
                    <p:cTn id="522" fill="hold">
                      <p:stCondLst>
                        <p:cond delay="indefinite"/>
                      </p:stCondLst>
                      <p:childTnLst>
                        <p:par>
                          <p:cTn id="523" fill="hold">
                            <p:stCondLst>
                              <p:cond delay="0"/>
                            </p:stCondLst>
                            <p:childTnLst>
                              <p:par>
                                <p:cTn id="524" nodeType="clickEffect" fill="hold" presetClass="entr" presetID="10">
                                  <p:stCondLst>
                                    <p:cond delay="0"/>
                                  </p:stCondLst>
                                  <p:childTnLst>
                                    <p:set>
                                      <p:cBhvr>
                                        <p:cTn id="525" dur="1" fill="hold">
                                          <p:stCondLst>
                                            <p:cond delay="0"/>
                                          </p:stCondLst>
                                        </p:cTn>
                                        <p:tgtEl>
                                          <p:spTgt spid="590"/>
                                        </p:tgtEl>
                                        <p:attrNameLst>
                                          <p:attrName>style.visibility</p:attrName>
                                        </p:attrNameLst>
                                      </p:cBhvr>
                                      <p:to>
                                        <p:strVal val="visible"/>
                                      </p:to>
                                    </p:set>
                                    <p:animEffect filter="fade" transition="in">
                                      <p:cBhvr additive="repl">
                                        <p:cTn id="526" dur="1000"/>
                                        <p:tgtEl>
                                          <p:spTgt spid="590"/>
                                        </p:tgtEl>
                                      </p:cBhvr>
                                    </p:animEffect>
                                  </p:childTnLst>
                                </p:cTn>
                              </p:par>
                              <p:par>
                                <p:cTn id="527" nodeType="withEffect" fill="hold" presetClass="entr" presetID="10">
                                  <p:stCondLst>
                                    <p:cond delay="0"/>
                                  </p:stCondLst>
                                  <p:childTnLst>
                                    <p:set>
                                      <p:cBhvr>
                                        <p:cTn id="528" dur="1" fill="hold">
                                          <p:stCondLst>
                                            <p:cond delay="0"/>
                                          </p:stCondLst>
                                        </p:cTn>
                                        <p:tgtEl>
                                          <p:spTgt spid="591"/>
                                        </p:tgtEl>
                                        <p:attrNameLst>
                                          <p:attrName>style.visibility</p:attrName>
                                        </p:attrNameLst>
                                      </p:cBhvr>
                                      <p:to>
                                        <p:strVal val="visible"/>
                                      </p:to>
                                    </p:set>
                                    <p:animEffect filter="fade" transition="in">
                                      <p:cBhvr additive="repl">
                                        <p:cTn id="529" dur="1000"/>
                                        <p:tgtEl>
                                          <p:spTgt spid="591"/>
                                        </p:tgtEl>
                                      </p:cBhvr>
                                    </p:animEffect>
                                  </p:childTnLst>
                                </p:cTn>
                              </p:par>
                            </p:childTnLst>
                          </p:cTn>
                        </p:par>
                      </p:childTnLst>
                    </p:cTn>
                  </p:par>
                  <p:par>
                    <p:cTn id="530" fill="hold">
                      <p:stCondLst>
                        <p:cond delay="indefinite"/>
                      </p:stCondLst>
                      <p:childTnLst>
                        <p:par>
                          <p:cTn id="531" fill="hold">
                            <p:stCondLst>
                              <p:cond delay="0"/>
                            </p:stCondLst>
                            <p:childTnLst>
                              <p:par>
                                <p:cTn id="532" nodeType="clickEffect" fill="hold" presetClass="exit" presetID="1">
                                  <p:stCondLst>
                                    <p:cond delay="0"/>
                                  </p:stCondLst>
                                  <p:childTnLst>
                                    <p:set>
                                      <p:cBhvr>
                                        <p:cTn id="533" dur="1" fill="hold">
                                          <p:stCondLst>
                                            <p:cond delay="0"/>
                                          </p:stCondLst>
                                        </p:cTn>
                                        <p:tgtEl>
                                          <p:spTgt spid="591"/>
                                        </p:tgtEl>
                                        <p:attrNameLst>
                                          <p:attrName>style.visibility</p:attrName>
                                        </p:attrNameLst>
                                      </p:cBhvr>
                                      <p:to>
                                        <p:strVal val="hidden"/>
                                      </p:to>
                                    </p:set>
                                  </p:childTnLst>
                                </p:cTn>
                              </p:par>
                              <p:par>
                                <p:cTn id="534" nodeType="withEffect" fill="hold" presetClass="exit" presetID="1">
                                  <p:stCondLst>
                                    <p:cond delay="0"/>
                                  </p:stCondLst>
                                  <p:childTnLst>
                                    <p:set>
                                      <p:cBhvr>
                                        <p:cTn id="535" dur="1" fill="hold">
                                          <p:stCondLst>
                                            <p:cond delay="0"/>
                                          </p:stCondLst>
                                        </p:cTn>
                                        <p:tgtEl>
                                          <p:spTgt spid="590"/>
                                        </p:tgtEl>
                                        <p:attrNameLst>
                                          <p:attrName>style.visibility</p:attrName>
                                        </p:attrNameLst>
                                      </p:cBhvr>
                                      <p:to>
                                        <p:strVal val="hidden"/>
                                      </p:to>
                                    </p:set>
                                  </p:childTnLst>
                                </p:cTn>
                              </p:par>
                              <p:par>
                                <p:cTn id="536" nodeType="withEffect" fill="hold" presetClass="entr" presetID="10">
                                  <p:stCondLst>
                                    <p:cond delay="0"/>
                                  </p:stCondLst>
                                  <p:childTnLst>
                                    <p:set>
                                      <p:cBhvr>
                                        <p:cTn id="537" dur="1" fill="hold">
                                          <p:stCondLst>
                                            <p:cond delay="0"/>
                                          </p:stCondLst>
                                        </p:cTn>
                                        <p:tgtEl>
                                          <p:spTgt spid="594"/>
                                        </p:tgtEl>
                                        <p:attrNameLst>
                                          <p:attrName>style.visibility</p:attrName>
                                        </p:attrNameLst>
                                      </p:cBhvr>
                                      <p:to>
                                        <p:strVal val="visible"/>
                                      </p:to>
                                    </p:set>
                                    <p:animEffect filter="fade" transition="in">
                                      <p:cBhvr additive="repl">
                                        <p:cTn id="538" dur="1000"/>
                                        <p:tgtEl>
                                          <p:spTgt spid="594"/>
                                        </p:tgtEl>
                                      </p:cBhvr>
                                    </p:animEffect>
                                  </p:childTnLst>
                                </p:cTn>
                              </p:par>
                              <p:par>
                                <p:cTn id="539" nodeType="withEffect" fill="hold" presetClass="entr" presetID="10">
                                  <p:stCondLst>
                                    <p:cond delay="0"/>
                                  </p:stCondLst>
                                  <p:childTnLst>
                                    <p:set>
                                      <p:cBhvr>
                                        <p:cTn id="540" dur="1" fill="hold">
                                          <p:stCondLst>
                                            <p:cond delay="0"/>
                                          </p:stCondLst>
                                        </p:cTn>
                                        <p:tgtEl>
                                          <p:spTgt spid="595"/>
                                        </p:tgtEl>
                                        <p:attrNameLst>
                                          <p:attrName>style.visibility</p:attrName>
                                        </p:attrNameLst>
                                      </p:cBhvr>
                                      <p:to>
                                        <p:strVal val="visible"/>
                                      </p:to>
                                    </p:set>
                                    <p:animEffect filter="fade" transition="in">
                                      <p:cBhvr additive="repl">
                                        <p:cTn id="541" dur="1000"/>
                                        <p:tgtEl>
                                          <p:spTgt spid="595"/>
                                        </p:tgtEl>
                                      </p:cBhvr>
                                    </p:animEffect>
                                  </p:childTnLst>
                                </p:cTn>
                              </p:par>
                              <p:par>
                                <p:cTn id="542" nodeType="withEffect" fill="hold" presetClass="entr" presetID="10">
                                  <p:stCondLst>
                                    <p:cond delay="0"/>
                                  </p:stCondLst>
                                  <p:childTnLst>
                                    <p:set>
                                      <p:cBhvr>
                                        <p:cTn id="543" dur="1" fill="hold">
                                          <p:stCondLst>
                                            <p:cond delay="0"/>
                                          </p:stCondLst>
                                        </p:cTn>
                                        <p:tgtEl>
                                          <p:spTgt spid="593"/>
                                        </p:tgtEl>
                                        <p:attrNameLst>
                                          <p:attrName>style.visibility</p:attrName>
                                        </p:attrNameLst>
                                      </p:cBhvr>
                                      <p:to>
                                        <p:strVal val="visible"/>
                                      </p:to>
                                    </p:set>
                                    <p:animEffect filter="fade" transition="in">
                                      <p:cBhvr additive="repl">
                                        <p:cTn id="544" dur="1000"/>
                                        <p:tgtEl>
                                          <p:spTgt spid="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TextShape 1"/>
          <p:cNvSpPr txBox="1"/>
          <p:nvPr/>
        </p:nvSpPr>
        <p:spPr>
          <a:xfrm>
            <a:off x="7487280" y="1996560"/>
            <a:ext cx="3458160" cy="144108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Напоминание отметиться</a:t>
            </a:r>
            <a:br/>
            <a:r>
              <a:rPr b="1" lang="ru-RU" sz="3200" spc="-1" strike="noStrike">
                <a:solidFill>
                  <a:srgbClr val="000000"/>
                </a:solidFill>
                <a:latin typeface="Proxima Nova"/>
                <a:ea typeface="Proxima Nova"/>
              </a:rPr>
              <a:t>на портале</a:t>
            </a:r>
            <a:endParaRPr b="0" lang="en-US" sz="3200" spc="-1" strike="noStrike">
              <a:solidFill>
                <a:srgbClr val="000000"/>
              </a:solidFill>
              <a:latin typeface="Arial"/>
            </a:endParaRPr>
          </a:p>
        </p:txBody>
      </p:sp>
      <p:sp>
        <p:nvSpPr>
          <p:cNvPr id="298"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FFF6209B-F28D-4276-B133-D667CA01F0D1}" type="slidenum">
              <a:rPr b="1" lang="ru-RU" sz="4800" spc="-1" strike="noStrike">
                <a:solidFill>
                  <a:srgbClr val="f5f6f6"/>
                </a:solidFill>
                <a:latin typeface="Proxima Nova"/>
                <a:ea typeface="Proxima Nova"/>
              </a:rPr>
              <a:t>3</a:t>
            </a:fld>
            <a:endParaRPr b="0" lang="en-US" sz="4800" spc="-1" strike="noStrike">
              <a:latin typeface="Times New Roman"/>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Мультиплексирование. Select (4/)</a:t>
            </a:r>
            <a:endParaRPr b="0" lang="en-US" sz="3200" spc="-1" strike="noStrike">
              <a:solidFill>
                <a:srgbClr val="000000"/>
              </a:solidFill>
              <a:latin typeface="Arial"/>
            </a:endParaRPr>
          </a:p>
        </p:txBody>
      </p:sp>
      <p:sp>
        <p:nvSpPr>
          <p:cNvPr id="597"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9C0F7D22-468C-4CA6-89D3-88E83660F42A}"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598" name="CustomShape 3"/>
          <p:cNvSpPr/>
          <p:nvPr/>
        </p:nvSpPr>
        <p:spPr>
          <a:xfrm>
            <a:off x="982440" y="1380960"/>
            <a:ext cx="2999520" cy="822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$&gt; gcc 4_server_select.c -o server</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$&gt; ./server</a:t>
            </a:r>
            <a:endParaRPr b="0" lang="en-US" sz="1400" spc="-1" strike="noStrike">
              <a:latin typeface="Arial"/>
            </a:endParaRPr>
          </a:p>
        </p:txBody>
      </p:sp>
      <p:sp>
        <p:nvSpPr>
          <p:cNvPr id="599" name="CustomShape 4"/>
          <p:cNvSpPr/>
          <p:nvPr/>
        </p:nvSpPr>
        <p:spPr>
          <a:xfrm flipH="1">
            <a:off x="5819040" y="1360080"/>
            <a:ext cx="25560" cy="4669200"/>
          </a:xfrm>
          <a:custGeom>
            <a:avLst/>
            <a:gdLst/>
            <a:ahLst/>
            <a:rect l="l" t="t" r="r" b="b"/>
            <a:pathLst>
              <a:path w="21600" h="21600">
                <a:moveTo>
                  <a:pt x="0" y="0"/>
                </a:moveTo>
                <a:lnTo>
                  <a:pt x="21600" y="21600"/>
                </a:lnTo>
              </a:path>
            </a:pathLst>
          </a:custGeom>
          <a:noFill/>
          <a:ln w="19080">
            <a:solidFill>
              <a:schemeClr val="dk1"/>
            </a:solidFill>
            <a:prstDash val="dot"/>
            <a:round/>
          </a:ln>
        </p:spPr>
        <p:style>
          <a:lnRef idx="0"/>
          <a:fillRef idx="0"/>
          <a:effectRef idx="0"/>
          <a:fontRef idx="minor"/>
        </p:style>
      </p:sp>
      <p:sp>
        <p:nvSpPr>
          <p:cNvPr id="600" name="CustomShape 5"/>
          <p:cNvSpPr/>
          <p:nvPr/>
        </p:nvSpPr>
        <p:spPr>
          <a:xfrm>
            <a:off x="5867280" y="4048200"/>
            <a:ext cx="5238720" cy="360"/>
          </a:xfrm>
          <a:custGeom>
            <a:avLst/>
            <a:gdLst/>
            <a:ahLst/>
            <a:rect l="l" t="t" r="r" b="b"/>
            <a:pathLst>
              <a:path w="21600" h="21600">
                <a:moveTo>
                  <a:pt x="0" y="0"/>
                </a:moveTo>
                <a:lnTo>
                  <a:pt x="21600" y="21600"/>
                </a:lnTo>
              </a:path>
            </a:pathLst>
          </a:custGeom>
          <a:noFill/>
          <a:ln w="19080">
            <a:solidFill>
              <a:schemeClr val="dk1"/>
            </a:solidFill>
            <a:prstDash val="dot"/>
            <a:round/>
          </a:ln>
        </p:spPr>
        <p:style>
          <a:lnRef idx="0"/>
          <a:fillRef idx="0"/>
          <a:effectRef idx="0"/>
          <a:fontRef idx="minor"/>
        </p:style>
      </p:sp>
      <p:sp>
        <p:nvSpPr>
          <p:cNvPr id="601" name="CustomShape 6"/>
          <p:cNvSpPr/>
          <p:nvPr/>
        </p:nvSpPr>
        <p:spPr>
          <a:xfrm>
            <a:off x="982440" y="2076480"/>
            <a:ext cx="299952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Timeout</a:t>
            </a:r>
            <a:endParaRPr b="0" lang="en-US" sz="1400" spc="-1" strike="noStrike">
              <a:latin typeface="Arial"/>
            </a:endParaRPr>
          </a:p>
        </p:txBody>
      </p:sp>
      <p:sp>
        <p:nvSpPr>
          <p:cNvPr id="602" name="CustomShape 7"/>
          <p:cNvSpPr/>
          <p:nvPr/>
        </p:nvSpPr>
        <p:spPr>
          <a:xfrm>
            <a:off x="982440" y="2705040"/>
            <a:ext cx="299952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New client</a:t>
            </a:r>
            <a:endParaRPr b="0" lang="en-US" sz="1400" spc="-1" strike="noStrike">
              <a:latin typeface="Arial"/>
            </a:endParaRPr>
          </a:p>
        </p:txBody>
      </p:sp>
      <p:sp>
        <p:nvSpPr>
          <p:cNvPr id="603" name="CustomShape 8"/>
          <p:cNvSpPr/>
          <p:nvPr/>
        </p:nvSpPr>
        <p:spPr>
          <a:xfrm>
            <a:off x="982440" y="2352600"/>
            <a:ext cx="299952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Timeout</a:t>
            </a:r>
            <a:endParaRPr b="0" lang="en-US" sz="1400" spc="-1" strike="noStrike">
              <a:latin typeface="Arial"/>
            </a:endParaRPr>
          </a:p>
        </p:txBody>
      </p:sp>
      <p:sp>
        <p:nvSpPr>
          <p:cNvPr id="604" name="CustomShape 9"/>
          <p:cNvSpPr/>
          <p:nvPr/>
        </p:nvSpPr>
        <p:spPr>
          <a:xfrm>
            <a:off x="6039000" y="1360080"/>
            <a:ext cx="2999520" cy="822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$&gt; gcc 4_client.c -o client</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$&gt; ./client</a:t>
            </a:r>
            <a:endParaRPr b="0" lang="en-US" sz="1400" spc="-1" strike="noStrike">
              <a:latin typeface="Arial"/>
            </a:endParaRPr>
          </a:p>
        </p:txBody>
      </p:sp>
      <p:sp>
        <p:nvSpPr>
          <p:cNvPr id="605" name="CustomShape 10"/>
          <p:cNvSpPr/>
          <p:nvPr/>
        </p:nvSpPr>
        <p:spPr>
          <a:xfrm>
            <a:off x="8629560" y="6200640"/>
            <a:ext cx="299952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800" spc="-1" strike="noStrike" u="sng">
                <a:solidFill>
                  <a:srgbClr val="0000ff"/>
                </a:solidFill>
                <a:highlight>
                  <a:srgbClr val="ffffff"/>
                </a:highlight>
                <a:uFillTx/>
                <a:latin typeface="Arial"/>
                <a:ea typeface="Arial"/>
                <a:hlinkClick r:id="rId1"/>
              </a:rPr>
              <a:t>9_aio/4_server_select.c</a:t>
            </a:r>
            <a:endParaRPr b="0" lang="en-US" sz="1800" spc="-1" strike="noStrike">
              <a:latin typeface="Arial"/>
            </a:endParaRPr>
          </a:p>
        </p:txBody>
      </p:sp>
      <p:sp>
        <p:nvSpPr>
          <p:cNvPr id="606" name="CustomShape 11"/>
          <p:cNvSpPr/>
          <p:nvPr/>
        </p:nvSpPr>
        <p:spPr>
          <a:xfrm>
            <a:off x="6039000" y="4162320"/>
            <a:ext cx="299952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$&gt; ./client</a:t>
            </a:r>
            <a:endParaRPr b="0" lang="en-US" sz="1400" spc="-1" strike="noStrike">
              <a:latin typeface="Arial"/>
            </a:endParaRPr>
          </a:p>
        </p:txBody>
      </p:sp>
      <p:sp>
        <p:nvSpPr>
          <p:cNvPr id="607" name="CustomShape 12"/>
          <p:cNvSpPr/>
          <p:nvPr/>
        </p:nvSpPr>
        <p:spPr>
          <a:xfrm>
            <a:off x="982440" y="2940840"/>
            <a:ext cx="299952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New client</a:t>
            </a:r>
            <a:endParaRPr b="0" lang="en-US" sz="1400" spc="-1" strike="noStrike">
              <a:latin typeface="Arial"/>
            </a:endParaRPr>
          </a:p>
        </p:txBody>
      </p:sp>
      <p:sp>
        <p:nvSpPr>
          <p:cNvPr id="608" name="CustomShape 13"/>
          <p:cNvSpPr/>
          <p:nvPr/>
        </p:nvSpPr>
        <p:spPr>
          <a:xfrm>
            <a:off x="982440" y="3171960"/>
            <a:ext cx="2999520" cy="822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Interact with fd 4</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Received 100</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Sent 101</a:t>
            </a:r>
            <a:endParaRPr b="0" lang="en-US" sz="1400" spc="-1" strike="noStrike">
              <a:latin typeface="Arial"/>
            </a:endParaRPr>
          </a:p>
        </p:txBody>
      </p:sp>
      <p:sp>
        <p:nvSpPr>
          <p:cNvPr id="609" name="CustomShape 14"/>
          <p:cNvSpPr/>
          <p:nvPr/>
        </p:nvSpPr>
        <p:spPr>
          <a:xfrm>
            <a:off x="6039000" y="2076480"/>
            <a:ext cx="2999520" cy="822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100</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Sent 100</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Received 101</a:t>
            </a:r>
            <a:endParaRPr b="0" lang="en-US" sz="1400" spc="-1" strike="noStrike">
              <a:latin typeface="Arial"/>
            </a:endParaRPr>
          </a:p>
        </p:txBody>
      </p:sp>
      <p:sp>
        <p:nvSpPr>
          <p:cNvPr id="610" name="CustomShape 15"/>
          <p:cNvSpPr/>
          <p:nvPr/>
        </p:nvSpPr>
        <p:spPr>
          <a:xfrm>
            <a:off x="982440" y="3947040"/>
            <a:ext cx="2999520" cy="822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Interact with fd 5</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Received 200</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Sent 201</a:t>
            </a:r>
            <a:endParaRPr b="0" lang="en-US" sz="1400" spc="-1" strike="noStrike">
              <a:latin typeface="Arial"/>
            </a:endParaRPr>
          </a:p>
        </p:txBody>
      </p:sp>
      <p:sp>
        <p:nvSpPr>
          <p:cNvPr id="611" name="CustomShape 16"/>
          <p:cNvSpPr/>
          <p:nvPr/>
        </p:nvSpPr>
        <p:spPr>
          <a:xfrm>
            <a:off x="6039000" y="4486320"/>
            <a:ext cx="2999520" cy="822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200</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Sent 200</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Received 201</a:t>
            </a:r>
            <a:endParaRPr b="0" lang="en-US" sz="1400" spc="-1" strike="noStrike">
              <a:latin typeface="Arial"/>
            </a:endParaRPr>
          </a:p>
        </p:txBody>
      </p:sp>
      <p:sp>
        <p:nvSpPr>
          <p:cNvPr id="612" name="CustomShape 17"/>
          <p:cNvSpPr/>
          <p:nvPr/>
        </p:nvSpPr>
        <p:spPr>
          <a:xfrm>
            <a:off x="6039000" y="5188680"/>
            <a:ext cx="2999520" cy="822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^C</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$&gt;</a:t>
            </a:r>
            <a:endParaRPr b="0" lang="en-US" sz="1400" spc="-1" strike="noStrike">
              <a:latin typeface="Arial"/>
            </a:endParaRPr>
          </a:p>
        </p:txBody>
      </p:sp>
      <p:sp>
        <p:nvSpPr>
          <p:cNvPr id="613" name="CustomShape 18"/>
          <p:cNvSpPr/>
          <p:nvPr/>
        </p:nvSpPr>
        <p:spPr>
          <a:xfrm>
            <a:off x="982440" y="4698360"/>
            <a:ext cx="2999520" cy="6094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Interact with fd 5</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Client disconnected</a:t>
            </a:r>
            <a:endParaRPr b="0" lang="en-US" sz="1400" spc="-1" strike="noStrike">
              <a:latin typeface="Arial"/>
            </a:endParaRPr>
          </a:p>
        </p:txBody>
      </p:sp>
      <p:sp>
        <p:nvSpPr>
          <p:cNvPr id="614" name="CustomShape 19"/>
          <p:cNvSpPr/>
          <p:nvPr/>
        </p:nvSpPr>
        <p:spPr>
          <a:xfrm>
            <a:off x="6039000" y="2761200"/>
            <a:ext cx="2999520" cy="822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^C</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$&gt;</a:t>
            </a:r>
            <a:endParaRPr b="0" lang="en-US" sz="1400" spc="-1" strike="noStrike">
              <a:latin typeface="Arial"/>
            </a:endParaRPr>
          </a:p>
        </p:txBody>
      </p:sp>
      <p:sp>
        <p:nvSpPr>
          <p:cNvPr id="615" name="CustomShape 20"/>
          <p:cNvSpPr/>
          <p:nvPr/>
        </p:nvSpPr>
        <p:spPr>
          <a:xfrm>
            <a:off x="982440" y="5240160"/>
            <a:ext cx="2999520" cy="6094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00" spc="-1" strike="noStrike">
                <a:solidFill>
                  <a:srgbClr val="000000"/>
                </a:solidFill>
                <a:latin typeface="Arial"/>
                <a:ea typeface="Arial"/>
              </a:rPr>
              <a:t>Interact with fd 4</a:t>
            </a:r>
            <a:endParaRPr b="0" lang="en-US" sz="1400" spc="-1" strike="noStrike">
              <a:latin typeface="Arial"/>
            </a:endParaRPr>
          </a:p>
          <a:p>
            <a:pPr>
              <a:lnSpc>
                <a:spcPct val="100000"/>
              </a:lnSpc>
              <a:tabLst>
                <a:tab algn="l" pos="0"/>
              </a:tabLst>
            </a:pPr>
            <a:r>
              <a:rPr b="0" lang="ru-RU" sz="1400" spc="-1" strike="noStrike">
                <a:solidFill>
                  <a:srgbClr val="000000"/>
                </a:solidFill>
                <a:latin typeface="Arial"/>
                <a:ea typeface="Arial"/>
              </a:rPr>
              <a:t>Client disconnected</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545" dur="indefinite" restart="never" nodeType="tmRoot">
          <p:childTnLst>
            <p:seq>
              <p:cTn id="546" dur="indefinite" nodeType="mainSeq">
                <p:childTnLst>
                  <p:par>
                    <p:cTn id="547" fill="hold">
                      <p:stCondLst>
                        <p:cond delay="indefinite"/>
                      </p:stCondLst>
                      <p:childTnLst>
                        <p:par>
                          <p:cTn id="548" fill="hold">
                            <p:stCondLst>
                              <p:cond delay="0"/>
                            </p:stCondLst>
                            <p:childTnLst>
                              <p:par>
                                <p:cTn id="549" nodeType="clickEffect" fill="hold" presetClass="entr" presetID="10">
                                  <p:stCondLst>
                                    <p:cond delay="0"/>
                                  </p:stCondLst>
                                  <p:childTnLst>
                                    <p:set>
                                      <p:cBhvr>
                                        <p:cTn id="550" dur="1" fill="hold">
                                          <p:stCondLst>
                                            <p:cond delay="0"/>
                                          </p:stCondLst>
                                        </p:cTn>
                                        <p:tgtEl>
                                          <p:spTgt spid="601"/>
                                        </p:tgtEl>
                                        <p:attrNameLst>
                                          <p:attrName>style.visibility</p:attrName>
                                        </p:attrNameLst>
                                      </p:cBhvr>
                                      <p:to>
                                        <p:strVal val="visible"/>
                                      </p:to>
                                    </p:set>
                                    <p:animEffect filter="fade" transition="in">
                                      <p:cBhvr additive="repl">
                                        <p:cTn id="551" dur="1000"/>
                                        <p:tgtEl>
                                          <p:spTgt spid="601"/>
                                        </p:tgtEl>
                                      </p:cBhvr>
                                    </p:animEffect>
                                  </p:childTnLst>
                                </p:cTn>
                              </p:par>
                            </p:childTnLst>
                          </p:cTn>
                        </p:par>
                      </p:childTnLst>
                    </p:cTn>
                  </p:par>
                  <p:par>
                    <p:cTn id="552" fill="hold">
                      <p:stCondLst>
                        <p:cond delay="indefinite"/>
                      </p:stCondLst>
                      <p:childTnLst>
                        <p:par>
                          <p:cTn id="553" fill="hold">
                            <p:stCondLst>
                              <p:cond delay="0"/>
                            </p:stCondLst>
                            <p:childTnLst>
                              <p:par>
                                <p:cTn id="554" nodeType="clickEffect" fill="hold" presetClass="entr" presetID="10">
                                  <p:stCondLst>
                                    <p:cond delay="0"/>
                                  </p:stCondLst>
                                  <p:childTnLst>
                                    <p:set>
                                      <p:cBhvr>
                                        <p:cTn id="555" dur="1" fill="hold">
                                          <p:stCondLst>
                                            <p:cond delay="0"/>
                                          </p:stCondLst>
                                        </p:cTn>
                                        <p:tgtEl>
                                          <p:spTgt spid="603"/>
                                        </p:tgtEl>
                                        <p:attrNameLst>
                                          <p:attrName>style.visibility</p:attrName>
                                        </p:attrNameLst>
                                      </p:cBhvr>
                                      <p:to>
                                        <p:strVal val="visible"/>
                                      </p:to>
                                    </p:set>
                                    <p:animEffect filter="fade" transition="in">
                                      <p:cBhvr additive="repl">
                                        <p:cTn id="556" dur="1000"/>
                                        <p:tgtEl>
                                          <p:spTgt spid="603"/>
                                        </p:tgtEl>
                                      </p:cBhvr>
                                    </p:animEffect>
                                  </p:childTnLst>
                                </p:cTn>
                              </p:par>
                            </p:childTnLst>
                          </p:cTn>
                        </p:par>
                      </p:childTnLst>
                    </p:cTn>
                  </p:par>
                  <p:par>
                    <p:cTn id="557" fill="hold">
                      <p:stCondLst>
                        <p:cond delay="indefinite"/>
                      </p:stCondLst>
                      <p:childTnLst>
                        <p:par>
                          <p:cTn id="558" fill="hold">
                            <p:stCondLst>
                              <p:cond delay="0"/>
                            </p:stCondLst>
                            <p:childTnLst>
                              <p:par>
                                <p:cTn id="559" nodeType="clickEffect" fill="hold" presetClass="entr" presetID="10">
                                  <p:stCondLst>
                                    <p:cond delay="0"/>
                                  </p:stCondLst>
                                  <p:childTnLst>
                                    <p:set>
                                      <p:cBhvr>
                                        <p:cTn id="560" dur="1" fill="hold">
                                          <p:stCondLst>
                                            <p:cond delay="0"/>
                                          </p:stCondLst>
                                        </p:cTn>
                                        <p:tgtEl>
                                          <p:spTgt spid="602"/>
                                        </p:tgtEl>
                                        <p:attrNameLst>
                                          <p:attrName>style.visibility</p:attrName>
                                        </p:attrNameLst>
                                      </p:cBhvr>
                                      <p:to>
                                        <p:strVal val="visible"/>
                                      </p:to>
                                    </p:set>
                                    <p:animEffect filter="fade" transition="in">
                                      <p:cBhvr additive="repl">
                                        <p:cTn id="561" dur="1000"/>
                                        <p:tgtEl>
                                          <p:spTgt spid="602"/>
                                        </p:tgtEl>
                                      </p:cBhvr>
                                    </p:animEffect>
                                  </p:childTnLst>
                                </p:cTn>
                              </p:par>
                              <p:par>
                                <p:cTn id="562" nodeType="withEffect" fill="hold" presetClass="entr" presetID="10">
                                  <p:stCondLst>
                                    <p:cond delay="0"/>
                                  </p:stCondLst>
                                  <p:childTnLst>
                                    <p:set>
                                      <p:cBhvr>
                                        <p:cTn id="563" dur="1" fill="hold">
                                          <p:stCondLst>
                                            <p:cond delay="0"/>
                                          </p:stCondLst>
                                        </p:cTn>
                                        <p:tgtEl>
                                          <p:spTgt spid="604"/>
                                        </p:tgtEl>
                                        <p:attrNameLst>
                                          <p:attrName>style.visibility</p:attrName>
                                        </p:attrNameLst>
                                      </p:cBhvr>
                                      <p:to>
                                        <p:strVal val="visible"/>
                                      </p:to>
                                    </p:set>
                                    <p:animEffect filter="fade" transition="in">
                                      <p:cBhvr additive="repl">
                                        <p:cTn id="564" dur="1000"/>
                                        <p:tgtEl>
                                          <p:spTgt spid="604"/>
                                        </p:tgtEl>
                                      </p:cBhvr>
                                    </p:animEffect>
                                  </p:childTnLst>
                                </p:cTn>
                              </p:par>
                            </p:childTnLst>
                          </p:cTn>
                        </p:par>
                      </p:childTnLst>
                    </p:cTn>
                  </p:par>
                  <p:par>
                    <p:cTn id="565" fill="hold">
                      <p:stCondLst>
                        <p:cond delay="indefinite"/>
                      </p:stCondLst>
                      <p:childTnLst>
                        <p:par>
                          <p:cTn id="566" fill="hold">
                            <p:stCondLst>
                              <p:cond delay="0"/>
                            </p:stCondLst>
                            <p:childTnLst>
                              <p:par>
                                <p:cTn id="567" nodeType="clickEffect" fill="hold" presetClass="entr" presetID="10">
                                  <p:stCondLst>
                                    <p:cond delay="0"/>
                                  </p:stCondLst>
                                  <p:childTnLst>
                                    <p:set>
                                      <p:cBhvr>
                                        <p:cTn id="568" dur="1" fill="hold">
                                          <p:stCondLst>
                                            <p:cond delay="0"/>
                                          </p:stCondLst>
                                        </p:cTn>
                                        <p:tgtEl>
                                          <p:spTgt spid="607"/>
                                        </p:tgtEl>
                                        <p:attrNameLst>
                                          <p:attrName>style.visibility</p:attrName>
                                        </p:attrNameLst>
                                      </p:cBhvr>
                                      <p:to>
                                        <p:strVal val="visible"/>
                                      </p:to>
                                    </p:set>
                                    <p:animEffect filter="fade" transition="in">
                                      <p:cBhvr additive="repl">
                                        <p:cTn id="569" dur="1000"/>
                                        <p:tgtEl>
                                          <p:spTgt spid="607"/>
                                        </p:tgtEl>
                                      </p:cBhvr>
                                    </p:animEffect>
                                  </p:childTnLst>
                                </p:cTn>
                              </p:par>
                              <p:par>
                                <p:cTn id="570" nodeType="withEffect" fill="hold" presetClass="entr" presetID="10">
                                  <p:stCondLst>
                                    <p:cond delay="0"/>
                                  </p:stCondLst>
                                  <p:childTnLst>
                                    <p:set>
                                      <p:cBhvr>
                                        <p:cTn id="571" dur="1" fill="hold">
                                          <p:stCondLst>
                                            <p:cond delay="0"/>
                                          </p:stCondLst>
                                        </p:cTn>
                                        <p:tgtEl>
                                          <p:spTgt spid="606"/>
                                        </p:tgtEl>
                                        <p:attrNameLst>
                                          <p:attrName>style.visibility</p:attrName>
                                        </p:attrNameLst>
                                      </p:cBhvr>
                                      <p:to>
                                        <p:strVal val="visible"/>
                                      </p:to>
                                    </p:set>
                                    <p:animEffect filter="fade" transition="in">
                                      <p:cBhvr additive="repl">
                                        <p:cTn id="572" dur="1000"/>
                                        <p:tgtEl>
                                          <p:spTgt spid="606"/>
                                        </p:tgtEl>
                                      </p:cBhvr>
                                    </p:animEffect>
                                  </p:childTnLst>
                                </p:cTn>
                              </p:par>
                            </p:childTnLst>
                          </p:cTn>
                        </p:par>
                      </p:childTnLst>
                    </p:cTn>
                  </p:par>
                  <p:par>
                    <p:cTn id="573" fill="hold">
                      <p:stCondLst>
                        <p:cond delay="indefinite"/>
                      </p:stCondLst>
                      <p:childTnLst>
                        <p:par>
                          <p:cTn id="574" fill="hold">
                            <p:stCondLst>
                              <p:cond delay="0"/>
                            </p:stCondLst>
                            <p:childTnLst>
                              <p:par>
                                <p:cTn id="575" nodeType="clickEffect" fill="hold" presetClass="entr" presetID="10">
                                  <p:stCondLst>
                                    <p:cond delay="0"/>
                                  </p:stCondLst>
                                  <p:childTnLst>
                                    <p:set>
                                      <p:cBhvr>
                                        <p:cTn id="576" dur="1" fill="hold">
                                          <p:stCondLst>
                                            <p:cond delay="0"/>
                                          </p:stCondLst>
                                        </p:cTn>
                                        <p:tgtEl>
                                          <p:spTgt spid="609"/>
                                        </p:tgtEl>
                                        <p:attrNameLst>
                                          <p:attrName>style.visibility</p:attrName>
                                        </p:attrNameLst>
                                      </p:cBhvr>
                                      <p:to>
                                        <p:strVal val="visible"/>
                                      </p:to>
                                    </p:set>
                                    <p:animEffect filter="fade" transition="in">
                                      <p:cBhvr additive="repl">
                                        <p:cTn id="577" dur="1000"/>
                                        <p:tgtEl>
                                          <p:spTgt spid="609"/>
                                        </p:tgtEl>
                                      </p:cBhvr>
                                    </p:animEffect>
                                  </p:childTnLst>
                                </p:cTn>
                              </p:par>
                              <p:par>
                                <p:cTn id="578" nodeType="withEffect" fill="hold" presetClass="entr" presetID="10">
                                  <p:stCondLst>
                                    <p:cond delay="0"/>
                                  </p:stCondLst>
                                  <p:childTnLst>
                                    <p:set>
                                      <p:cBhvr>
                                        <p:cTn id="579" dur="1" fill="hold">
                                          <p:stCondLst>
                                            <p:cond delay="0"/>
                                          </p:stCondLst>
                                        </p:cTn>
                                        <p:tgtEl>
                                          <p:spTgt spid="608"/>
                                        </p:tgtEl>
                                        <p:attrNameLst>
                                          <p:attrName>style.visibility</p:attrName>
                                        </p:attrNameLst>
                                      </p:cBhvr>
                                      <p:to>
                                        <p:strVal val="visible"/>
                                      </p:to>
                                    </p:set>
                                    <p:animEffect filter="fade" transition="in">
                                      <p:cBhvr additive="repl">
                                        <p:cTn id="580" dur="1000"/>
                                        <p:tgtEl>
                                          <p:spTgt spid="608"/>
                                        </p:tgtEl>
                                      </p:cBhvr>
                                    </p:animEffect>
                                  </p:childTnLst>
                                </p:cTn>
                              </p:par>
                            </p:childTnLst>
                          </p:cTn>
                        </p:par>
                      </p:childTnLst>
                    </p:cTn>
                  </p:par>
                  <p:par>
                    <p:cTn id="581" fill="hold">
                      <p:stCondLst>
                        <p:cond delay="indefinite"/>
                      </p:stCondLst>
                      <p:childTnLst>
                        <p:par>
                          <p:cTn id="582" fill="hold">
                            <p:stCondLst>
                              <p:cond delay="0"/>
                            </p:stCondLst>
                            <p:childTnLst>
                              <p:par>
                                <p:cTn id="583" nodeType="clickEffect" fill="hold" presetClass="entr" presetID="10">
                                  <p:stCondLst>
                                    <p:cond delay="0"/>
                                  </p:stCondLst>
                                  <p:childTnLst>
                                    <p:set>
                                      <p:cBhvr>
                                        <p:cTn id="584" dur="1" fill="hold">
                                          <p:stCondLst>
                                            <p:cond delay="0"/>
                                          </p:stCondLst>
                                        </p:cTn>
                                        <p:tgtEl>
                                          <p:spTgt spid="611"/>
                                        </p:tgtEl>
                                        <p:attrNameLst>
                                          <p:attrName>style.visibility</p:attrName>
                                        </p:attrNameLst>
                                      </p:cBhvr>
                                      <p:to>
                                        <p:strVal val="visible"/>
                                      </p:to>
                                    </p:set>
                                    <p:animEffect filter="fade" transition="in">
                                      <p:cBhvr additive="repl">
                                        <p:cTn id="585" dur="1000"/>
                                        <p:tgtEl>
                                          <p:spTgt spid="611"/>
                                        </p:tgtEl>
                                      </p:cBhvr>
                                    </p:animEffect>
                                  </p:childTnLst>
                                </p:cTn>
                              </p:par>
                              <p:par>
                                <p:cTn id="586" nodeType="withEffect" fill="hold" presetClass="entr" presetID="10">
                                  <p:stCondLst>
                                    <p:cond delay="0"/>
                                  </p:stCondLst>
                                  <p:childTnLst>
                                    <p:set>
                                      <p:cBhvr>
                                        <p:cTn id="587" dur="1" fill="hold">
                                          <p:stCondLst>
                                            <p:cond delay="0"/>
                                          </p:stCondLst>
                                        </p:cTn>
                                        <p:tgtEl>
                                          <p:spTgt spid="610"/>
                                        </p:tgtEl>
                                        <p:attrNameLst>
                                          <p:attrName>style.visibility</p:attrName>
                                        </p:attrNameLst>
                                      </p:cBhvr>
                                      <p:to>
                                        <p:strVal val="visible"/>
                                      </p:to>
                                    </p:set>
                                    <p:animEffect filter="fade" transition="in">
                                      <p:cBhvr additive="repl">
                                        <p:cTn id="588" dur="1000"/>
                                        <p:tgtEl>
                                          <p:spTgt spid="610"/>
                                        </p:tgtEl>
                                      </p:cBhvr>
                                    </p:animEffect>
                                  </p:childTnLst>
                                </p:cTn>
                              </p:par>
                            </p:childTnLst>
                          </p:cTn>
                        </p:par>
                      </p:childTnLst>
                    </p:cTn>
                  </p:par>
                  <p:par>
                    <p:cTn id="589" fill="hold">
                      <p:stCondLst>
                        <p:cond delay="indefinite"/>
                      </p:stCondLst>
                      <p:childTnLst>
                        <p:par>
                          <p:cTn id="590" fill="hold">
                            <p:stCondLst>
                              <p:cond delay="0"/>
                            </p:stCondLst>
                            <p:childTnLst>
                              <p:par>
                                <p:cTn id="591" nodeType="clickEffect" fill="hold" presetClass="entr" presetID="10">
                                  <p:stCondLst>
                                    <p:cond delay="0"/>
                                  </p:stCondLst>
                                  <p:childTnLst>
                                    <p:set>
                                      <p:cBhvr>
                                        <p:cTn id="592" dur="1" fill="hold">
                                          <p:stCondLst>
                                            <p:cond delay="0"/>
                                          </p:stCondLst>
                                        </p:cTn>
                                        <p:tgtEl>
                                          <p:spTgt spid="613"/>
                                        </p:tgtEl>
                                        <p:attrNameLst>
                                          <p:attrName>style.visibility</p:attrName>
                                        </p:attrNameLst>
                                      </p:cBhvr>
                                      <p:to>
                                        <p:strVal val="visible"/>
                                      </p:to>
                                    </p:set>
                                    <p:animEffect filter="fade" transition="in">
                                      <p:cBhvr additive="repl">
                                        <p:cTn id="593" dur="1000"/>
                                        <p:tgtEl>
                                          <p:spTgt spid="613"/>
                                        </p:tgtEl>
                                      </p:cBhvr>
                                    </p:animEffect>
                                  </p:childTnLst>
                                </p:cTn>
                              </p:par>
                              <p:par>
                                <p:cTn id="594" nodeType="withEffect" fill="hold" presetClass="entr" presetID="10">
                                  <p:stCondLst>
                                    <p:cond delay="0"/>
                                  </p:stCondLst>
                                  <p:childTnLst>
                                    <p:set>
                                      <p:cBhvr>
                                        <p:cTn id="595" dur="1" fill="hold">
                                          <p:stCondLst>
                                            <p:cond delay="0"/>
                                          </p:stCondLst>
                                        </p:cTn>
                                        <p:tgtEl>
                                          <p:spTgt spid="612"/>
                                        </p:tgtEl>
                                        <p:attrNameLst>
                                          <p:attrName>style.visibility</p:attrName>
                                        </p:attrNameLst>
                                      </p:cBhvr>
                                      <p:to>
                                        <p:strVal val="visible"/>
                                      </p:to>
                                    </p:set>
                                    <p:animEffect filter="fade" transition="in">
                                      <p:cBhvr additive="repl">
                                        <p:cTn id="596" dur="1000"/>
                                        <p:tgtEl>
                                          <p:spTgt spid="612"/>
                                        </p:tgtEl>
                                      </p:cBhvr>
                                    </p:animEffect>
                                  </p:childTnLst>
                                </p:cTn>
                              </p:par>
                            </p:childTnLst>
                          </p:cTn>
                        </p:par>
                      </p:childTnLst>
                    </p:cTn>
                  </p:par>
                  <p:par>
                    <p:cTn id="597" fill="hold">
                      <p:stCondLst>
                        <p:cond delay="indefinite"/>
                      </p:stCondLst>
                      <p:childTnLst>
                        <p:par>
                          <p:cTn id="598" fill="hold">
                            <p:stCondLst>
                              <p:cond delay="0"/>
                            </p:stCondLst>
                            <p:childTnLst>
                              <p:par>
                                <p:cTn id="599" nodeType="clickEffect" fill="hold" presetClass="entr" presetID="10">
                                  <p:stCondLst>
                                    <p:cond delay="0"/>
                                  </p:stCondLst>
                                  <p:childTnLst>
                                    <p:set>
                                      <p:cBhvr>
                                        <p:cTn id="600" dur="1" fill="hold">
                                          <p:stCondLst>
                                            <p:cond delay="0"/>
                                          </p:stCondLst>
                                        </p:cTn>
                                        <p:tgtEl>
                                          <p:spTgt spid="615"/>
                                        </p:tgtEl>
                                        <p:attrNameLst>
                                          <p:attrName>style.visibility</p:attrName>
                                        </p:attrNameLst>
                                      </p:cBhvr>
                                      <p:to>
                                        <p:strVal val="visible"/>
                                      </p:to>
                                    </p:set>
                                    <p:animEffect filter="fade" transition="in">
                                      <p:cBhvr additive="repl">
                                        <p:cTn id="601" dur="1000"/>
                                        <p:tgtEl>
                                          <p:spTgt spid="615"/>
                                        </p:tgtEl>
                                      </p:cBhvr>
                                    </p:animEffect>
                                  </p:childTnLst>
                                </p:cTn>
                              </p:par>
                              <p:par>
                                <p:cTn id="602" nodeType="withEffect" fill="hold" presetClass="entr" presetID="10">
                                  <p:stCondLst>
                                    <p:cond delay="0"/>
                                  </p:stCondLst>
                                  <p:childTnLst>
                                    <p:set>
                                      <p:cBhvr>
                                        <p:cTn id="603" dur="1" fill="hold">
                                          <p:stCondLst>
                                            <p:cond delay="0"/>
                                          </p:stCondLst>
                                        </p:cTn>
                                        <p:tgtEl>
                                          <p:spTgt spid="614"/>
                                        </p:tgtEl>
                                        <p:attrNameLst>
                                          <p:attrName>style.visibility</p:attrName>
                                        </p:attrNameLst>
                                      </p:cBhvr>
                                      <p:to>
                                        <p:strVal val="visible"/>
                                      </p:to>
                                    </p:set>
                                    <p:animEffect filter="fade" transition="in">
                                      <p:cBhvr additive="repl">
                                        <p:cTn id="604" dur="1000"/>
                                        <p:tgtEl>
                                          <p:spTgt spid="6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Мультиплексирование. Poll (1/)</a:t>
            </a:r>
            <a:endParaRPr b="0" lang="en-US" sz="3200" spc="-1" strike="noStrike">
              <a:solidFill>
                <a:srgbClr val="000000"/>
              </a:solidFill>
              <a:latin typeface="Arial"/>
            </a:endParaRPr>
          </a:p>
        </p:txBody>
      </p:sp>
      <p:sp>
        <p:nvSpPr>
          <p:cNvPr id="617"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08532E64-0532-431F-A289-60581C971D2C}"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618" name="CustomShape 3"/>
          <p:cNvSpPr/>
          <p:nvPr/>
        </p:nvSpPr>
        <p:spPr>
          <a:xfrm>
            <a:off x="982440" y="1432080"/>
            <a:ext cx="8561160" cy="30610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350" spc="-1" strike="noStrike">
                <a:solidFill>
                  <a:srgbClr val="3f51b5"/>
                </a:solidFill>
                <a:latin typeface="Roboto Mono"/>
                <a:ea typeface="Roboto Mono"/>
              </a:rPr>
              <a:t>int</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poll(</a:t>
            </a: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pollfd</a:t>
            </a:r>
            <a:r>
              <a:rPr b="0" lang="ru-RU" sz="1350" spc="-1" strike="noStrike">
                <a:solidFill>
                  <a:srgbClr val="37474f"/>
                </a:solidFill>
                <a:latin typeface="Roboto Mono"/>
                <a:ea typeface="Roboto Mono"/>
              </a:rPr>
              <a:t> fds[], nfds_t nfds, </a:t>
            </a: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timeout);</a:t>
            </a:r>
            <a:endParaRPr b="0" lang="en-US" sz="1350" spc="-1" strike="noStrike">
              <a:latin typeface="Arial"/>
            </a:endParaRPr>
          </a:p>
          <a:p>
            <a:pPr>
              <a:lnSpc>
                <a:spcPct val="100000"/>
              </a:lnSpc>
              <a:tabLst>
                <a:tab algn="l" pos="0"/>
              </a:tabLst>
            </a:pP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pollfd</a:t>
            </a:r>
            <a:r>
              <a:rPr b="0" lang="ru-RU" sz="1350" spc="-1" strike="noStrike">
                <a:solidFill>
                  <a:srgbClr val="37474f"/>
                </a:solidFill>
                <a:latin typeface="Roboto Mono"/>
                <a:ea typeface="Roboto Mono"/>
              </a:rPr>
              <a:t> {</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fd; </a:t>
            </a:r>
            <a:r>
              <a:rPr b="0" lang="ru-RU" sz="1350" spc="-1" strike="noStrike">
                <a:solidFill>
                  <a:srgbClr val="d81b60"/>
                </a:solidFill>
                <a:latin typeface="Roboto Mono"/>
                <a:ea typeface="Roboto Mono"/>
              </a:rPr>
              <a:t>/* File descriptor. */</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short</a:t>
            </a:r>
            <a:r>
              <a:rPr b="0" lang="ru-RU" sz="1350" spc="-1" strike="noStrike">
                <a:solidFill>
                  <a:srgbClr val="37474f"/>
                </a:solidFill>
                <a:latin typeface="Roboto Mono"/>
                <a:ea typeface="Roboto Mono"/>
              </a:rPr>
              <a:t> events; </a:t>
            </a:r>
            <a:r>
              <a:rPr b="0" lang="ru-RU" sz="1350" spc="-1" strike="noStrike">
                <a:solidFill>
                  <a:srgbClr val="d81b60"/>
                </a:solidFill>
                <a:latin typeface="Roboto Mono"/>
                <a:ea typeface="Roboto Mono"/>
              </a:rPr>
              <a:t>/* Events to look for. */</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short</a:t>
            </a:r>
            <a:r>
              <a:rPr b="0" lang="ru-RU" sz="1350" spc="-1" strike="noStrike">
                <a:solidFill>
                  <a:srgbClr val="37474f"/>
                </a:solidFill>
                <a:latin typeface="Roboto Mono"/>
                <a:ea typeface="Roboto Mono"/>
              </a:rPr>
              <a:t> revents; </a:t>
            </a:r>
            <a:r>
              <a:rPr b="0" lang="ru-RU" sz="1350" spc="-1" strike="noStrike">
                <a:solidFill>
                  <a:srgbClr val="d81b60"/>
                </a:solidFill>
                <a:latin typeface="Roboto Mono"/>
                <a:ea typeface="Roboto Mono"/>
              </a:rPr>
              <a:t>/* Events returned. */</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a:t>
            </a:r>
            <a:endParaRPr b="0" lang="en-US" sz="1350" spc="-1" strike="noStrike">
              <a:latin typeface="Arial"/>
            </a:endParaRPr>
          </a:p>
          <a:p>
            <a:pPr>
              <a:lnSpc>
                <a:spcPct val="100000"/>
              </a:lnSpc>
              <a:tabLst>
                <a:tab algn="l" pos="0"/>
              </a:tabLst>
            </a:pP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#define POLLERR </a:t>
            </a:r>
            <a:r>
              <a:rPr b="0" lang="ru-RU" sz="1350" spc="-1" strike="noStrike">
                <a:solidFill>
                  <a:srgbClr val="d81b60"/>
                </a:solidFill>
                <a:latin typeface="Roboto Mono"/>
                <a:ea typeface="Roboto Mono"/>
              </a:rPr>
              <a:t>/* Wait for exceptions. */</a:t>
            </a: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#define POLLIN </a:t>
            </a:r>
            <a:r>
              <a:rPr b="0" lang="ru-RU" sz="1350" spc="-1" strike="noStrike">
                <a:solidFill>
                  <a:srgbClr val="d81b60"/>
                </a:solidFill>
                <a:latin typeface="Roboto Mono"/>
                <a:ea typeface="Roboto Mono"/>
              </a:rPr>
              <a:t>/* Wait for ability to read. */</a:t>
            </a: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#define POLLOUT </a:t>
            </a:r>
            <a:r>
              <a:rPr b="0" lang="ru-RU" sz="1350" spc="-1" strike="noStrike">
                <a:solidFill>
                  <a:srgbClr val="d81b60"/>
                </a:solidFill>
                <a:latin typeface="Roboto Mono"/>
                <a:ea typeface="Roboto Mono"/>
              </a:rPr>
              <a:t>/* Wait for ability to write. */</a:t>
            </a:r>
            <a:endParaRPr b="0" lang="en-US" sz="1350" spc="-1" strike="noStrike">
              <a:latin typeface="Arial"/>
            </a:endParaRPr>
          </a:p>
          <a:p>
            <a:pPr>
              <a:lnSpc>
                <a:spcPct val="100000"/>
              </a:lnSpc>
              <a:tabLst>
                <a:tab algn="l" pos="0"/>
              </a:tabLst>
            </a:pPr>
            <a:endParaRPr b="0" lang="en-US" sz="1350" spc="-1" strike="noStrike">
              <a:latin typeface="Arial"/>
            </a:endParaRPr>
          </a:p>
          <a:p>
            <a:pPr>
              <a:lnSpc>
                <a:spcPct val="100000"/>
              </a:lnSpc>
              <a:tabLst>
                <a:tab algn="l" pos="0"/>
              </a:tabLst>
            </a:pPr>
            <a:r>
              <a:rPr b="0" lang="ru-RU" sz="1350" spc="-1" strike="noStrike">
                <a:solidFill>
                  <a:srgbClr val="d81b60"/>
                </a:solidFill>
                <a:latin typeface="Roboto Mono"/>
                <a:ea typeface="Roboto Mono"/>
              </a:rPr>
              <a:t>/* POLLHUP, POLLNVAL, POLLPRI, POLLRDBAND, POLLRDNORM, POLLWRBAND, POLLWRNORM */</a:t>
            </a:r>
            <a:endParaRPr b="0" lang="en-US" sz="1350" spc="-1" strike="noStrike">
              <a:latin typeface="Arial"/>
            </a:endParaRPr>
          </a:p>
        </p:txBody>
      </p:sp>
      <p:sp>
        <p:nvSpPr>
          <p:cNvPr id="619" name="CustomShape 4"/>
          <p:cNvSpPr/>
          <p:nvPr/>
        </p:nvSpPr>
        <p:spPr>
          <a:xfrm>
            <a:off x="2610000" y="4610160"/>
            <a:ext cx="7486560" cy="2151720"/>
          </a:xfrm>
          <a:prstGeom prst="rect">
            <a:avLst/>
          </a:prstGeom>
          <a:noFill/>
          <a:ln>
            <a:noFill/>
          </a:ln>
        </p:spPr>
        <p:style>
          <a:lnRef idx="0"/>
          <a:fillRef idx="0"/>
          <a:effectRef idx="0"/>
          <a:fontRef idx="minor"/>
        </p:style>
        <p:txBody>
          <a:bodyPr tIns="91440" bIns="91440">
            <a:spAutoFit/>
          </a:bodyPr>
          <a:p>
            <a:pPr marL="457200" indent="-371160">
              <a:lnSpc>
                <a:spcPct val="115000"/>
              </a:lnSpc>
              <a:buClr>
                <a:srgbClr val="000000"/>
              </a:buClr>
              <a:buFont typeface="Arial"/>
              <a:buChar char="-"/>
            </a:pPr>
            <a:r>
              <a:rPr b="0" lang="ru-RU" sz="2250" spc="-1" strike="noStrike">
                <a:solidFill>
                  <a:srgbClr val="000000"/>
                </a:solidFill>
                <a:highlight>
                  <a:srgbClr val="ffffff"/>
                </a:highlight>
                <a:latin typeface="Arial"/>
                <a:ea typeface="Arial"/>
              </a:rPr>
              <a:t>Не ограничено число дескрипторов</a:t>
            </a:r>
            <a:endParaRPr b="0" lang="en-US" sz="2250" spc="-1" strike="noStrike">
              <a:latin typeface="Arial"/>
            </a:endParaRPr>
          </a:p>
          <a:p>
            <a:pPr marL="457200" indent="-371160">
              <a:lnSpc>
                <a:spcPct val="115000"/>
              </a:lnSpc>
              <a:buClr>
                <a:srgbClr val="000000"/>
              </a:buClr>
              <a:buFont typeface="Arial"/>
              <a:buChar char="-"/>
            </a:pPr>
            <a:r>
              <a:rPr b="0" lang="ru-RU" sz="2250" spc="-1" strike="noStrike">
                <a:solidFill>
                  <a:srgbClr val="000000"/>
                </a:solidFill>
                <a:highlight>
                  <a:srgbClr val="ffffff"/>
                </a:highlight>
                <a:latin typeface="Arial"/>
                <a:ea typeface="Arial"/>
              </a:rPr>
              <a:t>Не надо пересобирать массив pollfd после poll()</a:t>
            </a:r>
            <a:endParaRPr b="0" lang="en-US" sz="2250" spc="-1" strike="noStrike">
              <a:latin typeface="Arial"/>
            </a:endParaRPr>
          </a:p>
          <a:p>
            <a:pPr marL="457200" indent="-371160">
              <a:lnSpc>
                <a:spcPct val="115000"/>
              </a:lnSpc>
              <a:buClr>
                <a:srgbClr val="000000"/>
              </a:buClr>
              <a:buFont typeface="Arial"/>
              <a:buChar char="-"/>
            </a:pPr>
            <a:r>
              <a:rPr b="0" lang="ru-RU" sz="2250" spc="-1" strike="noStrike">
                <a:solidFill>
                  <a:srgbClr val="000000"/>
                </a:solidFill>
                <a:highlight>
                  <a:srgbClr val="ffffff"/>
                </a:highlight>
                <a:latin typeface="Arial"/>
                <a:ea typeface="Arial"/>
              </a:rPr>
              <a:t>Точность таймаута - лишь миллисекунды</a:t>
            </a:r>
            <a:endParaRPr b="0" lang="en-US" sz="2250" spc="-1" strike="noStrike">
              <a:latin typeface="Arial"/>
            </a:endParaRPr>
          </a:p>
          <a:p>
            <a:pPr marL="457200" indent="-371160">
              <a:lnSpc>
                <a:spcPct val="115000"/>
              </a:lnSpc>
              <a:buClr>
                <a:srgbClr val="000000"/>
              </a:buClr>
              <a:buFont typeface="Arial"/>
              <a:buChar char="-"/>
            </a:pPr>
            <a:r>
              <a:rPr b="0" lang="ru-RU" sz="2250" spc="-1" strike="noStrike">
                <a:solidFill>
                  <a:srgbClr val="000000"/>
                </a:solidFill>
                <a:highlight>
                  <a:srgbClr val="ffffff"/>
                </a:highlight>
                <a:latin typeface="Arial"/>
                <a:ea typeface="Arial"/>
              </a:rPr>
              <a:t>Ядро будет проходить весь массив на каждый poll()</a:t>
            </a:r>
            <a:endParaRPr b="0" lang="en-US" sz="2250" spc="-1" strike="noStrike">
              <a:latin typeface="Arial"/>
            </a:endParaRPr>
          </a:p>
        </p:txBody>
      </p:sp>
      <p:pic>
        <p:nvPicPr>
          <p:cNvPr id="620" name="Google Shape;668;p48" descr=""/>
          <p:cNvPicPr/>
          <p:nvPr/>
        </p:nvPicPr>
        <p:blipFill>
          <a:blip r:embed="rId1"/>
          <a:stretch/>
        </p:blipFill>
        <p:spPr>
          <a:xfrm>
            <a:off x="2311200" y="5855760"/>
            <a:ext cx="437760" cy="428400"/>
          </a:xfrm>
          <a:prstGeom prst="rect">
            <a:avLst/>
          </a:prstGeom>
          <a:ln>
            <a:noFill/>
          </a:ln>
        </p:spPr>
      </p:pic>
      <p:pic>
        <p:nvPicPr>
          <p:cNvPr id="621" name="Google Shape;669;p48" descr=""/>
          <p:cNvPicPr/>
          <p:nvPr/>
        </p:nvPicPr>
        <p:blipFill>
          <a:blip r:embed="rId2"/>
          <a:stretch/>
        </p:blipFill>
        <p:spPr>
          <a:xfrm>
            <a:off x="2301840" y="4525920"/>
            <a:ext cx="456840" cy="456840"/>
          </a:xfrm>
          <a:prstGeom prst="rect">
            <a:avLst/>
          </a:prstGeom>
          <a:ln>
            <a:noFill/>
          </a:ln>
        </p:spPr>
      </p:pic>
      <p:pic>
        <p:nvPicPr>
          <p:cNvPr id="622" name="Google Shape;670;p48" descr=""/>
          <p:cNvPicPr/>
          <p:nvPr/>
        </p:nvPicPr>
        <p:blipFill>
          <a:blip r:embed="rId3"/>
          <a:stretch/>
        </p:blipFill>
        <p:spPr>
          <a:xfrm>
            <a:off x="2311200" y="5457600"/>
            <a:ext cx="437760" cy="428400"/>
          </a:xfrm>
          <a:prstGeom prst="rect">
            <a:avLst/>
          </a:prstGeom>
          <a:ln>
            <a:noFill/>
          </a:ln>
        </p:spPr>
      </p:pic>
      <p:pic>
        <p:nvPicPr>
          <p:cNvPr id="623" name="Google Shape;671;p48" descr=""/>
          <p:cNvPicPr/>
          <p:nvPr/>
        </p:nvPicPr>
        <p:blipFill>
          <a:blip r:embed="rId4"/>
          <a:stretch/>
        </p:blipFill>
        <p:spPr>
          <a:xfrm>
            <a:off x="2301840" y="5000400"/>
            <a:ext cx="456840" cy="456840"/>
          </a:xfrm>
          <a:prstGeom prst="rect">
            <a:avLst/>
          </a:prstGeom>
          <a:ln>
            <a:noFill/>
          </a:ln>
        </p:spPr>
      </p:pic>
      <p:sp>
        <p:nvSpPr>
          <p:cNvPr id="624" name="CustomShape 5"/>
          <p:cNvSpPr/>
          <p:nvPr/>
        </p:nvSpPr>
        <p:spPr>
          <a:xfrm>
            <a:off x="1811160" y="2200320"/>
            <a:ext cx="4036680" cy="558720"/>
          </a:xfrm>
          <a:prstGeom prst="rect">
            <a:avLst/>
          </a:prstGeom>
          <a:noFill/>
          <a:ln w="19080">
            <a:solidFill>
              <a:schemeClr val="dk1"/>
            </a:solidFill>
            <a:round/>
          </a:ln>
        </p:spPr>
        <p:style>
          <a:lnRef idx="0"/>
          <a:fillRef idx="0"/>
          <a:effectRef idx="0"/>
          <a:fontRef idx="minor"/>
        </p:style>
      </p:sp>
      <p:sp>
        <p:nvSpPr>
          <p:cNvPr id="625" name="CustomShape 6"/>
          <p:cNvSpPr/>
          <p:nvPr/>
        </p:nvSpPr>
        <p:spPr>
          <a:xfrm>
            <a:off x="925560" y="3363120"/>
            <a:ext cx="5370120" cy="736920"/>
          </a:xfrm>
          <a:prstGeom prst="rect">
            <a:avLst/>
          </a:prstGeom>
          <a:noFill/>
          <a:ln w="19080">
            <a:solidFill>
              <a:schemeClr val="dk1"/>
            </a:solidFill>
            <a:round/>
          </a:ln>
        </p:spPr>
        <p:style>
          <a:lnRef idx="0"/>
          <a:fillRef idx="0"/>
          <a:effectRef idx="0"/>
          <a:fontRef idx="minor"/>
        </p:style>
      </p:sp>
      <p:sp>
        <p:nvSpPr>
          <p:cNvPr id="626" name="CustomShape 7"/>
          <p:cNvSpPr/>
          <p:nvPr/>
        </p:nvSpPr>
        <p:spPr>
          <a:xfrm>
            <a:off x="6877080" y="1676520"/>
            <a:ext cx="2999520" cy="175788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В каждом pollfd задается дескриптор, и что в нем хочется слушать</a:t>
            </a:r>
            <a:endParaRPr b="0" lang="en-US" sz="2250" spc="-1" strike="noStrike">
              <a:latin typeface="Arial"/>
            </a:endParaRPr>
          </a:p>
        </p:txBody>
      </p:sp>
      <p:sp>
        <p:nvSpPr>
          <p:cNvPr id="627" name="CustomShape 8"/>
          <p:cNvSpPr/>
          <p:nvPr/>
        </p:nvSpPr>
        <p:spPr>
          <a:xfrm>
            <a:off x="7709040" y="1676520"/>
            <a:ext cx="2999520" cy="215172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После возврата poll положит сюда реально произошедшие события</a:t>
            </a:r>
            <a:endParaRPr b="0" lang="en-US" sz="2250" spc="-1" strike="noStrike">
              <a:latin typeface="Arial"/>
            </a:endParaRPr>
          </a:p>
        </p:txBody>
      </p:sp>
      <p:sp>
        <p:nvSpPr>
          <p:cNvPr id="628" name="CustomShape 9"/>
          <p:cNvSpPr/>
          <p:nvPr/>
        </p:nvSpPr>
        <p:spPr>
          <a:xfrm>
            <a:off x="1716120" y="2619360"/>
            <a:ext cx="4131720" cy="428400"/>
          </a:xfrm>
          <a:prstGeom prst="rect">
            <a:avLst/>
          </a:prstGeom>
          <a:noFill/>
          <a:ln w="19080">
            <a:solidFill>
              <a:schemeClr val="dk1"/>
            </a:solidFill>
            <a:round/>
          </a:ln>
        </p:spPr>
        <p:style>
          <a:lnRef idx="0"/>
          <a:fillRef idx="0"/>
          <a:effectRef idx="0"/>
          <a:fontRef idx="minor"/>
        </p:style>
      </p:sp>
      <p:sp>
        <p:nvSpPr>
          <p:cNvPr id="629" name="CustomShape 10"/>
          <p:cNvSpPr/>
          <p:nvPr/>
        </p:nvSpPr>
        <p:spPr>
          <a:xfrm>
            <a:off x="6753240" y="3682080"/>
            <a:ext cx="5177880" cy="3162960"/>
          </a:xfrm>
          <a:prstGeom prst="rect">
            <a:avLst/>
          </a:prstGeom>
          <a:solidFill>
            <a:schemeClr val="lt1"/>
          </a:solidFill>
          <a:ln>
            <a:noFill/>
          </a:ln>
        </p:spPr>
        <p:style>
          <a:lnRef idx="0"/>
          <a:fillRef idx="0"/>
          <a:effectRef idx="0"/>
          <a:fontRef idx="minor"/>
        </p:style>
        <p:txBody>
          <a:bodyPr tIns="91440" bIns="91440">
            <a:spAutoFit/>
          </a:bodyPr>
          <a:p>
            <a:pPr>
              <a:lnSpc>
                <a:spcPct val="100000"/>
              </a:lnSpc>
              <a:tabLst>
                <a:tab algn="l" pos="0"/>
              </a:tabLst>
            </a:pP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pollfd</a:t>
            </a:r>
            <a:r>
              <a:rPr b="0" lang="ru-RU" sz="1350" spc="-1" strike="noStrike">
                <a:solidFill>
                  <a:srgbClr val="37474f"/>
                </a:solidFill>
                <a:latin typeface="Roboto Mono"/>
                <a:ea typeface="Roboto Mono"/>
              </a:rPr>
              <a:t> fds[</a:t>
            </a:r>
            <a:r>
              <a:rPr b="0" lang="ru-RU" sz="1350" spc="-1" strike="noStrike">
                <a:solidFill>
                  <a:srgbClr val="c53929"/>
                </a:solidFill>
                <a:latin typeface="Roboto Mono"/>
                <a:ea typeface="Roboto Mono"/>
              </a:rPr>
              <a:t>2</a:t>
            </a:r>
            <a:r>
              <a:rPr b="0" lang="ru-RU" sz="1350" spc="-1" strike="noStrike">
                <a:solidFill>
                  <a:srgbClr val="37474f"/>
                </a:solidFill>
                <a:latin typeface="Roboto Mono"/>
                <a:ea typeface="Roboto Mono"/>
              </a:rPr>
              <a:t>];</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fds[</a:t>
            </a:r>
            <a:r>
              <a:rPr b="0" lang="ru-RU" sz="1350" spc="-1" strike="noStrike">
                <a:solidFill>
                  <a:srgbClr val="c53929"/>
                </a:solidFill>
                <a:latin typeface="Roboto Mono"/>
                <a:ea typeface="Roboto Mono"/>
              </a:rPr>
              <a:t>0</a:t>
            </a:r>
            <a:r>
              <a:rPr b="0" lang="ru-RU" sz="1350" spc="-1" strike="noStrike">
                <a:solidFill>
                  <a:srgbClr val="37474f"/>
                </a:solidFill>
                <a:latin typeface="Roboto Mono"/>
                <a:ea typeface="Roboto Mono"/>
              </a:rPr>
              <a:t>].fd = file_desc1;</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fds[</a:t>
            </a:r>
            <a:r>
              <a:rPr b="0" lang="ru-RU" sz="1350" spc="-1" strike="noStrike">
                <a:solidFill>
                  <a:srgbClr val="c53929"/>
                </a:solidFill>
                <a:latin typeface="Roboto Mono"/>
                <a:ea typeface="Roboto Mono"/>
              </a:rPr>
              <a:t>0</a:t>
            </a:r>
            <a:r>
              <a:rPr b="0" lang="ru-RU" sz="1350" spc="-1" strike="noStrike">
                <a:solidFill>
                  <a:srgbClr val="37474f"/>
                </a:solidFill>
                <a:latin typeface="Roboto Mono"/>
                <a:ea typeface="Roboto Mono"/>
              </a:rPr>
              <a:t>].events = POLLIN;</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fds[</a:t>
            </a:r>
            <a:r>
              <a:rPr b="0" lang="ru-RU" sz="1350" spc="-1" strike="noStrike">
                <a:solidFill>
                  <a:srgbClr val="c53929"/>
                </a:solidFill>
                <a:latin typeface="Roboto Mono"/>
                <a:ea typeface="Roboto Mono"/>
              </a:rPr>
              <a:t>1</a:t>
            </a:r>
            <a:r>
              <a:rPr b="0" lang="ru-RU" sz="1350" spc="-1" strike="noStrike">
                <a:solidFill>
                  <a:srgbClr val="37474f"/>
                </a:solidFill>
                <a:latin typeface="Roboto Mono"/>
                <a:ea typeface="Roboto Mono"/>
              </a:rPr>
              <a:t>].fd = file_desc2;</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fds[</a:t>
            </a:r>
            <a:r>
              <a:rPr b="0" lang="ru-RU" sz="1350" spc="-1" strike="noStrike">
                <a:solidFill>
                  <a:srgbClr val="c53929"/>
                </a:solidFill>
                <a:latin typeface="Roboto Mono"/>
                <a:ea typeface="Roboto Mono"/>
              </a:rPr>
              <a:t>1</a:t>
            </a:r>
            <a:r>
              <a:rPr b="0" lang="ru-RU" sz="1350" spc="-1" strike="noStrike">
                <a:solidFill>
                  <a:srgbClr val="37474f"/>
                </a:solidFill>
                <a:latin typeface="Roboto Mono"/>
                <a:ea typeface="Roboto Mono"/>
              </a:rPr>
              <a:t>].events = POLLIN | POLLOUT;</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poll(fds, </a:t>
            </a:r>
            <a:r>
              <a:rPr b="0" lang="ru-RU" sz="1350" spc="-1" strike="noStrike">
                <a:solidFill>
                  <a:srgbClr val="c53929"/>
                </a:solidFill>
                <a:latin typeface="Roboto Mono"/>
                <a:ea typeface="Roboto Mono"/>
              </a:rPr>
              <a:t>2</a:t>
            </a:r>
            <a:r>
              <a:rPr b="0" lang="ru-RU" sz="1350" spc="-1" strike="noStrike">
                <a:solidFill>
                  <a:srgbClr val="37474f"/>
                </a:solidFill>
                <a:latin typeface="Roboto Mono"/>
                <a:ea typeface="Roboto Mono"/>
              </a:rPr>
              <a:t>, </a:t>
            </a:r>
            <a:r>
              <a:rPr b="0" lang="ru-RU" sz="1350" spc="-1" strike="noStrike">
                <a:solidFill>
                  <a:srgbClr val="c53929"/>
                </a:solidFill>
                <a:latin typeface="Roboto Mono"/>
                <a:ea typeface="Roboto Mono"/>
              </a:rPr>
              <a:t>2000</a:t>
            </a:r>
            <a:r>
              <a:rPr b="0" lang="ru-RU" sz="1350" spc="-1" strike="noStrike">
                <a:solidFill>
                  <a:srgbClr val="37474f"/>
                </a:solidFill>
                <a:latin typeface="Roboto Mono"/>
                <a:ea typeface="Roboto Mono"/>
              </a:rPr>
              <a:t>);</a:t>
            </a: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if</a:t>
            </a:r>
            <a:r>
              <a:rPr b="0" lang="ru-RU" sz="1350" spc="-1" strike="noStrike">
                <a:solidFill>
                  <a:srgbClr val="37474f"/>
                </a:solidFill>
                <a:latin typeface="Roboto Mono"/>
                <a:ea typeface="Roboto Mono"/>
              </a:rPr>
              <a:t> (fds[</a:t>
            </a:r>
            <a:r>
              <a:rPr b="0" lang="ru-RU" sz="1350" spc="-1" strike="noStrike">
                <a:solidFill>
                  <a:srgbClr val="c53929"/>
                </a:solidFill>
                <a:latin typeface="Roboto Mono"/>
                <a:ea typeface="Roboto Mono"/>
              </a:rPr>
              <a:t>0</a:t>
            </a:r>
            <a:r>
              <a:rPr b="0" lang="ru-RU" sz="1350" spc="-1" strike="noStrike">
                <a:solidFill>
                  <a:srgbClr val="37474f"/>
                </a:solidFill>
                <a:latin typeface="Roboto Mono"/>
                <a:ea typeface="Roboto Mono"/>
              </a:rPr>
              <a:t>].revents | POLLIN)</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d81b60"/>
                </a:solidFill>
                <a:latin typeface="Roboto Mono"/>
                <a:ea typeface="Roboto Mono"/>
              </a:rPr>
              <a:t>/* Can safely read from file_desc1. */</a:t>
            </a:r>
            <a:endParaRPr b="0" lang="en-US" sz="1350" spc="-1" strike="noStrike">
              <a:latin typeface="Arial"/>
            </a:endParaRPr>
          </a:p>
          <a:p>
            <a:pPr>
              <a:lnSpc>
                <a:spcPct val="100000"/>
              </a:lnSpc>
              <a:tabLst>
                <a:tab algn="l" pos="0"/>
              </a:tabLst>
            </a:pP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if</a:t>
            </a:r>
            <a:r>
              <a:rPr b="0" lang="ru-RU" sz="1350" spc="-1" strike="noStrike">
                <a:solidFill>
                  <a:srgbClr val="37474f"/>
                </a:solidFill>
                <a:latin typeface="Roboto Mono"/>
                <a:ea typeface="Roboto Mono"/>
              </a:rPr>
              <a:t> (fds[</a:t>
            </a:r>
            <a:r>
              <a:rPr b="0" lang="ru-RU" sz="1350" spc="-1" strike="noStrike">
                <a:solidFill>
                  <a:srgbClr val="c53929"/>
                </a:solidFill>
                <a:latin typeface="Roboto Mono"/>
                <a:ea typeface="Roboto Mono"/>
              </a:rPr>
              <a:t>1</a:t>
            </a:r>
            <a:r>
              <a:rPr b="0" lang="ru-RU" sz="1350" spc="-1" strike="noStrike">
                <a:solidFill>
                  <a:srgbClr val="37474f"/>
                </a:solidFill>
                <a:latin typeface="Roboto Mono"/>
                <a:ea typeface="Roboto Mono"/>
              </a:rPr>
              <a:t>].revents | POLLIN)</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d81b60"/>
                </a:solidFill>
                <a:latin typeface="Roboto Mono"/>
                <a:ea typeface="Roboto Mono"/>
              </a:rPr>
              <a:t>/* Can safely read from file_desc2. */</a:t>
            </a:r>
            <a:endParaRPr b="0" lang="en-US" sz="1350" spc="-1" strike="noStrike">
              <a:latin typeface="Arial"/>
            </a:endParaRPr>
          </a:p>
          <a:p>
            <a:pPr>
              <a:lnSpc>
                <a:spcPct val="100000"/>
              </a:lnSpc>
              <a:tabLst>
                <a:tab algn="l" pos="0"/>
              </a:tabLst>
            </a:pP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if</a:t>
            </a:r>
            <a:r>
              <a:rPr b="0" lang="ru-RU" sz="1350" spc="-1" strike="noStrike">
                <a:solidFill>
                  <a:srgbClr val="37474f"/>
                </a:solidFill>
                <a:latin typeface="Roboto Mono"/>
                <a:ea typeface="Roboto Mono"/>
              </a:rPr>
              <a:t> (fds[</a:t>
            </a:r>
            <a:r>
              <a:rPr b="0" lang="ru-RU" sz="1350" spc="-1" strike="noStrike">
                <a:solidFill>
                  <a:srgbClr val="c53929"/>
                </a:solidFill>
                <a:latin typeface="Roboto Mono"/>
                <a:ea typeface="Roboto Mono"/>
              </a:rPr>
              <a:t>1</a:t>
            </a:r>
            <a:r>
              <a:rPr b="0" lang="ru-RU" sz="1350" spc="-1" strike="noStrike">
                <a:solidFill>
                  <a:srgbClr val="37474f"/>
                </a:solidFill>
                <a:latin typeface="Roboto Mono"/>
                <a:ea typeface="Roboto Mono"/>
              </a:rPr>
              <a:t>].revents | POLLOUT)</a:t>
            </a:r>
            <a:endParaRPr b="0" lang="en-US" sz="1350" spc="-1" strike="noStrike">
              <a:latin typeface="Arial"/>
            </a:endParaRPr>
          </a:p>
          <a:p>
            <a:pPr>
              <a:lnSpc>
                <a:spcPct val="150000"/>
              </a:lnSpc>
              <a:tabLst>
                <a:tab algn="l" pos="0"/>
              </a:tabLst>
            </a:pPr>
            <a:r>
              <a:rPr b="0" lang="ru-RU" sz="1350" spc="-1" strike="noStrike">
                <a:solidFill>
                  <a:srgbClr val="37474f"/>
                </a:solidFill>
                <a:latin typeface="Roboto Mono"/>
                <a:ea typeface="Roboto Mono"/>
              </a:rPr>
              <a:t>        </a:t>
            </a:r>
            <a:r>
              <a:rPr b="0" lang="ru-RU" sz="1350" spc="-1" strike="noStrike">
                <a:solidFill>
                  <a:srgbClr val="d81b60"/>
                </a:solidFill>
                <a:latin typeface="Roboto Mono"/>
                <a:ea typeface="Roboto Mono"/>
              </a:rPr>
              <a:t>/* Can safely write to file_desc2. */</a:t>
            </a:r>
            <a:endParaRPr b="0" lang="en-US" sz="1350" spc="-1" strike="noStrike">
              <a:latin typeface="Arial"/>
            </a:endParaRPr>
          </a:p>
        </p:txBody>
      </p:sp>
    </p:spTree>
  </p:cSld>
  <mc:AlternateContent>
    <mc:Choice Requires="p14">
      <p:transition spd="slow" p14:dur="2000"/>
    </mc:Choice>
    <mc:Fallback>
      <p:transition spd="slow"/>
    </mc:Fallback>
  </mc:AlternateContent>
  <p:timing>
    <p:tnLst>
      <p:par>
        <p:cTn id="605" dur="indefinite" restart="never" nodeType="tmRoot">
          <p:childTnLst>
            <p:seq>
              <p:cTn id="606" dur="indefinite" nodeType="mainSeq">
                <p:childTnLst>
                  <p:par>
                    <p:cTn id="607" fill="hold">
                      <p:stCondLst>
                        <p:cond delay="indefinite"/>
                      </p:stCondLst>
                      <p:childTnLst>
                        <p:par>
                          <p:cTn id="608" fill="hold">
                            <p:stCondLst>
                              <p:cond delay="0"/>
                            </p:stCondLst>
                            <p:childTnLst>
                              <p:par>
                                <p:cTn id="609" nodeType="clickEffect" fill="hold" presetClass="entr" presetID="10">
                                  <p:stCondLst>
                                    <p:cond delay="0"/>
                                  </p:stCondLst>
                                  <p:childTnLst>
                                    <p:set>
                                      <p:cBhvr>
                                        <p:cTn id="610" dur="1" fill="hold">
                                          <p:stCondLst>
                                            <p:cond delay="0"/>
                                          </p:stCondLst>
                                        </p:cTn>
                                        <p:tgtEl>
                                          <p:spTgt spid="625"/>
                                        </p:tgtEl>
                                        <p:attrNameLst>
                                          <p:attrName>style.visibility</p:attrName>
                                        </p:attrNameLst>
                                      </p:cBhvr>
                                      <p:to>
                                        <p:strVal val="visible"/>
                                      </p:to>
                                    </p:set>
                                    <p:animEffect filter="fade" transition="in">
                                      <p:cBhvr additive="repl">
                                        <p:cTn id="611" dur="1000"/>
                                        <p:tgtEl>
                                          <p:spTgt spid="625"/>
                                        </p:tgtEl>
                                      </p:cBhvr>
                                    </p:animEffect>
                                  </p:childTnLst>
                                </p:cTn>
                              </p:par>
                              <p:par>
                                <p:cTn id="612" nodeType="withEffect" fill="hold" presetClass="entr" presetID="10">
                                  <p:stCondLst>
                                    <p:cond delay="0"/>
                                  </p:stCondLst>
                                  <p:childTnLst>
                                    <p:set>
                                      <p:cBhvr>
                                        <p:cTn id="613" dur="1" fill="hold">
                                          <p:stCondLst>
                                            <p:cond delay="0"/>
                                          </p:stCondLst>
                                        </p:cTn>
                                        <p:tgtEl>
                                          <p:spTgt spid="626"/>
                                        </p:tgtEl>
                                        <p:attrNameLst>
                                          <p:attrName>style.visibility</p:attrName>
                                        </p:attrNameLst>
                                      </p:cBhvr>
                                      <p:to>
                                        <p:strVal val="visible"/>
                                      </p:to>
                                    </p:set>
                                    <p:animEffect filter="fade" transition="in">
                                      <p:cBhvr additive="repl">
                                        <p:cTn id="614" dur="1000"/>
                                        <p:tgtEl>
                                          <p:spTgt spid="626"/>
                                        </p:tgtEl>
                                      </p:cBhvr>
                                    </p:animEffect>
                                  </p:childTnLst>
                                </p:cTn>
                              </p:par>
                              <p:par>
                                <p:cTn id="615" nodeType="withEffect" fill="hold" presetClass="entr" presetID="10">
                                  <p:stCondLst>
                                    <p:cond delay="0"/>
                                  </p:stCondLst>
                                  <p:childTnLst>
                                    <p:set>
                                      <p:cBhvr>
                                        <p:cTn id="616" dur="1" fill="hold">
                                          <p:stCondLst>
                                            <p:cond delay="0"/>
                                          </p:stCondLst>
                                        </p:cTn>
                                        <p:tgtEl>
                                          <p:spTgt spid="624"/>
                                        </p:tgtEl>
                                        <p:attrNameLst>
                                          <p:attrName>style.visibility</p:attrName>
                                        </p:attrNameLst>
                                      </p:cBhvr>
                                      <p:to>
                                        <p:strVal val="visible"/>
                                      </p:to>
                                    </p:set>
                                    <p:animEffect filter="fade" transition="in">
                                      <p:cBhvr additive="repl">
                                        <p:cTn id="617" dur="1000"/>
                                        <p:tgtEl>
                                          <p:spTgt spid="624"/>
                                        </p:tgtEl>
                                      </p:cBhvr>
                                    </p:animEffect>
                                  </p:childTnLst>
                                </p:cTn>
                              </p:par>
                            </p:childTnLst>
                          </p:cTn>
                        </p:par>
                      </p:childTnLst>
                    </p:cTn>
                  </p:par>
                  <p:par>
                    <p:cTn id="618" fill="hold">
                      <p:stCondLst>
                        <p:cond delay="indefinite"/>
                      </p:stCondLst>
                      <p:childTnLst>
                        <p:par>
                          <p:cTn id="619" fill="hold">
                            <p:stCondLst>
                              <p:cond delay="0"/>
                            </p:stCondLst>
                            <p:childTnLst>
                              <p:par>
                                <p:cTn id="620" nodeType="clickEffect" fill="hold" presetClass="exit" presetID="1">
                                  <p:stCondLst>
                                    <p:cond delay="0"/>
                                  </p:stCondLst>
                                  <p:childTnLst>
                                    <p:set>
                                      <p:cBhvr>
                                        <p:cTn id="621" dur="1" fill="hold">
                                          <p:stCondLst>
                                            <p:cond delay="0"/>
                                          </p:stCondLst>
                                        </p:cTn>
                                        <p:tgtEl>
                                          <p:spTgt spid="625"/>
                                        </p:tgtEl>
                                        <p:attrNameLst>
                                          <p:attrName>style.visibility</p:attrName>
                                        </p:attrNameLst>
                                      </p:cBhvr>
                                      <p:to>
                                        <p:strVal val="hidden"/>
                                      </p:to>
                                    </p:set>
                                  </p:childTnLst>
                                </p:cTn>
                              </p:par>
                              <p:par>
                                <p:cTn id="622" nodeType="withEffect" fill="hold" presetClass="exit" presetID="1">
                                  <p:stCondLst>
                                    <p:cond delay="0"/>
                                  </p:stCondLst>
                                  <p:childTnLst>
                                    <p:set>
                                      <p:cBhvr>
                                        <p:cTn id="623" dur="1" fill="hold">
                                          <p:stCondLst>
                                            <p:cond delay="0"/>
                                          </p:stCondLst>
                                        </p:cTn>
                                        <p:tgtEl>
                                          <p:spTgt spid="626"/>
                                        </p:tgtEl>
                                        <p:attrNameLst>
                                          <p:attrName>style.visibility</p:attrName>
                                        </p:attrNameLst>
                                      </p:cBhvr>
                                      <p:to>
                                        <p:strVal val="hidden"/>
                                      </p:to>
                                    </p:set>
                                  </p:childTnLst>
                                </p:cTn>
                              </p:par>
                              <p:par>
                                <p:cTn id="624" nodeType="withEffect" fill="hold" presetClass="exit" presetID="1">
                                  <p:stCondLst>
                                    <p:cond delay="0"/>
                                  </p:stCondLst>
                                  <p:childTnLst>
                                    <p:set>
                                      <p:cBhvr>
                                        <p:cTn id="625" dur="1" fill="hold">
                                          <p:stCondLst>
                                            <p:cond delay="0"/>
                                          </p:stCondLst>
                                        </p:cTn>
                                        <p:tgtEl>
                                          <p:spTgt spid="624"/>
                                        </p:tgtEl>
                                        <p:attrNameLst>
                                          <p:attrName>style.visibility</p:attrName>
                                        </p:attrNameLst>
                                      </p:cBhvr>
                                      <p:to>
                                        <p:strVal val="hidden"/>
                                      </p:to>
                                    </p:set>
                                  </p:childTnLst>
                                </p:cTn>
                              </p:par>
                              <p:par>
                                <p:cTn id="626" nodeType="withEffect" fill="hold" presetClass="entr" presetID="10">
                                  <p:stCondLst>
                                    <p:cond delay="0"/>
                                  </p:stCondLst>
                                  <p:childTnLst>
                                    <p:set>
                                      <p:cBhvr>
                                        <p:cTn id="627" dur="1" fill="hold">
                                          <p:stCondLst>
                                            <p:cond delay="0"/>
                                          </p:stCondLst>
                                        </p:cTn>
                                        <p:tgtEl>
                                          <p:spTgt spid="628"/>
                                        </p:tgtEl>
                                        <p:attrNameLst>
                                          <p:attrName>style.visibility</p:attrName>
                                        </p:attrNameLst>
                                      </p:cBhvr>
                                      <p:to>
                                        <p:strVal val="visible"/>
                                      </p:to>
                                    </p:set>
                                    <p:animEffect filter="fade" transition="in">
                                      <p:cBhvr additive="repl">
                                        <p:cTn id="628" dur="1000"/>
                                        <p:tgtEl>
                                          <p:spTgt spid="628"/>
                                        </p:tgtEl>
                                      </p:cBhvr>
                                    </p:animEffect>
                                  </p:childTnLst>
                                </p:cTn>
                              </p:par>
                              <p:par>
                                <p:cTn id="629" nodeType="withEffect" fill="hold" presetClass="entr" presetID="10">
                                  <p:stCondLst>
                                    <p:cond delay="0"/>
                                  </p:stCondLst>
                                  <p:childTnLst>
                                    <p:set>
                                      <p:cBhvr>
                                        <p:cTn id="630" dur="1" fill="hold">
                                          <p:stCondLst>
                                            <p:cond delay="0"/>
                                          </p:stCondLst>
                                        </p:cTn>
                                        <p:tgtEl>
                                          <p:spTgt spid="627"/>
                                        </p:tgtEl>
                                        <p:attrNameLst>
                                          <p:attrName>style.visibility</p:attrName>
                                        </p:attrNameLst>
                                      </p:cBhvr>
                                      <p:to>
                                        <p:strVal val="visible"/>
                                      </p:to>
                                    </p:set>
                                    <p:animEffect filter="fade" transition="in">
                                      <p:cBhvr additive="repl">
                                        <p:cTn id="631" dur="1000"/>
                                        <p:tgtEl>
                                          <p:spTgt spid="627"/>
                                        </p:tgtEl>
                                      </p:cBhvr>
                                    </p:animEffect>
                                  </p:childTnLst>
                                </p:cTn>
                              </p:par>
                            </p:childTnLst>
                          </p:cTn>
                        </p:par>
                      </p:childTnLst>
                    </p:cTn>
                  </p:par>
                  <p:par>
                    <p:cTn id="632" fill="hold">
                      <p:stCondLst>
                        <p:cond delay="indefinite"/>
                      </p:stCondLst>
                      <p:childTnLst>
                        <p:par>
                          <p:cTn id="633" fill="hold">
                            <p:stCondLst>
                              <p:cond delay="0"/>
                            </p:stCondLst>
                            <p:childTnLst>
                              <p:par>
                                <p:cTn id="634" nodeType="clickEffect" fill="hold" presetClass="exit" presetID="1">
                                  <p:stCondLst>
                                    <p:cond delay="0"/>
                                  </p:stCondLst>
                                  <p:childTnLst>
                                    <p:set>
                                      <p:cBhvr>
                                        <p:cTn id="635" dur="1" fill="hold">
                                          <p:stCondLst>
                                            <p:cond delay="0"/>
                                          </p:stCondLst>
                                        </p:cTn>
                                        <p:tgtEl>
                                          <p:spTgt spid="628"/>
                                        </p:tgtEl>
                                        <p:attrNameLst>
                                          <p:attrName>style.visibility</p:attrName>
                                        </p:attrNameLst>
                                      </p:cBhvr>
                                      <p:to>
                                        <p:strVal val="hidden"/>
                                      </p:to>
                                    </p:set>
                                  </p:childTnLst>
                                </p:cTn>
                              </p:par>
                              <p:par>
                                <p:cTn id="636" nodeType="withEffect" fill="hold" presetClass="exit" presetID="1">
                                  <p:stCondLst>
                                    <p:cond delay="0"/>
                                  </p:stCondLst>
                                  <p:childTnLst>
                                    <p:set>
                                      <p:cBhvr>
                                        <p:cTn id="637" dur="1" fill="hold">
                                          <p:stCondLst>
                                            <p:cond delay="0"/>
                                          </p:stCondLst>
                                        </p:cTn>
                                        <p:tgtEl>
                                          <p:spTgt spid="627"/>
                                        </p:tgtEl>
                                        <p:attrNameLst>
                                          <p:attrName>style.visibility</p:attrName>
                                        </p:attrNameLst>
                                      </p:cBhvr>
                                      <p:to>
                                        <p:strVal val="hidden"/>
                                      </p:to>
                                    </p:set>
                                  </p:childTnLst>
                                </p:cTn>
                              </p:par>
                              <p:par>
                                <p:cTn id="638" nodeType="withEffect" fill="hold" presetClass="entr" presetID="10">
                                  <p:stCondLst>
                                    <p:cond delay="0"/>
                                  </p:stCondLst>
                                  <p:childTnLst>
                                    <p:set>
                                      <p:cBhvr>
                                        <p:cTn id="639" dur="1" fill="hold">
                                          <p:stCondLst>
                                            <p:cond delay="0"/>
                                          </p:stCondLst>
                                        </p:cTn>
                                        <p:tgtEl>
                                          <p:spTgt spid="629"/>
                                        </p:tgtEl>
                                        <p:attrNameLst>
                                          <p:attrName>style.visibility</p:attrName>
                                        </p:attrNameLst>
                                      </p:cBhvr>
                                      <p:to>
                                        <p:strVal val="visible"/>
                                      </p:to>
                                    </p:set>
                                    <p:animEffect filter="fade" transition="in">
                                      <p:cBhvr additive="repl">
                                        <p:cTn id="640" dur="1000"/>
                                        <p:tgtEl>
                                          <p:spTgt spid="629"/>
                                        </p:tgtEl>
                                      </p:cBhvr>
                                    </p:animEffect>
                                  </p:childTnLst>
                                </p:cTn>
                              </p:par>
                            </p:childTnLst>
                          </p:cTn>
                        </p:par>
                      </p:childTnLst>
                    </p:cTn>
                  </p:par>
                  <p:par>
                    <p:cTn id="641" fill="hold">
                      <p:stCondLst>
                        <p:cond delay="indefinite"/>
                      </p:stCondLst>
                      <p:childTnLst>
                        <p:par>
                          <p:cTn id="642" fill="hold">
                            <p:stCondLst>
                              <p:cond delay="0"/>
                            </p:stCondLst>
                            <p:childTnLst>
                              <p:par>
                                <p:cTn id="643" nodeType="clickEffect" fill="hold" presetClass="exit" presetID="1">
                                  <p:stCondLst>
                                    <p:cond delay="0"/>
                                  </p:stCondLst>
                                  <p:childTnLst>
                                    <p:set>
                                      <p:cBhvr>
                                        <p:cTn id="644" dur="1" fill="hold">
                                          <p:stCondLst>
                                            <p:cond delay="0"/>
                                          </p:stCondLst>
                                        </p:cTn>
                                        <p:tgtEl>
                                          <p:spTgt spid="629"/>
                                        </p:tgtEl>
                                        <p:attrNameLst>
                                          <p:attrName>style.visibility</p:attrName>
                                        </p:attrNameLst>
                                      </p:cBhvr>
                                      <p:to>
                                        <p:strVal val="hidden"/>
                                      </p:to>
                                    </p:set>
                                  </p:childTnLst>
                                </p:cTn>
                              </p:par>
                              <p:par>
                                <p:cTn id="645" nodeType="withEffect" fill="hold" presetClass="entr" presetID="10">
                                  <p:stCondLst>
                                    <p:cond delay="0"/>
                                  </p:stCondLst>
                                  <p:childTnLst>
                                    <p:set>
                                      <p:cBhvr>
                                        <p:cTn id="646" dur="1" fill="hold">
                                          <p:stCondLst>
                                            <p:cond delay="0"/>
                                          </p:stCondLst>
                                        </p:cTn>
                                        <p:tgtEl>
                                          <p:spTgt spid="619"/>
                                        </p:tgtEl>
                                        <p:attrNameLst>
                                          <p:attrName>style.visibility</p:attrName>
                                        </p:attrNameLst>
                                      </p:cBhvr>
                                      <p:to>
                                        <p:strVal val="visible"/>
                                      </p:to>
                                    </p:set>
                                    <p:animEffect filter="fade" transition="in">
                                      <p:cBhvr additive="repl">
                                        <p:cTn id="647" dur="1000"/>
                                        <p:tgtEl>
                                          <p:spTgt spid="619"/>
                                        </p:tgtEl>
                                      </p:cBhvr>
                                    </p:animEffect>
                                  </p:childTnLst>
                                </p:cTn>
                              </p:par>
                              <p:par>
                                <p:cTn id="648" nodeType="withEffect" fill="hold" presetClass="entr" presetID="10">
                                  <p:stCondLst>
                                    <p:cond delay="0"/>
                                  </p:stCondLst>
                                  <p:childTnLst>
                                    <p:set>
                                      <p:cBhvr>
                                        <p:cTn id="649" dur="1" fill="hold">
                                          <p:stCondLst>
                                            <p:cond delay="0"/>
                                          </p:stCondLst>
                                        </p:cTn>
                                        <p:tgtEl>
                                          <p:spTgt spid="620"/>
                                        </p:tgtEl>
                                        <p:attrNameLst>
                                          <p:attrName>style.visibility</p:attrName>
                                        </p:attrNameLst>
                                      </p:cBhvr>
                                      <p:to>
                                        <p:strVal val="visible"/>
                                      </p:to>
                                    </p:set>
                                    <p:animEffect filter="fade" transition="in">
                                      <p:cBhvr additive="repl">
                                        <p:cTn id="650" dur="1000"/>
                                        <p:tgtEl>
                                          <p:spTgt spid="620"/>
                                        </p:tgtEl>
                                      </p:cBhvr>
                                    </p:animEffect>
                                  </p:childTnLst>
                                </p:cTn>
                              </p:par>
                              <p:par>
                                <p:cTn id="651" nodeType="withEffect" fill="hold" presetClass="entr" presetID="10">
                                  <p:stCondLst>
                                    <p:cond delay="0"/>
                                  </p:stCondLst>
                                  <p:childTnLst>
                                    <p:set>
                                      <p:cBhvr>
                                        <p:cTn id="652" dur="1" fill="hold">
                                          <p:stCondLst>
                                            <p:cond delay="0"/>
                                          </p:stCondLst>
                                        </p:cTn>
                                        <p:tgtEl>
                                          <p:spTgt spid="621"/>
                                        </p:tgtEl>
                                        <p:attrNameLst>
                                          <p:attrName>style.visibility</p:attrName>
                                        </p:attrNameLst>
                                      </p:cBhvr>
                                      <p:to>
                                        <p:strVal val="visible"/>
                                      </p:to>
                                    </p:set>
                                    <p:animEffect filter="fade" transition="in">
                                      <p:cBhvr additive="repl">
                                        <p:cTn id="653" dur="1000"/>
                                        <p:tgtEl>
                                          <p:spTgt spid="621"/>
                                        </p:tgtEl>
                                      </p:cBhvr>
                                    </p:animEffect>
                                  </p:childTnLst>
                                </p:cTn>
                              </p:par>
                              <p:par>
                                <p:cTn id="654" nodeType="withEffect" fill="hold" presetClass="entr" presetID="10">
                                  <p:stCondLst>
                                    <p:cond delay="0"/>
                                  </p:stCondLst>
                                  <p:childTnLst>
                                    <p:set>
                                      <p:cBhvr>
                                        <p:cTn id="655" dur="1" fill="hold">
                                          <p:stCondLst>
                                            <p:cond delay="0"/>
                                          </p:stCondLst>
                                        </p:cTn>
                                        <p:tgtEl>
                                          <p:spTgt spid="622"/>
                                        </p:tgtEl>
                                        <p:attrNameLst>
                                          <p:attrName>style.visibility</p:attrName>
                                        </p:attrNameLst>
                                      </p:cBhvr>
                                      <p:to>
                                        <p:strVal val="visible"/>
                                      </p:to>
                                    </p:set>
                                    <p:animEffect filter="fade" transition="in">
                                      <p:cBhvr additive="repl">
                                        <p:cTn id="656" dur="1000"/>
                                        <p:tgtEl>
                                          <p:spTgt spid="622"/>
                                        </p:tgtEl>
                                      </p:cBhvr>
                                    </p:animEffect>
                                  </p:childTnLst>
                                </p:cTn>
                              </p:par>
                              <p:par>
                                <p:cTn id="657" nodeType="withEffect" fill="hold" presetClass="entr" presetID="10">
                                  <p:stCondLst>
                                    <p:cond delay="0"/>
                                  </p:stCondLst>
                                  <p:childTnLst>
                                    <p:set>
                                      <p:cBhvr>
                                        <p:cTn id="658" dur="1" fill="hold">
                                          <p:stCondLst>
                                            <p:cond delay="0"/>
                                          </p:stCondLst>
                                        </p:cTn>
                                        <p:tgtEl>
                                          <p:spTgt spid="623"/>
                                        </p:tgtEl>
                                        <p:attrNameLst>
                                          <p:attrName>style.visibility</p:attrName>
                                        </p:attrNameLst>
                                      </p:cBhvr>
                                      <p:to>
                                        <p:strVal val="visible"/>
                                      </p:to>
                                    </p:set>
                                    <p:animEffect filter="fade" transition="in">
                                      <p:cBhvr additive="repl">
                                        <p:cTn id="659" dur="1000"/>
                                        <p:tgtEl>
                                          <p:spTgt spid="6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Мультиплексирование. Poll (2/)</a:t>
            </a:r>
            <a:endParaRPr b="0" lang="en-US" sz="3200" spc="-1" strike="noStrike">
              <a:solidFill>
                <a:srgbClr val="000000"/>
              </a:solidFill>
              <a:latin typeface="Arial"/>
            </a:endParaRPr>
          </a:p>
        </p:txBody>
      </p:sp>
      <p:sp>
        <p:nvSpPr>
          <p:cNvPr id="631"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8911BCB6-A21C-4C64-9E6C-36649A3BB430}"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632" name="CustomShape 3"/>
          <p:cNvSpPr/>
          <p:nvPr/>
        </p:nvSpPr>
        <p:spPr>
          <a:xfrm>
            <a:off x="2535120" y="1438200"/>
            <a:ext cx="5646600" cy="5529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150" spc="-1" strike="noStrike">
                <a:solidFill>
                  <a:srgbClr val="3f51b5"/>
                </a:solidFill>
                <a:latin typeface="Roboto Mono"/>
                <a:ea typeface="Roboto Mono"/>
              </a:rPr>
              <a:t>struct</a:t>
            </a:r>
            <a:r>
              <a:rPr b="0" lang="ru-RU" sz="1150" spc="-1" strike="noStrike">
                <a:solidFill>
                  <a:srgbClr val="37474f"/>
                </a:solidFill>
                <a:latin typeface="Roboto Mono"/>
                <a:ea typeface="Roboto Mono"/>
              </a:rPr>
              <a:t> </a:t>
            </a:r>
            <a:r>
              <a:rPr b="0" lang="ru-RU" sz="1150" spc="-1" strike="noStrike">
                <a:solidFill>
                  <a:srgbClr val="9c27b0"/>
                </a:solidFill>
                <a:latin typeface="Roboto Mono"/>
                <a:ea typeface="Roboto Mono"/>
              </a:rPr>
              <a:t>pollfd</a:t>
            </a:r>
            <a:r>
              <a:rPr b="0" lang="ru-RU" sz="1150" spc="-1" strike="noStrike">
                <a:solidFill>
                  <a:srgbClr val="37474f"/>
                </a:solidFill>
                <a:latin typeface="Roboto Mono"/>
                <a:ea typeface="Roboto Mono"/>
              </a:rPr>
              <a:t> *fds = malloc(</a:t>
            </a:r>
            <a:r>
              <a:rPr b="0" lang="ru-RU" sz="1150" spc="-1" strike="noStrike">
                <a:solidFill>
                  <a:srgbClr val="3f51b5"/>
                </a:solidFill>
                <a:latin typeface="Roboto Mono"/>
                <a:ea typeface="Roboto Mono"/>
              </a:rPr>
              <a:t>sizeof</a:t>
            </a:r>
            <a:r>
              <a:rPr b="0" lang="ru-RU" sz="1150" spc="-1" strike="noStrike">
                <a:solidFill>
                  <a:srgbClr val="37474f"/>
                </a:solidFill>
                <a:latin typeface="Roboto Mono"/>
                <a:ea typeface="Roboto Mono"/>
              </a:rPr>
              <a:t>(fds[</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fd_count = </a:t>
            </a:r>
            <a:r>
              <a:rPr b="0" lang="ru-RU" sz="1150" spc="-1" strike="noStrike">
                <a:solidFill>
                  <a:srgbClr val="c53929"/>
                </a:solidFill>
                <a:latin typeface="Roboto Mono"/>
                <a:ea typeface="Roboto Mono"/>
              </a:rPr>
              <a:t>1</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fds[</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].fd = server;</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fds[</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].events = POLLIN;</a:t>
            </a:r>
            <a:endParaRPr b="0" lang="en-US" sz="1150" spc="-1" strike="noStrike">
              <a:latin typeface="Arial"/>
            </a:endParaRPr>
          </a:p>
          <a:p>
            <a:pPr>
              <a:lnSpc>
                <a:spcPct val="100000"/>
              </a:lnSpc>
              <a:tabLst>
                <a:tab algn="l" pos="0"/>
              </a:tabLst>
            </a:pPr>
            <a:r>
              <a:rPr b="0" lang="ru-RU" sz="1150" spc="-1" strike="noStrike">
                <a:solidFill>
                  <a:srgbClr val="3f51b5"/>
                </a:solidFill>
                <a:latin typeface="Roboto Mono"/>
                <a:ea typeface="Roboto Mono"/>
              </a:rPr>
              <a:t>while</a:t>
            </a:r>
            <a:r>
              <a:rPr b="0" lang="ru-RU" sz="1150" spc="-1" strike="noStrike">
                <a:solidFill>
                  <a:srgbClr val="37474f"/>
                </a:solidFill>
                <a:latin typeface="Roboto Mono"/>
                <a:ea typeface="Roboto Mono"/>
              </a:rPr>
              <a:t>(</a:t>
            </a:r>
            <a:r>
              <a:rPr b="0" lang="ru-RU" sz="1150" spc="-1" strike="noStrike">
                <a:solidFill>
                  <a:srgbClr val="c53929"/>
                </a:solidFill>
                <a:latin typeface="Roboto Mono"/>
                <a:ea typeface="Roboto Mono"/>
              </a:rPr>
              <a:t>1</a:t>
            </a:r>
            <a:r>
              <a:rPr b="0" lang="ru-RU" sz="1150" spc="-1" strike="noStrike">
                <a:solidFill>
                  <a:srgbClr val="37474f"/>
                </a:solidFill>
                <a:latin typeface="Roboto Mono"/>
                <a:ea typeface="Roboto Mono"/>
              </a:rPr>
              <a:t>)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nfds = poll(fds, fd_count, </a:t>
            </a:r>
            <a:r>
              <a:rPr b="0" lang="ru-RU" sz="1150" spc="-1" strike="noStrike">
                <a:solidFill>
                  <a:srgbClr val="c53929"/>
                </a:solidFill>
                <a:latin typeface="Roboto Mono"/>
                <a:ea typeface="Roboto Mono"/>
              </a:rPr>
              <a:t>2000</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(nfds ==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printf(</a:t>
            </a:r>
            <a:r>
              <a:rPr b="0" lang="ru-RU" sz="1150" spc="-1" strike="noStrike">
                <a:solidFill>
                  <a:srgbClr val="388e3c"/>
                </a:solidFill>
                <a:latin typeface="Roboto Mono"/>
                <a:ea typeface="Roboto Mono"/>
              </a:rPr>
              <a:t>"Timeout\n"</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continue</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((fds[</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].revents &amp; POLLIN) !=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client_sock = accept(server, </a:t>
            </a:r>
            <a:r>
              <a:rPr b="0" lang="ru-RU" sz="1150" spc="-1" strike="noStrike">
                <a:solidFill>
                  <a:srgbClr val="c53929"/>
                </a:solidFill>
                <a:latin typeface="Roboto Mono"/>
                <a:ea typeface="Roboto Mono"/>
              </a:rPr>
              <a:t>NULL</a:t>
            </a:r>
            <a:r>
              <a:rPr b="0" lang="ru-RU" sz="1150" spc="-1" strike="noStrike">
                <a:solidFill>
                  <a:srgbClr val="37474f"/>
                </a:solidFill>
                <a:latin typeface="Roboto Mono"/>
                <a:ea typeface="Roboto Mono"/>
              </a:rPr>
              <a:t>, </a:t>
            </a:r>
            <a:r>
              <a:rPr b="0" lang="ru-RU" sz="1150" spc="-1" strike="noStrike">
                <a:solidFill>
                  <a:srgbClr val="c53929"/>
                </a:solidFill>
                <a:latin typeface="Roboto Mono"/>
                <a:ea typeface="Roboto Mono"/>
              </a:rPr>
              <a:t>NULL</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printf(</a:t>
            </a:r>
            <a:r>
              <a:rPr b="0" lang="ru-RU" sz="1150" spc="-1" strike="noStrike">
                <a:solidFill>
                  <a:srgbClr val="388e3c"/>
                </a:solidFill>
                <a:latin typeface="Roboto Mono"/>
                <a:ea typeface="Roboto Mono"/>
              </a:rPr>
              <a:t>"New client\n"</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fd_count++;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fds = realloc(fds, fd_count * </a:t>
            </a:r>
            <a:r>
              <a:rPr b="0" lang="ru-RU" sz="1150" spc="-1" strike="noStrike">
                <a:solidFill>
                  <a:srgbClr val="3f51b5"/>
                </a:solidFill>
                <a:latin typeface="Roboto Mono"/>
                <a:ea typeface="Roboto Mono"/>
              </a:rPr>
              <a:t>sizeof</a:t>
            </a:r>
            <a:r>
              <a:rPr b="0" lang="ru-RU" sz="1150" spc="-1" strike="noStrike">
                <a:solidFill>
                  <a:srgbClr val="37474f"/>
                </a:solidFill>
                <a:latin typeface="Roboto Mono"/>
                <a:ea typeface="Roboto Mono"/>
              </a:rPr>
              <a:t>(fds[</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fds[fd_count - </a:t>
            </a:r>
            <a:r>
              <a:rPr b="0" lang="ru-RU" sz="1150" spc="-1" strike="noStrike">
                <a:solidFill>
                  <a:srgbClr val="c53929"/>
                </a:solidFill>
                <a:latin typeface="Roboto Mono"/>
                <a:ea typeface="Roboto Mono"/>
              </a:rPr>
              <a:t>1</a:t>
            </a:r>
            <a:r>
              <a:rPr b="0" lang="ru-RU" sz="1150" spc="-1" strike="noStrike">
                <a:solidFill>
                  <a:srgbClr val="37474f"/>
                </a:solidFill>
                <a:latin typeface="Roboto Mono"/>
                <a:ea typeface="Roboto Mono"/>
              </a:rPr>
              <a:t>].fd = client_sock;</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fds[fd_count - </a:t>
            </a:r>
            <a:r>
              <a:rPr b="0" lang="ru-RU" sz="1150" spc="-1" strike="noStrike">
                <a:solidFill>
                  <a:srgbClr val="c53929"/>
                </a:solidFill>
                <a:latin typeface="Roboto Mono"/>
                <a:ea typeface="Roboto Mono"/>
              </a:rPr>
              <a:t>1</a:t>
            </a:r>
            <a:r>
              <a:rPr b="0" lang="ru-RU" sz="1150" spc="-1" strike="noStrike">
                <a:solidFill>
                  <a:srgbClr val="37474f"/>
                </a:solidFill>
                <a:latin typeface="Roboto Mono"/>
                <a:ea typeface="Roboto Mono"/>
              </a:rPr>
              <a:t>].events = POLLIN;</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nfds--;</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for</a:t>
            </a: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i =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i &lt; fd_count &amp;&amp; nfds &gt;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++i)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((fds[i].revents &amp; POLLIN) ==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continue</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nfds--;</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printf(</a:t>
            </a:r>
            <a:r>
              <a:rPr b="0" lang="ru-RU" sz="1150" spc="-1" strike="noStrike">
                <a:solidFill>
                  <a:srgbClr val="388e3c"/>
                </a:solidFill>
                <a:latin typeface="Roboto Mono"/>
                <a:ea typeface="Roboto Mono"/>
              </a:rPr>
              <a:t>"Interact with fd %d\n"</a:t>
            </a:r>
            <a:r>
              <a:rPr b="0" lang="ru-RU" sz="1150" spc="-1" strike="noStrike">
                <a:solidFill>
                  <a:srgbClr val="37474f"/>
                </a:solidFill>
                <a:latin typeface="Roboto Mono"/>
                <a:ea typeface="Roboto Mono"/>
              </a:rPr>
              <a:t>, fds[i].fd);</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(interact(fds[i].fd) ==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printf(</a:t>
            </a:r>
            <a:r>
              <a:rPr b="0" lang="ru-RU" sz="1150" spc="-1" strike="noStrike">
                <a:solidFill>
                  <a:srgbClr val="388e3c"/>
                </a:solidFill>
                <a:latin typeface="Roboto Mono"/>
                <a:ea typeface="Roboto Mono"/>
              </a:rPr>
              <a:t>"Client disconnected\n"</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remove_client(&amp;fds, &amp;fd_count, i);</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a:t>
            </a:r>
            <a:endParaRPr b="0" lang="en-US" sz="1150" spc="-1" strike="noStrike">
              <a:latin typeface="Arial"/>
            </a:endParaRPr>
          </a:p>
          <a:p>
            <a:pPr>
              <a:lnSpc>
                <a:spcPct val="150000"/>
              </a:lnSpc>
              <a:tabLst>
                <a:tab algn="l" pos="0"/>
              </a:tabLst>
            </a:pPr>
            <a:r>
              <a:rPr b="0" lang="ru-RU" sz="1150" spc="-1" strike="noStrike">
                <a:solidFill>
                  <a:srgbClr val="37474f"/>
                </a:solidFill>
                <a:latin typeface="Roboto Mono"/>
                <a:ea typeface="Roboto Mono"/>
              </a:rPr>
              <a:t>}</a:t>
            </a:r>
            <a:endParaRPr b="0" lang="en-US" sz="1150" spc="-1" strike="noStrike">
              <a:latin typeface="Arial"/>
            </a:endParaRPr>
          </a:p>
        </p:txBody>
      </p:sp>
      <p:sp>
        <p:nvSpPr>
          <p:cNvPr id="633" name="CustomShape 4"/>
          <p:cNvSpPr/>
          <p:nvPr/>
        </p:nvSpPr>
        <p:spPr>
          <a:xfrm>
            <a:off x="2535120" y="1438200"/>
            <a:ext cx="4131720" cy="823320"/>
          </a:xfrm>
          <a:prstGeom prst="rect">
            <a:avLst/>
          </a:prstGeom>
          <a:noFill/>
          <a:ln w="19080">
            <a:solidFill>
              <a:schemeClr val="dk1"/>
            </a:solidFill>
            <a:round/>
          </a:ln>
        </p:spPr>
        <p:style>
          <a:lnRef idx="0"/>
          <a:fillRef idx="0"/>
          <a:effectRef idx="0"/>
          <a:fontRef idx="minor"/>
        </p:style>
      </p:sp>
      <p:sp>
        <p:nvSpPr>
          <p:cNvPr id="634" name="CustomShape 5"/>
          <p:cNvSpPr/>
          <p:nvPr/>
        </p:nvSpPr>
        <p:spPr>
          <a:xfrm>
            <a:off x="6896160" y="1486800"/>
            <a:ext cx="2999520" cy="1073160"/>
          </a:xfrm>
          <a:prstGeom prst="rect">
            <a:avLst/>
          </a:prstGeom>
          <a:solidFill>
            <a:schemeClr val="lt1"/>
          </a:solidFill>
          <a:ln>
            <a:noFill/>
          </a:ln>
        </p:spPr>
        <p:style>
          <a:lnRef idx="0"/>
          <a:fillRef idx="0"/>
          <a:effectRef idx="0"/>
          <a:fontRef idx="minor"/>
        </p:style>
        <p:txBody>
          <a:bodyPr tIns="91440" bIns="91440">
            <a:spAutoFit/>
          </a:bodyPr>
          <a:p>
            <a:pPr algn="ctr">
              <a:lnSpc>
                <a:spcPct val="130000"/>
              </a:lnSpc>
              <a:tabLst>
                <a:tab algn="l" pos="0"/>
              </a:tabLst>
            </a:pPr>
            <a:r>
              <a:rPr b="0" lang="ru-RU" sz="2250" spc="-1" strike="noStrike">
                <a:solidFill>
                  <a:srgbClr val="000000"/>
                </a:solidFill>
                <a:highlight>
                  <a:srgbClr val="ffffff"/>
                </a:highlight>
                <a:latin typeface="Arial"/>
                <a:ea typeface="Arial"/>
              </a:rPr>
              <a:t>Вместо массива int теперь массив pollfd</a:t>
            </a:r>
            <a:endParaRPr b="0" lang="en-US" sz="2250" spc="-1" strike="noStrike">
              <a:latin typeface="Arial"/>
            </a:endParaRPr>
          </a:p>
        </p:txBody>
      </p:sp>
      <p:sp>
        <p:nvSpPr>
          <p:cNvPr id="635" name="CustomShape 6"/>
          <p:cNvSpPr/>
          <p:nvPr/>
        </p:nvSpPr>
        <p:spPr>
          <a:xfrm>
            <a:off x="8829720" y="6256800"/>
            <a:ext cx="299952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800" spc="-1" strike="noStrike" u="sng">
                <a:solidFill>
                  <a:srgbClr val="0000ff"/>
                </a:solidFill>
                <a:highlight>
                  <a:srgbClr val="ffffff"/>
                </a:highlight>
                <a:uFillTx/>
                <a:latin typeface="Arial"/>
                <a:ea typeface="Arial"/>
                <a:hlinkClick r:id="rId1"/>
              </a:rPr>
              <a:t>9_aio/5_server_poll.c</a:t>
            </a:r>
            <a:endParaRPr b="0" lang="en-US" sz="1800" spc="-1" strike="noStrike">
              <a:latin typeface="Arial"/>
            </a:endParaRPr>
          </a:p>
        </p:txBody>
      </p:sp>
      <p:sp>
        <p:nvSpPr>
          <p:cNvPr id="636" name="CustomShape 7"/>
          <p:cNvSpPr/>
          <p:nvPr/>
        </p:nvSpPr>
        <p:spPr>
          <a:xfrm>
            <a:off x="7305840" y="1895400"/>
            <a:ext cx="2999520" cy="1963800"/>
          </a:xfrm>
          <a:prstGeom prst="rect">
            <a:avLst/>
          </a:prstGeom>
          <a:noFill/>
          <a:ln>
            <a:noFill/>
          </a:ln>
        </p:spPr>
        <p:style>
          <a:lnRef idx="0"/>
          <a:fillRef idx="0"/>
          <a:effectRef idx="0"/>
          <a:fontRef idx="minor"/>
        </p:style>
        <p:txBody>
          <a:bodyPr tIns="91440" bIns="91440">
            <a:spAutoFit/>
          </a:bodyPr>
          <a:p>
            <a:pPr algn="ctr">
              <a:lnSpc>
                <a:spcPct val="130000"/>
              </a:lnSpc>
              <a:tabLst>
                <a:tab algn="l" pos="0"/>
              </a:tabLst>
            </a:pPr>
            <a:r>
              <a:rPr b="0" lang="ru-RU" sz="2250" spc="-1" strike="noStrike">
                <a:solidFill>
                  <a:srgbClr val="000000"/>
                </a:solidFill>
                <a:highlight>
                  <a:srgbClr val="ffffff"/>
                </a:highlight>
                <a:latin typeface="Arial"/>
                <a:ea typeface="Arial"/>
              </a:rPr>
              <a:t>Poll, как и select, вернет, сколько pollfd имеют события</a:t>
            </a:r>
            <a:endParaRPr b="0" lang="en-US" sz="2250" spc="-1" strike="noStrike">
              <a:latin typeface="Arial"/>
            </a:endParaRPr>
          </a:p>
        </p:txBody>
      </p:sp>
      <p:sp>
        <p:nvSpPr>
          <p:cNvPr id="637" name="CustomShape 8"/>
          <p:cNvSpPr/>
          <p:nvPr/>
        </p:nvSpPr>
        <p:spPr>
          <a:xfrm>
            <a:off x="2897280" y="2381400"/>
            <a:ext cx="3636720" cy="945720"/>
          </a:xfrm>
          <a:prstGeom prst="rect">
            <a:avLst/>
          </a:prstGeom>
          <a:noFill/>
          <a:ln w="19080">
            <a:solidFill>
              <a:schemeClr val="dk1"/>
            </a:solidFill>
            <a:round/>
          </a:ln>
        </p:spPr>
        <p:style>
          <a:lnRef idx="0"/>
          <a:fillRef idx="0"/>
          <a:effectRef idx="0"/>
          <a:fontRef idx="minor"/>
        </p:style>
      </p:sp>
      <p:sp>
        <p:nvSpPr>
          <p:cNvPr id="638" name="CustomShape 9"/>
          <p:cNvSpPr/>
          <p:nvPr/>
        </p:nvSpPr>
        <p:spPr>
          <a:xfrm>
            <a:off x="7410600" y="1743120"/>
            <a:ext cx="2999520" cy="1963800"/>
          </a:xfrm>
          <a:prstGeom prst="rect">
            <a:avLst/>
          </a:prstGeom>
          <a:noFill/>
          <a:ln>
            <a:noFill/>
          </a:ln>
        </p:spPr>
        <p:style>
          <a:lnRef idx="0"/>
          <a:fillRef idx="0"/>
          <a:effectRef idx="0"/>
          <a:fontRef idx="minor"/>
        </p:style>
        <p:txBody>
          <a:bodyPr tIns="91440" bIns="91440">
            <a:spAutoFit/>
          </a:bodyPr>
          <a:p>
            <a:pPr algn="ctr">
              <a:lnSpc>
                <a:spcPct val="130000"/>
              </a:lnSpc>
              <a:tabLst>
                <a:tab algn="l" pos="0"/>
              </a:tabLst>
            </a:pPr>
            <a:r>
              <a:rPr b="0" lang="ru-RU" sz="2250" spc="-1" strike="noStrike">
                <a:solidFill>
                  <a:srgbClr val="000000"/>
                </a:solidFill>
                <a:highlight>
                  <a:srgbClr val="ffffff"/>
                </a:highlight>
                <a:latin typeface="Arial"/>
                <a:ea typeface="Arial"/>
              </a:rPr>
              <a:t>Добавление, как и раньше, через добавку в массив pollfd</a:t>
            </a:r>
            <a:endParaRPr b="0" lang="en-US" sz="2250" spc="-1" strike="noStrike">
              <a:latin typeface="Arial"/>
            </a:endParaRPr>
          </a:p>
        </p:txBody>
      </p:sp>
      <p:sp>
        <p:nvSpPr>
          <p:cNvPr id="639" name="CustomShape 10"/>
          <p:cNvSpPr/>
          <p:nvPr/>
        </p:nvSpPr>
        <p:spPr>
          <a:xfrm>
            <a:off x="3173400" y="3790800"/>
            <a:ext cx="4322520" cy="945720"/>
          </a:xfrm>
          <a:prstGeom prst="rect">
            <a:avLst/>
          </a:prstGeom>
          <a:noFill/>
          <a:ln w="19080">
            <a:solidFill>
              <a:schemeClr val="dk1"/>
            </a:solidFill>
            <a:round/>
          </a:ln>
        </p:spPr>
        <p:style>
          <a:lnRef idx="0"/>
          <a:fillRef idx="0"/>
          <a:effectRef idx="0"/>
          <a:fontRef idx="minor"/>
        </p:style>
      </p:sp>
      <p:sp>
        <p:nvSpPr>
          <p:cNvPr id="640" name="CustomShape 11"/>
          <p:cNvSpPr/>
          <p:nvPr/>
        </p:nvSpPr>
        <p:spPr>
          <a:xfrm>
            <a:off x="7858080" y="2924280"/>
            <a:ext cx="2999520" cy="1518480"/>
          </a:xfrm>
          <a:prstGeom prst="rect">
            <a:avLst/>
          </a:prstGeom>
          <a:noFill/>
          <a:ln>
            <a:noFill/>
          </a:ln>
        </p:spPr>
        <p:style>
          <a:lnRef idx="0"/>
          <a:fillRef idx="0"/>
          <a:effectRef idx="0"/>
          <a:fontRef idx="minor"/>
        </p:style>
        <p:txBody>
          <a:bodyPr tIns="91440" bIns="91440">
            <a:spAutoFit/>
          </a:bodyPr>
          <a:p>
            <a:pPr algn="ctr">
              <a:lnSpc>
                <a:spcPct val="130000"/>
              </a:lnSpc>
              <a:tabLst>
                <a:tab algn="l" pos="0"/>
              </a:tabLst>
            </a:pPr>
            <a:r>
              <a:rPr b="0" lang="ru-RU" sz="2250" spc="-1" strike="noStrike">
                <a:solidFill>
                  <a:srgbClr val="000000"/>
                </a:solidFill>
                <a:highlight>
                  <a:srgbClr val="ffffff"/>
                </a:highlight>
                <a:latin typeface="Arial"/>
                <a:ea typeface="Arial"/>
              </a:rPr>
              <a:t>У клиентов проверяем, у кого есть событие чтения</a:t>
            </a:r>
            <a:endParaRPr b="0" lang="en-US" sz="2250" spc="-1" strike="noStrike">
              <a:latin typeface="Arial"/>
            </a:endParaRPr>
          </a:p>
        </p:txBody>
      </p:sp>
      <p:sp>
        <p:nvSpPr>
          <p:cNvPr id="641" name="CustomShape 12"/>
          <p:cNvSpPr/>
          <p:nvPr/>
        </p:nvSpPr>
        <p:spPr>
          <a:xfrm>
            <a:off x="3197160" y="4991040"/>
            <a:ext cx="4322520" cy="1431360"/>
          </a:xfrm>
          <a:prstGeom prst="rect">
            <a:avLst/>
          </a:prstGeom>
          <a:noFill/>
          <a:ln w="19080">
            <a:solidFill>
              <a:schemeClr val="dk1"/>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660" dur="indefinite" restart="never" nodeType="tmRoot">
          <p:childTnLst>
            <p:seq>
              <p:cTn id="661" dur="indefinite" nodeType="mainSeq">
                <p:childTnLst>
                  <p:par>
                    <p:cTn id="662" fill="hold">
                      <p:stCondLst>
                        <p:cond delay="indefinite"/>
                      </p:stCondLst>
                      <p:childTnLst>
                        <p:par>
                          <p:cTn id="663" fill="hold">
                            <p:stCondLst>
                              <p:cond delay="0"/>
                            </p:stCondLst>
                            <p:childTnLst>
                              <p:par>
                                <p:cTn id="664" nodeType="clickEffect" fill="hold" presetClass="entr" presetID="10">
                                  <p:stCondLst>
                                    <p:cond delay="0"/>
                                  </p:stCondLst>
                                  <p:childTnLst>
                                    <p:set>
                                      <p:cBhvr>
                                        <p:cTn id="665" dur="1" fill="hold">
                                          <p:stCondLst>
                                            <p:cond delay="0"/>
                                          </p:stCondLst>
                                        </p:cTn>
                                        <p:tgtEl>
                                          <p:spTgt spid="634"/>
                                        </p:tgtEl>
                                        <p:attrNameLst>
                                          <p:attrName>style.visibility</p:attrName>
                                        </p:attrNameLst>
                                      </p:cBhvr>
                                      <p:to>
                                        <p:strVal val="visible"/>
                                      </p:to>
                                    </p:set>
                                    <p:animEffect filter="fade" transition="in">
                                      <p:cBhvr additive="repl">
                                        <p:cTn id="666" dur="1000"/>
                                        <p:tgtEl>
                                          <p:spTgt spid="634"/>
                                        </p:tgtEl>
                                      </p:cBhvr>
                                    </p:animEffect>
                                  </p:childTnLst>
                                </p:cTn>
                              </p:par>
                              <p:par>
                                <p:cTn id="667" nodeType="withEffect" fill="hold" presetClass="entr" presetID="10">
                                  <p:stCondLst>
                                    <p:cond delay="0"/>
                                  </p:stCondLst>
                                  <p:childTnLst>
                                    <p:set>
                                      <p:cBhvr>
                                        <p:cTn id="668" dur="1" fill="hold">
                                          <p:stCondLst>
                                            <p:cond delay="0"/>
                                          </p:stCondLst>
                                        </p:cTn>
                                        <p:tgtEl>
                                          <p:spTgt spid="633"/>
                                        </p:tgtEl>
                                        <p:attrNameLst>
                                          <p:attrName>style.visibility</p:attrName>
                                        </p:attrNameLst>
                                      </p:cBhvr>
                                      <p:to>
                                        <p:strVal val="visible"/>
                                      </p:to>
                                    </p:set>
                                    <p:animEffect filter="fade" transition="in">
                                      <p:cBhvr additive="repl">
                                        <p:cTn id="669" dur="1000"/>
                                        <p:tgtEl>
                                          <p:spTgt spid="633"/>
                                        </p:tgtEl>
                                      </p:cBhvr>
                                    </p:animEffect>
                                  </p:childTnLst>
                                </p:cTn>
                              </p:par>
                            </p:childTnLst>
                          </p:cTn>
                        </p:par>
                      </p:childTnLst>
                    </p:cTn>
                  </p:par>
                  <p:par>
                    <p:cTn id="670" fill="hold">
                      <p:stCondLst>
                        <p:cond delay="indefinite"/>
                      </p:stCondLst>
                      <p:childTnLst>
                        <p:par>
                          <p:cTn id="671" fill="hold">
                            <p:stCondLst>
                              <p:cond delay="0"/>
                            </p:stCondLst>
                            <p:childTnLst>
                              <p:par>
                                <p:cTn id="672" nodeType="clickEffect" fill="hold" presetClass="exit" presetID="1">
                                  <p:stCondLst>
                                    <p:cond delay="0"/>
                                  </p:stCondLst>
                                  <p:childTnLst>
                                    <p:set>
                                      <p:cBhvr>
                                        <p:cTn id="673" dur="1" fill="hold">
                                          <p:stCondLst>
                                            <p:cond delay="0"/>
                                          </p:stCondLst>
                                        </p:cTn>
                                        <p:tgtEl>
                                          <p:spTgt spid="634"/>
                                        </p:tgtEl>
                                        <p:attrNameLst>
                                          <p:attrName>style.visibility</p:attrName>
                                        </p:attrNameLst>
                                      </p:cBhvr>
                                      <p:to>
                                        <p:strVal val="hidden"/>
                                      </p:to>
                                    </p:set>
                                  </p:childTnLst>
                                </p:cTn>
                              </p:par>
                              <p:par>
                                <p:cTn id="674" nodeType="withEffect" fill="hold" presetClass="exit" presetID="1">
                                  <p:stCondLst>
                                    <p:cond delay="0"/>
                                  </p:stCondLst>
                                  <p:childTnLst>
                                    <p:set>
                                      <p:cBhvr>
                                        <p:cTn id="675" dur="1" fill="hold">
                                          <p:stCondLst>
                                            <p:cond delay="0"/>
                                          </p:stCondLst>
                                        </p:cTn>
                                        <p:tgtEl>
                                          <p:spTgt spid="633"/>
                                        </p:tgtEl>
                                        <p:attrNameLst>
                                          <p:attrName>style.visibility</p:attrName>
                                        </p:attrNameLst>
                                      </p:cBhvr>
                                      <p:to>
                                        <p:strVal val="hidden"/>
                                      </p:to>
                                    </p:set>
                                  </p:childTnLst>
                                </p:cTn>
                              </p:par>
                              <p:par>
                                <p:cTn id="676" nodeType="withEffect" fill="hold" presetClass="entr" presetID="10">
                                  <p:stCondLst>
                                    <p:cond delay="0"/>
                                  </p:stCondLst>
                                  <p:childTnLst>
                                    <p:set>
                                      <p:cBhvr>
                                        <p:cTn id="677" dur="1" fill="hold">
                                          <p:stCondLst>
                                            <p:cond delay="0"/>
                                          </p:stCondLst>
                                        </p:cTn>
                                        <p:tgtEl>
                                          <p:spTgt spid="637"/>
                                        </p:tgtEl>
                                        <p:attrNameLst>
                                          <p:attrName>style.visibility</p:attrName>
                                        </p:attrNameLst>
                                      </p:cBhvr>
                                      <p:to>
                                        <p:strVal val="visible"/>
                                      </p:to>
                                    </p:set>
                                    <p:animEffect filter="fade" transition="in">
                                      <p:cBhvr additive="repl">
                                        <p:cTn id="678" dur="1000"/>
                                        <p:tgtEl>
                                          <p:spTgt spid="637"/>
                                        </p:tgtEl>
                                      </p:cBhvr>
                                    </p:animEffect>
                                  </p:childTnLst>
                                </p:cTn>
                              </p:par>
                              <p:par>
                                <p:cTn id="679" nodeType="withEffect" fill="hold" presetClass="entr" presetID="10">
                                  <p:stCondLst>
                                    <p:cond delay="0"/>
                                  </p:stCondLst>
                                  <p:childTnLst>
                                    <p:set>
                                      <p:cBhvr>
                                        <p:cTn id="680" dur="1" fill="hold">
                                          <p:stCondLst>
                                            <p:cond delay="0"/>
                                          </p:stCondLst>
                                        </p:cTn>
                                        <p:tgtEl>
                                          <p:spTgt spid="636"/>
                                        </p:tgtEl>
                                        <p:attrNameLst>
                                          <p:attrName>style.visibility</p:attrName>
                                        </p:attrNameLst>
                                      </p:cBhvr>
                                      <p:to>
                                        <p:strVal val="visible"/>
                                      </p:to>
                                    </p:set>
                                    <p:animEffect filter="fade" transition="in">
                                      <p:cBhvr additive="repl">
                                        <p:cTn id="681" dur="1000"/>
                                        <p:tgtEl>
                                          <p:spTgt spid="636"/>
                                        </p:tgtEl>
                                      </p:cBhvr>
                                    </p:animEffect>
                                  </p:childTnLst>
                                </p:cTn>
                              </p:par>
                            </p:childTnLst>
                          </p:cTn>
                        </p:par>
                      </p:childTnLst>
                    </p:cTn>
                  </p:par>
                  <p:par>
                    <p:cTn id="682" fill="hold">
                      <p:stCondLst>
                        <p:cond delay="indefinite"/>
                      </p:stCondLst>
                      <p:childTnLst>
                        <p:par>
                          <p:cTn id="683" fill="hold">
                            <p:stCondLst>
                              <p:cond delay="0"/>
                            </p:stCondLst>
                            <p:childTnLst>
                              <p:par>
                                <p:cTn id="684" nodeType="clickEffect" fill="hold" presetClass="exit" presetID="1">
                                  <p:stCondLst>
                                    <p:cond delay="0"/>
                                  </p:stCondLst>
                                  <p:childTnLst>
                                    <p:set>
                                      <p:cBhvr>
                                        <p:cTn id="685" dur="1" fill="hold">
                                          <p:stCondLst>
                                            <p:cond delay="0"/>
                                          </p:stCondLst>
                                        </p:cTn>
                                        <p:tgtEl>
                                          <p:spTgt spid="636"/>
                                        </p:tgtEl>
                                        <p:attrNameLst>
                                          <p:attrName>style.visibility</p:attrName>
                                        </p:attrNameLst>
                                      </p:cBhvr>
                                      <p:to>
                                        <p:strVal val="hidden"/>
                                      </p:to>
                                    </p:set>
                                  </p:childTnLst>
                                </p:cTn>
                              </p:par>
                              <p:par>
                                <p:cTn id="686" nodeType="withEffect" fill="hold" presetClass="exit" presetID="1">
                                  <p:stCondLst>
                                    <p:cond delay="0"/>
                                  </p:stCondLst>
                                  <p:childTnLst>
                                    <p:set>
                                      <p:cBhvr>
                                        <p:cTn id="687" dur="1" fill="hold">
                                          <p:stCondLst>
                                            <p:cond delay="0"/>
                                          </p:stCondLst>
                                        </p:cTn>
                                        <p:tgtEl>
                                          <p:spTgt spid="637"/>
                                        </p:tgtEl>
                                        <p:attrNameLst>
                                          <p:attrName>style.visibility</p:attrName>
                                        </p:attrNameLst>
                                      </p:cBhvr>
                                      <p:to>
                                        <p:strVal val="hidden"/>
                                      </p:to>
                                    </p:set>
                                  </p:childTnLst>
                                </p:cTn>
                              </p:par>
                              <p:par>
                                <p:cTn id="688" nodeType="withEffect" fill="hold" presetClass="entr" presetID="10">
                                  <p:stCondLst>
                                    <p:cond delay="0"/>
                                  </p:stCondLst>
                                  <p:childTnLst>
                                    <p:set>
                                      <p:cBhvr>
                                        <p:cTn id="689" dur="1" fill="hold">
                                          <p:stCondLst>
                                            <p:cond delay="0"/>
                                          </p:stCondLst>
                                        </p:cTn>
                                        <p:tgtEl>
                                          <p:spTgt spid="639"/>
                                        </p:tgtEl>
                                        <p:attrNameLst>
                                          <p:attrName>style.visibility</p:attrName>
                                        </p:attrNameLst>
                                      </p:cBhvr>
                                      <p:to>
                                        <p:strVal val="visible"/>
                                      </p:to>
                                    </p:set>
                                    <p:animEffect filter="fade" transition="in">
                                      <p:cBhvr additive="repl">
                                        <p:cTn id="690" dur="1000"/>
                                        <p:tgtEl>
                                          <p:spTgt spid="639"/>
                                        </p:tgtEl>
                                      </p:cBhvr>
                                    </p:animEffect>
                                  </p:childTnLst>
                                </p:cTn>
                              </p:par>
                              <p:par>
                                <p:cTn id="691" nodeType="withEffect" fill="hold" presetClass="entr" presetID="10">
                                  <p:stCondLst>
                                    <p:cond delay="0"/>
                                  </p:stCondLst>
                                  <p:childTnLst>
                                    <p:set>
                                      <p:cBhvr>
                                        <p:cTn id="692" dur="1" fill="hold">
                                          <p:stCondLst>
                                            <p:cond delay="0"/>
                                          </p:stCondLst>
                                        </p:cTn>
                                        <p:tgtEl>
                                          <p:spTgt spid="638"/>
                                        </p:tgtEl>
                                        <p:attrNameLst>
                                          <p:attrName>style.visibility</p:attrName>
                                        </p:attrNameLst>
                                      </p:cBhvr>
                                      <p:to>
                                        <p:strVal val="visible"/>
                                      </p:to>
                                    </p:set>
                                    <p:animEffect filter="fade" transition="in">
                                      <p:cBhvr additive="repl">
                                        <p:cTn id="693" dur="1000"/>
                                        <p:tgtEl>
                                          <p:spTgt spid="638"/>
                                        </p:tgtEl>
                                      </p:cBhvr>
                                    </p:animEffect>
                                  </p:childTnLst>
                                </p:cTn>
                              </p:par>
                            </p:childTnLst>
                          </p:cTn>
                        </p:par>
                      </p:childTnLst>
                    </p:cTn>
                  </p:par>
                  <p:par>
                    <p:cTn id="694" fill="hold">
                      <p:stCondLst>
                        <p:cond delay="indefinite"/>
                      </p:stCondLst>
                      <p:childTnLst>
                        <p:par>
                          <p:cTn id="695" fill="hold">
                            <p:stCondLst>
                              <p:cond delay="0"/>
                            </p:stCondLst>
                            <p:childTnLst>
                              <p:par>
                                <p:cTn id="696" nodeType="clickEffect" fill="hold" presetClass="exit" presetID="1">
                                  <p:stCondLst>
                                    <p:cond delay="0"/>
                                  </p:stCondLst>
                                  <p:childTnLst>
                                    <p:set>
                                      <p:cBhvr>
                                        <p:cTn id="697" dur="1" fill="hold">
                                          <p:stCondLst>
                                            <p:cond delay="0"/>
                                          </p:stCondLst>
                                        </p:cTn>
                                        <p:tgtEl>
                                          <p:spTgt spid="638"/>
                                        </p:tgtEl>
                                        <p:attrNameLst>
                                          <p:attrName>style.visibility</p:attrName>
                                        </p:attrNameLst>
                                      </p:cBhvr>
                                      <p:to>
                                        <p:strVal val="hidden"/>
                                      </p:to>
                                    </p:set>
                                  </p:childTnLst>
                                </p:cTn>
                              </p:par>
                              <p:par>
                                <p:cTn id="698" nodeType="withEffect" fill="hold" presetClass="exit" presetID="1">
                                  <p:stCondLst>
                                    <p:cond delay="0"/>
                                  </p:stCondLst>
                                  <p:childTnLst>
                                    <p:set>
                                      <p:cBhvr>
                                        <p:cTn id="699" dur="1" fill="hold">
                                          <p:stCondLst>
                                            <p:cond delay="0"/>
                                          </p:stCondLst>
                                        </p:cTn>
                                        <p:tgtEl>
                                          <p:spTgt spid="639"/>
                                        </p:tgtEl>
                                        <p:attrNameLst>
                                          <p:attrName>style.visibility</p:attrName>
                                        </p:attrNameLst>
                                      </p:cBhvr>
                                      <p:to>
                                        <p:strVal val="hidden"/>
                                      </p:to>
                                    </p:set>
                                  </p:childTnLst>
                                </p:cTn>
                              </p:par>
                              <p:par>
                                <p:cTn id="700" nodeType="withEffect" fill="hold" presetClass="entr" presetID="10">
                                  <p:stCondLst>
                                    <p:cond delay="0"/>
                                  </p:stCondLst>
                                  <p:childTnLst>
                                    <p:set>
                                      <p:cBhvr>
                                        <p:cTn id="701" dur="1" fill="hold">
                                          <p:stCondLst>
                                            <p:cond delay="0"/>
                                          </p:stCondLst>
                                        </p:cTn>
                                        <p:tgtEl>
                                          <p:spTgt spid="641"/>
                                        </p:tgtEl>
                                        <p:attrNameLst>
                                          <p:attrName>style.visibility</p:attrName>
                                        </p:attrNameLst>
                                      </p:cBhvr>
                                      <p:to>
                                        <p:strVal val="visible"/>
                                      </p:to>
                                    </p:set>
                                    <p:animEffect filter="fade" transition="in">
                                      <p:cBhvr additive="repl">
                                        <p:cTn id="702" dur="1000"/>
                                        <p:tgtEl>
                                          <p:spTgt spid="641"/>
                                        </p:tgtEl>
                                      </p:cBhvr>
                                    </p:animEffect>
                                  </p:childTnLst>
                                </p:cTn>
                              </p:par>
                              <p:par>
                                <p:cTn id="703" nodeType="withEffect" fill="hold" presetClass="entr" presetID="10">
                                  <p:stCondLst>
                                    <p:cond delay="0"/>
                                  </p:stCondLst>
                                  <p:childTnLst>
                                    <p:set>
                                      <p:cBhvr>
                                        <p:cTn id="704" dur="1" fill="hold">
                                          <p:stCondLst>
                                            <p:cond delay="0"/>
                                          </p:stCondLst>
                                        </p:cTn>
                                        <p:tgtEl>
                                          <p:spTgt spid="640"/>
                                        </p:tgtEl>
                                        <p:attrNameLst>
                                          <p:attrName>style.visibility</p:attrName>
                                        </p:attrNameLst>
                                      </p:cBhvr>
                                      <p:to>
                                        <p:strVal val="visible"/>
                                      </p:to>
                                    </p:set>
                                    <p:animEffect filter="fade" transition="in">
                                      <p:cBhvr additive="repl">
                                        <p:cTn id="705" dur="1000"/>
                                        <p:tgtEl>
                                          <p:spTgt spid="6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Мультиплексирование. Kqueue (1/)</a:t>
            </a:r>
            <a:endParaRPr b="0" lang="en-US" sz="3200" spc="-1" strike="noStrike">
              <a:solidFill>
                <a:srgbClr val="000000"/>
              </a:solidFill>
              <a:latin typeface="Arial"/>
            </a:endParaRPr>
          </a:p>
        </p:txBody>
      </p:sp>
      <p:sp>
        <p:nvSpPr>
          <p:cNvPr id="643"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DAA8F1A2-F65F-4AAE-8EC2-36F421F9666C}"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644" name="CustomShape 3"/>
          <p:cNvSpPr/>
          <p:nvPr/>
        </p:nvSpPr>
        <p:spPr>
          <a:xfrm>
            <a:off x="4345560" y="1235880"/>
            <a:ext cx="2999520" cy="57636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Kernel Events Queue</a:t>
            </a:r>
            <a:endParaRPr b="0" lang="en-US" sz="2250" spc="-1" strike="noStrike">
              <a:latin typeface="Arial"/>
            </a:endParaRPr>
          </a:p>
        </p:txBody>
      </p:sp>
      <p:sp>
        <p:nvSpPr>
          <p:cNvPr id="645" name="CustomShape 4"/>
          <p:cNvSpPr/>
          <p:nvPr/>
        </p:nvSpPr>
        <p:spPr>
          <a:xfrm>
            <a:off x="2505240" y="1556280"/>
            <a:ext cx="6743520" cy="42717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50" spc="-1" strike="noStrike">
                <a:solidFill>
                  <a:srgbClr val="3f51b5"/>
                </a:solidFill>
                <a:latin typeface="Roboto Mono"/>
                <a:ea typeface="Roboto Mono"/>
              </a:rPr>
              <a:t>int</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kqueue(</a:t>
            </a:r>
            <a:r>
              <a:rPr b="0" lang="ru-RU" sz="1450" spc="-1" strike="noStrike">
                <a:solidFill>
                  <a:srgbClr val="3f51b5"/>
                </a:solidFill>
                <a:latin typeface="Roboto Mono"/>
                <a:ea typeface="Roboto Mono"/>
              </a:rPr>
              <a:t>void</a:t>
            </a:r>
            <a:r>
              <a:rPr b="0" lang="ru-RU" sz="1450" spc="-1" strike="noStrike">
                <a:solidFill>
                  <a:srgbClr val="37474f"/>
                </a:solidFill>
                <a:latin typeface="Roboto Mono"/>
                <a:ea typeface="Roboto Mono"/>
              </a:rPr>
              <a:t>);</a:t>
            </a:r>
            <a:endParaRPr b="0" lang="en-US" sz="1450" spc="-1" strike="noStrike">
              <a:latin typeface="Arial"/>
            </a:endParaRPr>
          </a:p>
          <a:p>
            <a:pPr>
              <a:lnSpc>
                <a:spcPct val="100000"/>
              </a:lnSpc>
              <a:tabLst>
                <a:tab algn="l" pos="0"/>
              </a:tabLst>
            </a:pPr>
            <a:endParaRPr b="0" lang="en-US" sz="1450" spc="-1" strike="noStrike">
              <a:latin typeface="Arial"/>
            </a:endParaRPr>
          </a:p>
          <a:p>
            <a:pPr>
              <a:lnSpc>
                <a:spcPct val="100000"/>
              </a:lnSpc>
              <a:tabLst>
                <a:tab algn="l" pos="0"/>
              </a:tabLst>
            </a:pPr>
            <a:r>
              <a:rPr b="0" lang="ru-RU" sz="1450" spc="-1" strike="noStrike">
                <a:solidFill>
                  <a:srgbClr val="3f51b5"/>
                </a:solidFill>
                <a:latin typeface="Roboto Mono"/>
                <a:ea typeface="Roboto Mono"/>
              </a:rPr>
              <a:t>int</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kevent(</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kq,</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const</a:t>
            </a: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kevent</a:t>
            </a:r>
            <a:r>
              <a:rPr b="0" lang="ru-RU" sz="1450" spc="-1" strike="noStrike">
                <a:solidFill>
                  <a:srgbClr val="37474f"/>
                </a:solidFill>
                <a:latin typeface="Roboto Mono"/>
                <a:ea typeface="Roboto Mono"/>
              </a:rPr>
              <a:t> *changelist,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nchanges,</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kevent</a:t>
            </a:r>
            <a:r>
              <a:rPr b="0" lang="ru-RU" sz="1450" spc="-1" strike="noStrike">
                <a:solidFill>
                  <a:srgbClr val="37474f"/>
                </a:solidFill>
                <a:latin typeface="Roboto Mono"/>
                <a:ea typeface="Roboto Mono"/>
              </a:rPr>
              <a:t> *eventlist,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nevents,</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const</a:t>
            </a: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timespec</a:t>
            </a:r>
            <a:r>
              <a:rPr b="0" lang="ru-RU" sz="1450" spc="-1" strike="noStrike">
                <a:solidFill>
                  <a:srgbClr val="37474f"/>
                </a:solidFill>
                <a:latin typeface="Roboto Mono"/>
                <a:ea typeface="Roboto Mono"/>
              </a:rPr>
              <a:t> *timeout);</a:t>
            </a:r>
            <a:endParaRPr b="0" lang="en-US" sz="1450" spc="-1" strike="noStrike">
              <a:latin typeface="Arial"/>
            </a:endParaRPr>
          </a:p>
          <a:p>
            <a:pPr>
              <a:lnSpc>
                <a:spcPct val="100000"/>
              </a:lnSpc>
              <a:tabLst>
                <a:tab algn="l" pos="0"/>
              </a:tabLst>
            </a:pPr>
            <a:endParaRPr b="0" lang="en-US" sz="1450" spc="-1" strike="noStrike">
              <a:latin typeface="Arial"/>
            </a:endParaRPr>
          </a:p>
          <a:p>
            <a:pPr>
              <a:lnSpc>
                <a:spcPct val="100000"/>
              </a:lnSpc>
              <a:tabLst>
                <a:tab algn="l" pos="0"/>
              </a:tabLst>
            </a:pP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kevent</a:t>
            </a:r>
            <a:r>
              <a:rPr b="0" lang="ru-RU" sz="1450" spc="-1" strike="noStrike">
                <a:solidFill>
                  <a:srgbClr val="37474f"/>
                </a:solidFill>
                <a:latin typeface="Roboto Mono"/>
                <a:ea typeface="Roboto Mono"/>
              </a:rPr>
              <a:t> {</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a:t>
            </a:r>
            <a:r>
              <a:rPr b="0" lang="ru-RU" sz="1450" spc="-1" strike="noStrike">
                <a:solidFill>
                  <a:srgbClr val="37474f"/>
                </a:solidFill>
                <a:latin typeface="Roboto Mono"/>
                <a:ea typeface="Roboto Mono"/>
              </a:rPr>
              <a:t>uintptr_t ident; </a:t>
            </a:r>
            <a:r>
              <a:rPr b="0" lang="ru-RU" sz="1450" spc="-1" strike="noStrike">
                <a:solidFill>
                  <a:srgbClr val="d81b60"/>
                </a:solidFill>
                <a:latin typeface="Roboto Mono"/>
                <a:ea typeface="Roboto Mono"/>
              </a:rPr>
              <a:t>/* Identifier for this event. */</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a:t>
            </a:r>
            <a:r>
              <a:rPr b="0" lang="ru-RU" sz="1450" spc="-1" strike="noStrike">
                <a:solidFill>
                  <a:srgbClr val="37474f"/>
                </a:solidFill>
                <a:latin typeface="Roboto Mono"/>
                <a:ea typeface="Roboto Mono"/>
              </a:rPr>
              <a:t>int16_t filter; </a:t>
            </a:r>
            <a:r>
              <a:rPr b="0" lang="ru-RU" sz="1450" spc="-1" strike="noStrike">
                <a:solidFill>
                  <a:srgbClr val="d81b60"/>
                </a:solidFill>
                <a:latin typeface="Roboto Mono"/>
                <a:ea typeface="Roboto Mono"/>
              </a:rPr>
              <a:t>/* Filter for event. */</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a:t>
            </a:r>
            <a:r>
              <a:rPr b="0" lang="ru-RU" sz="1450" spc="-1" strike="noStrike">
                <a:solidFill>
                  <a:srgbClr val="37474f"/>
                </a:solidFill>
                <a:latin typeface="Roboto Mono"/>
                <a:ea typeface="Roboto Mono"/>
              </a:rPr>
              <a:t>uint16_t flags; </a:t>
            </a:r>
            <a:r>
              <a:rPr b="0" lang="ru-RU" sz="1450" spc="-1" strike="noStrike">
                <a:solidFill>
                  <a:srgbClr val="d81b60"/>
                </a:solidFill>
                <a:latin typeface="Roboto Mono"/>
                <a:ea typeface="Roboto Mono"/>
              </a:rPr>
              <a:t>/* General flags. */</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a:t>
            </a:r>
            <a:r>
              <a:rPr b="0" lang="ru-RU" sz="1450" spc="-1" strike="noStrike">
                <a:solidFill>
                  <a:srgbClr val="37474f"/>
                </a:solidFill>
                <a:latin typeface="Roboto Mono"/>
                <a:ea typeface="Roboto Mono"/>
              </a:rPr>
              <a:t>uint32_t fflags; </a:t>
            </a:r>
            <a:r>
              <a:rPr b="0" lang="ru-RU" sz="1450" spc="-1" strike="noStrike">
                <a:solidFill>
                  <a:srgbClr val="d81b60"/>
                </a:solidFill>
                <a:latin typeface="Roboto Mono"/>
                <a:ea typeface="Roboto Mono"/>
              </a:rPr>
              <a:t>/* Filter-specific flags. */</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a:t>
            </a:r>
            <a:r>
              <a:rPr b="0" lang="ru-RU" sz="1450" spc="-1" strike="noStrike">
                <a:solidFill>
                  <a:srgbClr val="37474f"/>
                </a:solidFill>
                <a:latin typeface="Roboto Mono"/>
                <a:ea typeface="Roboto Mono"/>
              </a:rPr>
              <a:t>intptr_t data; </a:t>
            </a:r>
            <a:r>
              <a:rPr b="0" lang="ru-RU" sz="1450" spc="-1" strike="noStrike">
                <a:solidFill>
                  <a:srgbClr val="d81b60"/>
                </a:solidFill>
                <a:latin typeface="Roboto Mono"/>
                <a:ea typeface="Roboto Mono"/>
              </a:rPr>
              <a:t>/* Filter-specific data. */</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void</a:t>
            </a:r>
            <a:r>
              <a:rPr b="0" lang="ru-RU" sz="1450" spc="-1" strike="noStrike">
                <a:solidFill>
                  <a:srgbClr val="37474f"/>
                </a:solidFill>
                <a:latin typeface="Roboto Mono"/>
                <a:ea typeface="Roboto Mono"/>
              </a:rPr>
              <a:t> *udata; </a:t>
            </a:r>
            <a:r>
              <a:rPr b="0" lang="ru-RU" sz="1450" spc="-1" strike="noStrike">
                <a:solidFill>
                  <a:srgbClr val="d81b60"/>
                </a:solidFill>
                <a:latin typeface="Roboto Mono"/>
                <a:ea typeface="Roboto Mono"/>
              </a:rPr>
              <a:t>/* Opaque user data identifier. */</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a:t>
            </a:r>
            <a:endParaRPr b="0" lang="en-US" sz="1450" spc="-1" strike="noStrike">
              <a:latin typeface="Arial"/>
            </a:endParaRPr>
          </a:p>
          <a:p>
            <a:pPr>
              <a:lnSpc>
                <a:spcPct val="150000"/>
              </a:lnSpc>
              <a:tabLst>
                <a:tab algn="l" pos="0"/>
              </a:tabLst>
            </a:pPr>
            <a:r>
              <a:rPr b="0" lang="ru-RU" sz="1450" spc="-1" strike="noStrike">
                <a:solidFill>
                  <a:srgbClr val="37474f"/>
                </a:solidFill>
                <a:latin typeface="Roboto Mono"/>
                <a:ea typeface="Roboto Mono"/>
              </a:rPr>
              <a:t>EV_SET(&amp;kev, ident, filter, flags, fflags, data, udata);</a:t>
            </a:r>
            <a:endParaRPr b="0" lang="en-US" sz="1450" spc="-1" strike="noStrike">
              <a:latin typeface="Arial"/>
            </a:endParaRPr>
          </a:p>
        </p:txBody>
      </p:sp>
      <p:sp>
        <p:nvSpPr>
          <p:cNvPr id="646" name="CustomShape 5"/>
          <p:cNvSpPr/>
          <p:nvPr/>
        </p:nvSpPr>
        <p:spPr>
          <a:xfrm>
            <a:off x="2505240" y="1601640"/>
            <a:ext cx="1923840" cy="594720"/>
          </a:xfrm>
          <a:prstGeom prst="rect">
            <a:avLst/>
          </a:prstGeom>
          <a:noFill/>
          <a:ln w="19080">
            <a:solidFill>
              <a:schemeClr val="dk1"/>
            </a:solidFill>
            <a:round/>
          </a:ln>
        </p:spPr>
        <p:style>
          <a:lnRef idx="0"/>
          <a:fillRef idx="0"/>
          <a:effectRef idx="0"/>
          <a:fontRef idx="minor"/>
        </p:style>
      </p:sp>
      <p:sp>
        <p:nvSpPr>
          <p:cNvPr id="647" name="CustomShape 6"/>
          <p:cNvSpPr/>
          <p:nvPr/>
        </p:nvSpPr>
        <p:spPr>
          <a:xfrm>
            <a:off x="6108120" y="1711080"/>
            <a:ext cx="3400200" cy="1364040"/>
          </a:xfrm>
          <a:prstGeom prst="rect">
            <a:avLst/>
          </a:prstGeom>
          <a:solidFill>
            <a:schemeClr val="lt1"/>
          </a:solidFill>
          <a:ln w="19080">
            <a:solidFill>
              <a:schemeClr val="dk1"/>
            </a:solidFill>
            <a:round/>
          </a:ln>
        </p:spPr>
        <p:style>
          <a:lnRef idx="0"/>
          <a:fillRef idx="0"/>
          <a:effectRef idx="0"/>
          <a:fontRef idx="minor"/>
        </p:style>
        <p:txBody>
          <a:bodyPr tIns="91440" bIns="91440" anchor="ctr">
            <a:noAutofit/>
          </a:bodyPr>
          <a:p>
            <a:pPr algn="ctr">
              <a:lnSpc>
                <a:spcPct val="115000"/>
              </a:lnSpc>
              <a:tabLst>
                <a:tab algn="l" pos="0"/>
              </a:tabLst>
            </a:pPr>
            <a:r>
              <a:rPr b="0" lang="ru-RU" sz="2250" spc="-1" strike="noStrike">
                <a:solidFill>
                  <a:srgbClr val="000000"/>
                </a:solidFill>
                <a:highlight>
                  <a:srgbClr val="ffffff"/>
                </a:highlight>
                <a:latin typeface="Arial"/>
                <a:ea typeface="Arial"/>
              </a:rPr>
              <a:t>Создает очередь и возвращает ее "файловый" дескриптор</a:t>
            </a:r>
            <a:endParaRPr b="0" lang="en-US" sz="2250" spc="-1" strike="noStrike">
              <a:latin typeface="Arial"/>
            </a:endParaRPr>
          </a:p>
        </p:txBody>
      </p:sp>
      <p:sp>
        <p:nvSpPr>
          <p:cNvPr id="648" name="CustomShape 7"/>
          <p:cNvSpPr/>
          <p:nvPr/>
        </p:nvSpPr>
        <p:spPr>
          <a:xfrm>
            <a:off x="2505240" y="2242080"/>
            <a:ext cx="5438520" cy="1307160"/>
          </a:xfrm>
          <a:prstGeom prst="rect">
            <a:avLst/>
          </a:prstGeom>
          <a:noFill/>
          <a:ln w="19080">
            <a:solidFill>
              <a:schemeClr val="dk1"/>
            </a:solidFill>
            <a:round/>
          </a:ln>
        </p:spPr>
        <p:style>
          <a:lnRef idx="0"/>
          <a:fillRef idx="0"/>
          <a:effectRef idx="0"/>
          <a:fontRef idx="minor"/>
        </p:style>
      </p:sp>
      <p:sp>
        <p:nvSpPr>
          <p:cNvPr id="649" name="CustomShape 8"/>
          <p:cNvSpPr/>
          <p:nvPr/>
        </p:nvSpPr>
        <p:spPr>
          <a:xfrm>
            <a:off x="7232040" y="3368520"/>
            <a:ext cx="3400200" cy="1076040"/>
          </a:xfrm>
          <a:prstGeom prst="rect">
            <a:avLst/>
          </a:prstGeom>
          <a:solidFill>
            <a:schemeClr val="lt1"/>
          </a:solidFill>
          <a:ln w="19080">
            <a:solidFill>
              <a:schemeClr val="dk1"/>
            </a:solidFill>
            <a:round/>
          </a:ln>
        </p:spPr>
        <p:style>
          <a:lnRef idx="0"/>
          <a:fillRef idx="0"/>
          <a:effectRef idx="0"/>
          <a:fontRef idx="minor"/>
        </p:style>
        <p:txBody>
          <a:bodyPr tIns="91440" bIns="91440" anchor="ctr">
            <a:noAutofit/>
          </a:bodyPr>
          <a:p>
            <a:pPr algn="ctr">
              <a:lnSpc>
                <a:spcPct val="115000"/>
              </a:lnSpc>
              <a:tabLst>
                <a:tab algn="l" pos="0"/>
              </a:tabLst>
            </a:pPr>
            <a:r>
              <a:rPr b="0" lang="ru-RU" sz="2250" spc="-1" strike="noStrike">
                <a:solidFill>
                  <a:srgbClr val="000000"/>
                </a:solidFill>
                <a:highlight>
                  <a:srgbClr val="ffffff"/>
                </a:highlight>
                <a:latin typeface="Arial"/>
                <a:ea typeface="Arial"/>
              </a:rPr>
              <a:t>Управление очередью и извлечение событий</a:t>
            </a:r>
            <a:endParaRPr b="0" lang="en-US" sz="2250" spc="-1" strike="noStrike">
              <a:latin typeface="Arial"/>
            </a:endParaRPr>
          </a:p>
        </p:txBody>
      </p:sp>
      <p:sp>
        <p:nvSpPr>
          <p:cNvPr id="650" name="CustomShape 9"/>
          <p:cNvSpPr/>
          <p:nvPr/>
        </p:nvSpPr>
        <p:spPr>
          <a:xfrm>
            <a:off x="3181320" y="2730240"/>
            <a:ext cx="4762080" cy="249840"/>
          </a:xfrm>
          <a:prstGeom prst="rect">
            <a:avLst/>
          </a:prstGeom>
          <a:noFill/>
          <a:ln w="19080">
            <a:solidFill>
              <a:schemeClr val="dk1"/>
            </a:solidFill>
            <a:round/>
          </a:ln>
        </p:spPr>
        <p:style>
          <a:lnRef idx="0"/>
          <a:fillRef idx="0"/>
          <a:effectRef idx="0"/>
          <a:fontRef idx="minor"/>
        </p:style>
      </p:sp>
      <p:sp>
        <p:nvSpPr>
          <p:cNvPr id="651" name="CustomShape 10"/>
          <p:cNvSpPr/>
          <p:nvPr/>
        </p:nvSpPr>
        <p:spPr>
          <a:xfrm>
            <a:off x="5565240" y="4833000"/>
            <a:ext cx="6483600" cy="1076040"/>
          </a:xfrm>
          <a:prstGeom prst="rect">
            <a:avLst/>
          </a:prstGeom>
          <a:solidFill>
            <a:schemeClr val="lt1"/>
          </a:solidFill>
          <a:ln w="19080">
            <a:solidFill>
              <a:schemeClr val="dk1"/>
            </a:solidFill>
            <a:round/>
          </a:ln>
        </p:spPr>
        <p:style>
          <a:lnRef idx="0"/>
          <a:fillRef idx="0"/>
          <a:effectRef idx="0"/>
          <a:fontRef idx="minor"/>
        </p:style>
        <p:txBody>
          <a:bodyPr tIns="91440" bIns="91440" anchor="ctr">
            <a:noAutofit/>
          </a:bodyPr>
          <a:p>
            <a:pPr algn="ctr">
              <a:lnSpc>
                <a:spcPct val="115000"/>
              </a:lnSpc>
              <a:tabLst>
                <a:tab algn="l" pos="0"/>
              </a:tabLst>
            </a:pPr>
            <a:r>
              <a:rPr b="0" lang="ru-RU" sz="2250" spc="-1" strike="noStrike">
                <a:solidFill>
                  <a:srgbClr val="000000"/>
                </a:solidFill>
                <a:highlight>
                  <a:srgbClr val="ffffff"/>
                </a:highlight>
                <a:latin typeface="Arial"/>
                <a:ea typeface="Arial"/>
              </a:rPr>
              <a:t>Список изменений вида "отслеживать новое событие", "перестать отслеживать другое"</a:t>
            </a:r>
            <a:endParaRPr b="0" lang="en-US" sz="2250" spc="-1" strike="noStrike">
              <a:latin typeface="Arial"/>
            </a:endParaRPr>
          </a:p>
        </p:txBody>
      </p:sp>
      <p:sp>
        <p:nvSpPr>
          <p:cNvPr id="652" name="CustomShape 11"/>
          <p:cNvSpPr/>
          <p:nvPr/>
        </p:nvSpPr>
        <p:spPr>
          <a:xfrm>
            <a:off x="3181320" y="2918520"/>
            <a:ext cx="4762080" cy="354600"/>
          </a:xfrm>
          <a:prstGeom prst="rect">
            <a:avLst/>
          </a:prstGeom>
          <a:noFill/>
          <a:ln w="19080">
            <a:solidFill>
              <a:schemeClr val="dk1"/>
            </a:solidFill>
            <a:round/>
          </a:ln>
        </p:spPr>
        <p:style>
          <a:lnRef idx="0"/>
          <a:fillRef idx="0"/>
          <a:effectRef idx="0"/>
          <a:fontRef idx="minor"/>
        </p:style>
      </p:sp>
      <p:sp>
        <p:nvSpPr>
          <p:cNvPr id="653" name="CustomShape 12"/>
          <p:cNvSpPr/>
          <p:nvPr/>
        </p:nvSpPr>
        <p:spPr>
          <a:xfrm>
            <a:off x="7943760" y="2288880"/>
            <a:ext cx="3889440" cy="1076040"/>
          </a:xfrm>
          <a:prstGeom prst="rect">
            <a:avLst/>
          </a:prstGeom>
          <a:solidFill>
            <a:schemeClr val="lt1"/>
          </a:solidFill>
          <a:ln w="19080">
            <a:solidFill>
              <a:schemeClr val="dk1"/>
            </a:solidFill>
            <a:round/>
          </a:ln>
        </p:spPr>
        <p:style>
          <a:lnRef idx="0"/>
          <a:fillRef idx="0"/>
          <a:effectRef idx="0"/>
          <a:fontRef idx="minor"/>
        </p:style>
        <p:txBody>
          <a:bodyPr tIns="91440" bIns="91440" anchor="ctr">
            <a:noAutofit/>
          </a:bodyPr>
          <a:p>
            <a:pPr algn="ctr">
              <a:lnSpc>
                <a:spcPct val="115000"/>
              </a:lnSpc>
              <a:tabLst>
                <a:tab algn="l" pos="0"/>
              </a:tabLst>
            </a:pPr>
            <a:r>
              <a:rPr b="0" lang="ru-RU" sz="2250" spc="-1" strike="noStrike">
                <a:solidFill>
                  <a:srgbClr val="000000"/>
                </a:solidFill>
                <a:highlight>
                  <a:srgbClr val="ffffff"/>
                </a:highlight>
                <a:latin typeface="Arial"/>
                <a:ea typeface="Arial"/>
              </a:rPr>
              <a:t>Сюда будут положены случившиеся события</a:t>
            </a:r>
            <a:endParaRPr b="0" lang="en-US" sz="2250" spc="-1" strike="noStrike">
              <a:latin typeface="Arial"/>
            </a:endParaRPr>
          </a:p>
        </p:txBody>
      </p:sp>
      <p:sp>
        <p:nvSpPr>
          <p:cNvPr id="654" name="CustomShape 13"/>
          <p:cNvSpPr/>
          <p:nvPr/>
        </p:nvSpPr>
        <p:spPr>
          <a:xfrm>
            <a:off x="3181320" y="3781800"/>
            <a:ext cx="5229000" cy="354600"/>
          </a:xfrm>
          <a:prstGeom prst="rect">
            <a:avLst/>
          </a:prstGeom>
          <a:noFill/>
          <a:ln w="19080">
            <a:solidFill>
              <a:schemeClr val="dk1"/>
            </a:solidFill>
            <a:round/>
          </a:ln>
        </p:spPr>
        <p:style>
          <a:lnRef idx="0"/>
          <a:fillRef idx="0"/>
          <a:effectRef idx="0"/>
          <a:fontRef idx="minor"/>
        </p:style>
      </p:sp>
      <p:sp>
        <p:nvSpPr>
          <p:cNvPr id="655" name="CustomShape 14"/>
          <p:cNvSpPr/>
          <p:nvPr/>
        </p:nvSpPr>
        <p:spPr>
          <a:xfrm>
            <a:off x="7733520" y="4368600"/>
            <a:ext cx="3889440" cy="1645200"/>
          </a:xfrm>
          <a:prstGeom prst="rect">
            <a:avLst/>
          </a:prstGeom>
          <a:solidFill>
            <a:schemeClr val="lt1"/>
          </a:solidFill>
          <a:ln w="19080">
            <a:solidFill>
              <a:schemeClr val="dk1"/>
            </a:solidFill>
            <a:round/>
          </a:ln>
        </p:spPr>
        <p:style>
          <a:lnRef idx="0"/>
          <a:fillRef idx="0"/>
          <a:effectRef idx="0"/>
          <a:fontRef idx="minor"/>
        </p:style>
        <p:txBody>
          <a:bodyPr tIns="91440" bIns="91440" anchor="ctr">
            <a:noAutofit/>
          </a:bodyPr>
          <a:p>
            <a:pPr algn="ctr">
              <a:lnSpc>
                <a:spcPct val="115000"/>
              </a:lnSpc>
              <a:tabLst>
                <a:tab algn="l" pos="0"/>
              </a:tabLst>
            </a:pPr>
            <a:r>
              <a:rPr b="0" lang="ru-RU" sz="2250" spc="-1" strike="noStrike">
                <a:solidFill>
                  <a:srgbClr val="000000"/>
                </a:solidFill>
                <a:highlight>
                  <a:srgbClr val="ffffff"/>
                </a:highlight>
                <a:latin typeface="Arial"/>
                <a:ea typeface="Arial"/>
              </a:rPr>
              <a:t>kevent может следить за многими системными событиями. В случае IO тут файловый дескриптор</a:t>
            </a:r>
            <a:endParaRPr b="0" lang="en-US" sz="2250" spc="-1" strike="noStrike">
              <a:latin typeface="Arial"/>
            </a:endParaRPr>
          </a:p>
        </p:txBody>
      </p:sp>
      <p:sp>
        <p:nvSpPr>
          <p:cNvPr id="656" name="CustomShape 15"/>
          <p:cNvSpPr/>
          <p:nvPr/>
        </p:nvSpPr>
        <p:spPr>
          <a:xfrm>
            <a:off x="3105000" y="4013640"/>
            <a:ext cx="5229000" cy="354600"/>
          </a:xfrm>
          <a:prstGeom prst="rect">
            <a:avLst/>
          </a:prstGeom>
          <a:noFill/>
          <a:ln w="19080">
            <a:solidFill>
              <a:schemeClr val="dk1"/>
            </a:solidFill>
            <a:round/>
          </a:ln>
        </p:spPr>
        <p:style>
          <a:lnRef idx="0"/>
          <a:fillRef idx="0"/>
          <a:effectRef idx="0"/>
          <a:fontRef idx="minor"/>
        </p:style>
      </p:sp>
      <p:sp>
        <p:nvSpPr>
          <p:cNvPr id="657" name="CustomShape 16"/>
          <p:cNvSpPr/>
          <p:nvPr/>
        </p:nvSpPr>
        <p:spPr>
          <a:xfrm>
            <a:off x="7885800" y="4520880"/>
            <a:ext cx="3889440" cy="1492920"/>
          </a:xfrm>
          <a:prstGeom prst="rect">
            <a:avLst/>
          </a:prstGeom>
          <a:solidFill>
            <a:schemeClr val="lt1"/>
          </a:solidFill>
          <a:ln w="19080">
            <a:solidFill>
              <a:schemeClr val="dk1"/>
            </a:solidFill>
            <a:round/>
          </a:ln>
        </p:spPr>
        <p:style>
          <a:lnRef idx="0"/>
          <a:fillRef idx="0"/>
          <a:effectRef idx="0"/>
          <a:fontRef idx="minor"/>
        </p:style>
        <p:txBody>
          <a:bodyPr tIns="91440" bIns="91440" anchor="ctr">
            <a:noAutofit/>
          </a:bodyPr>
          <a:p>
            <a:pPr algn="ctr">
              <a:lnSpc>
                <a:spcPct val="115000"/>
              </a:lnSpc>
              <a:tabLst>
                <a:tab algn="l" pos="0"/>
              </a:tabLst>
            </a:pPr>
            <a:r>
              <a:rPr b="0" lang="ru-RU" sz="2250" spc="-1" strike="noStrike">
                <a:solidFill>
                  <a:srgbClr val="000000"/>
                </a:solidFill>
                <a:highlight>
                  <a:srgbClr val="ffffff"/>
                </a:highlight>
                <a:latin typeface="Arial"/>
                <a:ea typeface="Arial"/>
              </a:rPr>
              <a:t>Что отслеживать? Чтение, запись, исключения, закрытие ... ?</a:t>
            </a:r>
            <a:endParaRPr b="0" lang="en-US" sz="2250" spc="-1" strike="noStrike">
              <a:latin typeface="Arial"/>
            </a:endParaRPr>
          </a:p>
        </p:txBody>
      </p:sp>
      <p:sp>
        <p:nvSpPr>
          <p:cNvPr id="658" name="CustomShape 17"/>
          <p:cNvSpPr/>
          <p:nvPr/>
        </p:nvSpPr>
        <p:spPr>
          <a:xfrm>
            <a:off x="3181320" y="4235400"/>
            <a:ext cx="5229000" cy="354600"/>
          </a:xfrm>
          <a:prstGeom prst="rect">
            <a:avLst/>
          </a:prstGeom>
          <a:noFill/>
          <a:ln w="19080">
            <a:solidFill>
              <a:schemeClr val="dk1"/>
            </a:solidFill>
            <a:round/>
          </a:ln>
        </p:spPr>
        <p:style>
          <a:lnRef idx="0"/>
          <a:fillRef idx="0"/>
          <a:effectRef idx="0"/>
          <a:fontRef idx="minor"/>
        </p:style>
      </p:sp>
      <p:sp>
        <p:nvSpPr>
          <p:cNvPr id="659" name="CustomShape 18"/>
          <p:cNvSpPr/>
          <p:nvPr/>
        </p:nvSpPr>
        <p:spPr>
          <a:xfrm>
            <a:off x="8038080" y="4673520"/>
            <a:ext cx="3889440" cy="1492920"/>
          </a:xfrm>
          <a:prstGeom prst="rect">
            <a:avLst/>
          </a:prstGeom>
          <a:solidFill>
            <a:schemeClr val="lt1"/>
          </a:solidFill>
          <a:ln w="19080">
            <a:solidFill>
              <a:schemeClr val="dk1"/>
            </a:solidFill>
            <a:round/>
          </a:ln>
        </p:spPr>
        <p:style>
          <a:lnRef idx="0"/>
          <a:fillRef idx="0"/>
          <a:effectRef idx="0"/>
          <a:fontRef idx="minor"/>
        </p:style>
        <p:txBody>
          <a:bodyPr tIns="91440" bIns="91440" anchor="ctr">
            <a:noAutofit/>
          </a:bodyPr>
          <a:p>
            <a:pPr algn="ctr">
              <a:lnSpc>
                <a:spcPct val="115000"/>
              </a:lnSpc>
              <a:tabLst>
                <a:tab algn="l" pos="0"/>
              </a:tabLst>
            </a:pPr>
            <a:r>
              <a:rPr b="0" lang="ru-RU" sz="2250" spc="-1" strike="noStrike">
                <a:solidFill>
                  <a:srgbClr val="000000"/>
                </a:solidFill>
                <a:highlight>
                  <a:srgbClr val="ffffff"/>
                </a:highlight>
                <a:latin typeface="Arial"/>
                <a:ea typeface="Arial"/>
              </a:rPr>
              <a:t>Действие - удалить, добавить, поменять события</a:t>
            </a:r>
            <a:endParaRPr b="0" lang="en-US" sz="2250" spc="-1" strike="noStrike">
              <a:latin typeface="Arial"/>
            </a:endParaRPr>
          </a:p>
        </p:txBody>
      </p:sp>
      <p:sp>
        <p:nvSpPr>
          <p:cNvPr id="660" name="CustomShape 19"/>
          <p:cNvSpPr/>
          <p:nvPr/>
        </p:nvSpPr>
        <p:spPr>
          <a:xfrm>
            <a:off x="3181320" y="4937760"/>
            <a:ext cx="5229000" cy="354600"/>
          </a:xfrm>
          <a:prstGeom prst="rect">
            <a:avLst/>
          </a:prstGeom>
          <a:noFill/>
          <a:ln w="19080">
            <a:solidFill>
              <a:schemeClr val="dk1"/>
            </a:solidFill>
            <a:round/>
          </a:ln>
        </p:spPr>
        <p:style>
          <a:lnRef idx="0"/>
          <a:fillRef idx="0"/>
          <a:effectRef idx="0"/>
          <a:fontRef idx="minor"/>
        </p:style>
      </p:sp>
      <p:sp>
        <p:nvSpPr>
          <p:cNvPr id="661" name="CustomShape 20"/>
          <p:cNvSpPr/>
          <p:nvPr/>
        </p:nvSpPr>
        <p:spPr>
          <a:xfrm>
            <a:off x="8159400" y="1826640"/>
            <a:ext cx="3889440" cy="1645200"/>
          </a:xfrm>
          <a:prstGeom prst="rect">
            <a:avLst/>
          </a:prstGeom>
          <a:solidFill>
            <a:schemeClr val="lt1"/>
          </a:solidFill>
          <a:ln w="19080">
            <a:solidFill>
              <a:schemeClr val="dk1"/>
            </a:solidFill>
            <a:round/>
          </a:ln>
        </p:spPr>
        <p:style>
          <a:lnRef idx="0"/>
          <a:fillRef idx="0"/>
          <a:effectRef idx="0"/>
          <a:fontRef idx="minor"/>
        </p:style>
        <p:txBody>
          <a:bodyPr tIns="91440" bIns="91440" anchor="ctr">
            <a:noAutofit/>
          </a:bodyPr>
          <a:p>
            <a:pPr algn="ctr">
              <a:lnSpc>
                <a:spcPct val="115000"/>
              </a:lnSpc>
              <a:tabLst>
                <a:tab algn="l" pos="0"/>
              </a:tabLst>
            </a:pPr>
            <a:r>
              <a:rPr b="0" lang="ru-RU" sz="2250" spc="-1" strike="noStrike">
                <a:solidFill>
                  <a:srgbClr val="000000"/>
                </a:solidFill>
                <a:highlight>
                  <a:srgbClr val="ffffff"/>
                </a:highlight>
                <a:latin typeface="Arial"/>
                <a:ea typeface="Arial"/>
              </a:rPr>
              <a:t>Сюда можно положить любые данные, и они будут без изменений появляться вместе с этим событием</a:t>
            </a:r>
            <a:endParaRPr b="0" lang="en-US" sz="2250" spc="-1" strike="noStrike">
              <a:latin typeface="Arial"/>
            </a:endParaRPr>
          </a:p>
        </p:txBody>
      </p:sp>
      <p:sp>
        <p:nvSpPr>
          <p:cNvPr id="662" name="CustomShape 21"/>
          <p:cNvSpPr/>
          <p:nvPr/>
        </p:nvSpPr>
        <p:spPr>
          <a:xfrm>
            <a:off x="4586400" y="5981760"/>
            <a:ext cx="2999520" cy="559440"/>
          </a:xfrm>
          <a:prstGeom prst="rect">
            <a:avLst/>
          </a:prstGeom>
          <a:noFill/>
          <a:ln>
            <a:noFill/>
          </a:ln>
        </p:spPr>
        <p:style>
          <a:lnRef idx="0"/>
          <a:fillRef idx="0"/>
          <a:effectRef idx="0"/>
          <a:fontRef idx="minor"/>
        </p:style>
        <p:txBody>
          <a:bodyPr tIns="91440" bIns="91440">
            <a:spAutoFit/>
          </a:bodyPr>
          <a:p>
            <a:pPr>
              <a:lnSpc>
                <a:spcPct val="150000"/>
              </a:lnSpc>
              <a:tabLst>
                <a:tab algn="l" pos="0"/>
              </a:tabLst>
            </a:pP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kq = kqueue();</a:t>
            </a:r>
            <a:endParaRPr b="0" lang="en-US" sz="1650" spc="-1" strike="noStrike">
              <a:latin typeface="Arial"/>
            </a:endParaRPr>
          </a:p>
        </p:txBody>
      </p:sp>
      <p:sp>
        <p:nvSpPr>
          <p:cNvPr id="663" name="CustomShape 22"/>
          <p:cNvSpPr/>
          <p:nvPr/>
        </p:nvSpPr>
        <p:spPr>
          <a:xfrm>
            <a:off x="4111920" y="5479920"/>
            <a:ext cx="3831480" cy="501480"/>
          </a:xfrm>
          <a:prstGeom prst="rect">
            <a:avLst/>
          </a:prstGeom>
          <a:solidFill>
            <a:schemeClr val="lt1"/>
          </a:solidFill>
          <a:ln w="19080">
            <a:solidFill>
              <a:schemeClr val="dk1"/>
            </a:solidFill>
            <a:round/>
          </a:ln>
        </p:spPr>
        <p:style>
          <a:lnRef idx="0"/>
          <a:fillRef idx="0"/>
          <a:effectRef idx="0"/>
          <a:fontRef idx="minor"/>
        </p:style>
        <p:txBody>
          <a:bodyPr tIns="91440" bIns="91440" anchor="ctr">
            <a:noAutofit/>
          </a:bodyPr>
          <a:p>
            <a:pPr algn="ctr">
              <a:lnSpc>
                <a:spcPct val="115000"/>
              </a:lnSpc>
              <a:tabLst>
                <a:tab algn="l" pos="0"/>
              </a:tabLst>
            </a:pPr>
            <a:r>
              <a:rPr b="0" lang="ru-RU" sz="2250" spc="-1" strike="noStrike">
                <a:solidFill>
                  <a:srgbClr val="000000"/>
                </a:solidFill>
                <a:highlight>
                  <a:srgbClr val="ffffff"/>
                </a:highlight>
                <a:latin typeface="Arial"/>
                <a:ea typeface="Arial"/>
              </a:rPr>
              <a:t>Создание очереди</a:t>
            </a:r>
            <a:endParaRPr b="0" lang="en-US" sz="2250" spc="-1" strike="noStrike">
              <a:latin typeface="Arial"/>
            </a:endParaRPr>
          </a:p>
        </p:txBody>
      </p:sp>
      <p:sp>
        <p:nvSpPr>
          <p:cNvPr id="664" name="CustomShape 23"/>
          <p:cNvSpPr/>
          <p:nvPr/>
        </p:nvSpPr>
        <p:spPr>
          <a:xfrm>
            <a:off x="2505240" y="5855760"/>
            <a:ext cx="5638320" cy="902520"/>
          </a:xfrm>
          <a:prstGeom prst="rect">
            <a:avLst/>
          </a:prstGeom>
          <a:solidFill>
            <a:schemeClr val="lt1"/>
          </a:solidFill>
          <a:ln>
            <a:noFill/>
          </a:ln>
        </p:spPr>
        <p:style>
          <a:lnRef idx="0"/>
          <a:fillRef idx="0"/>
          <a:effectRef idx="0"/>
          <a:fontRef idx="minor"/>
        </p:style>
        <p:txBody>
          <a:bodyPr tIns="91440" bIns="91440">
            <a:spAutoFit/>
          </a:bodyPr>
          <a:p>
            <a:pPr>
              <a:lnSpc>
                <a:spcPct val="100000"/>
              </a:lnSpc>
              <a:tabLst>
                <a:tab algn="l" pos="0"/>
              </a:tabLst>
            </a:pP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kevent</a:t>
            </a:r>
            <a:r>
              <a:rPr b="0" lang="ru-RU" sz="1350" spc="-1" strike="noStrike">
                <a:solidFill>
                  <a:srgbClr val="37474f"/>
                </a:solidFill>
                <a:latin typeface="Roboto Mono"/>
                <a:ea typeface="Roboto Mono"/>
              </a:rPr>
              <a:t> new_ev;</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EV_SET(&amp;new_ev, fd, EVFILT_READ/WRITE/..., EV_ADD, </a:t>
            </a:r>
            <a:r>
              <a:rPr b="0" lang="ru-RU" sz="1350" spc="-1" strike="noStrike">
                <a:solidFill>
                  <a:srgbClr val="c53929"/>
                </a:solidFill>
                <a:latin typeface="Roboto Mono"/>
                <a:ea typeface="Roboto Mono"/>
              </a:rPr>
              <a:t>0</a:t>
            </a:r>
            <a:r>
              <a:rPr b="0" lang="ru-RU" sz="1350" spc="-1" strike="noStrike">
                <a:solidFill>
                  <a:srgbClr val="37474f"/>
                </a:solidFill>
                <a:latin typeface="Roboto Mono"/>
                <a:ea typeface="Roboto Mono"/>
              </a:rPr>
              <a:t>, </a:t>
            </a:r>
            <a:r>
              <a:rPr b="0" lang="ru-RU" sz="1350" spc="-1" strike="noStrike">
                <a:solidFill>
                  <a:srgbClr val="c53929"/>
                </a:solidFill>
                <a:latin typeface="Roboto Mono"/>
                <a:ea typeface="Roboto Mono"/>
              </a:rPr>
              <a:t>0</a:t>
            </a:r>
            <a:r>
              <a:rPr b="0" lang="ru-RU" sz="1350" spc="-1" strike="noStrike">
                <a:solidFill>
                  <a:srgbClr val="37474f"/>
                </a:solidFill>
                <a:latin typeface="Roboto Mono"/>
                <a:ea typeface="Roboto Mono"/>
              </a:rPr>
              <a:t>, </a:t>
            </a:r>
            <a:r>
              <a:rPr b="0" lang="ru-RU" sz="1350" spc="-1" strike="noStrike">
                <a:solidFill>
                  <a:srgbClr val="c53929"/>
                </a:solidFill>
                <a:latin typeface="Roboto Mono"/>
                <a:ea typeface="Roboto Mono"/>
              </a:rPr>
              <a:t>0</a:t>
            </a:r>
            <a:r>
              <a:rPr b="0" lang="ru-RU" sz="1350" spc="-1" strike="noStrike">
                <a:solidFill>
                  <a:srgbClr val="37474f"/>
                </a:solidFill>
                <a:latin typeface="Roboto Mono"/>
                <a:ea typeface="Roboto Mono"/>
              </a:rPr>
              <a:t>);</a:t>
            </a:r>
            <a:endParaRPr b="0" lang="en-US" sz="1350" spc="-1" strike="noStrike">
              <a:latin typeface="Arial"/>
            </a:endParaRPr>
          </a:p>
          <a:p>
            <a:pPr>
              <a:lnSpc>
                <a:spcPct val="150000"/>
              </a:lnSpc>
              <a:tabLst>
                <a:tab algn="l" pos="0"/>
              </a:tabLst>
            </a:pPr>
            <a:r>
              <a:rPr b="0" lang="ru-RU" sz="1350" spc="-1" strike="noStrike">
                <a:solidFill>
                  <a:srgbClr val="37474f"/>
                </a:solidFill>
                <a:latin typeface="Roboto Mono"/>
                <a:ea typeface="Roboto Mono"/>
              </a:rPr>
              <a:t>kevent(kq, &amp;new_ev, </a:t>
            </a:r>
            <a:r>
              <a:rPr b="0" lang="ru-RU" sz="1350" spc="-1" strike="noStrike">
                <a:solidFill>
                  <a:srgbClr val="c53929"/>
                </a:solidFill>
                <a:latin typeface="Roboto Mono"/>
                <a:ea typeface="Roboto Mono"/>
              </a:rPr>
              <a:t>1</a:t>
            </a:r>
            <a:r>
              <a:rPr b="0" lang="ru-RU" sz="1350" spc="-1" strike="noStrike">
                <a:solidFill>
                  <a:srgbClr val="37474f"/>
                </a:solidFill>
                <a:latin typeface="Roboto Mono"/>
                <a:ea typeface="Roboto Mono"/>
              </a:rPr>
              <a:t>, </a:t>
            </a:r>
            <a:r>
              <a:rPr b="0" lang="ru-RU" sz="1350" spc="-1" strike="noStrike">
                <a:solidFill>
                  <a:srgbClr val="c53929"/>
                </a:solidFill>
                <a:latin typeface="Roboto Mono"/>
                <a:ea typeface="Roboto Mono"/>
              </a:rPr>
              <a:t>0</a:t>
            </a:r>
            <a:r>
              <a:rPr b="0" lang="ru-RU" sz="1350" spc="-1" strike="noStrike">
                <a:solidFill>
                  <a:srgbClr val="37474f"/>
                </a:solidFill>
                <a:latin typeface="Roboto Mono"/>
                <a:ea typeface="Roboto Mono"/>
              </a:rPr>
              <a:t>, </a:t>
            </a:r>
            <a:r>
              <a:rPr b="0" lang="ru-RU" sz="1350" spc="-1" strike="noStrike">
                <a:solidFill>
                  <a:srgbClr val="c53929"/>
                </a:solidFill>
                <a:latin typeface="Roboto Mono"/>
                <a:ea typeface="Roboto Mono"/>
              </a:rPr>
              <a:t>0</a:t>
            </a:r>
            <a:r>
              <a:rPr b="0" lang="ru-RU" sz="1350" spc="-1" strike="noStrike">
                <a:solidFill>
                  <a:srgbClr val="37474f"/>
                </a:solidFill>
                <a:latin typeface="Roboto Mono"/>
                <a:ea typeface="Roboto Mono"/>
              </a:rPr>
              <a:t>, </a:t>
            </a:r>
            <a:r>
              <a:rPr b="0" lang="ru-RU" sz="1350" spc="-1" strike="noStrike">
                <a:solidFill>
                  <a:srgbClr val="c53929"/>
                </a:solidFill>
                <a:latin typeface="Roboto Mono"/>
                <a:ea typeface="Roboto Mono"/>
              </a:rPr>
              <a:t>NULL</a:t>
            </a:r>
            <a:r>
              <a:rPr b="0" lang="ru-RU" sz="1350" spc="-1" strike="noStrike">
                <a:solidFill>
                  <a:srgbClr val="37474f"/>
                </a:solidFill>
                <a:latin typeface="Roboto Mono"/>
                <a:ea typeface="Roboto Mono"/>
              </a:rPr>
              <a:t>);</a:t>
            </a:r>
            <a:endParaRPr b="0" lang="en-US" sz="1350" spc="-1" strike="noStrike">
              <a:latin typeface="Arial"/>
            </a:endParaRPr>
          </a:p>
        </p:txBody>
      </p:sp>
      <p:sp>
        <p:nvSpPr>
          <p:cNvPr id="665" name="CustomShape 24"/>
          <p:cNvSpPr/>
          <p:nvPr/>
        </p:nvSpPr>
        <p:spPr>
          <a:xfrm>
            <a:off x="4429440" y="1928160"/>
            <a:ext cx="5438520" cy="1364040"/>
          </a:xfrm>
          <a:prstGeom prst="rect">
            <a:avLst/>
          </a:prstGeom>
          <a:solidFill>
            <a:schemeClr val="lt1"/>
          </a:solidFill>
          <a:ln w="19080">
            <a:solidFill>
              <a:schemeClr val="dk1"/>
            </a:solidFill>
            <a:round/>
          </a:ln>
        </p:spPr>
        <p:style>
          <a:lnRef idx="0"/>
          <a:fillRef idx="0"/>
          <a:effectRef idx="0"/>
          <a:fontRef idx="minor"/>
        </p:style>
        <p:txBody>
          <a:bodyPr tIns="91440" bIns="91440" anchor="ctr">
            <a:noAutofit/>
          </a:bodyPr>
          <a:p>
            <a:pPr algn="ctr">
              <a:lnSpc>
                <a:spcPct val="115000"/>
              </a:lnSpc>
              <a:tabLst>
                <a:tab algn="l" pos="0"/>
              </a:tabLst>
            </a:pPr>
            <a:r>
              <a:rPr b="0" lang="ru-RU" sz="2250" spc="-1" strike="noStrike">
                <a:solidFill>
                  <a:srgbClr val="000000"/>
                </a:solidFill>
                <a:highlight>
                  <a:srgbClr val="ffffff"/>
                </a:highlight>
                <a:latin typeface="Arial"/>
                <a:ea typeface="Arial"/>
              </a:rPr>
              <a:t>Отслеживание нового события на дескрипторе fd. На каждое событие (read, write) нужен свой kevent</a:t>
            </a:r>
            <a:endParaRPr b="0" lang="en-US" sz="2250" spc="-1" strike="noStrike">
              <a:latin typeface="Arial"/>
            </a:endParaRPr>
          </a:p>
        </p:txBody>
      </p:sp>
      <p:sp>
        <p:nvSpPr>
          <p:cNvPr id="666" name="CustomShape 25"/>
          <p:cNvSpPr/>
          <p:nvPr/>
        </p:nvSpPr>
        <p:spPr>
          <a:xfrm>
            <a:off x="2575080" y="5721120"/>
            <a:ext cx="6905520" cy="10098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550" spc="-1" strike="noStrike">
                <a:solidFill>
                  <a:srgbClr val="3f51b5"/>
                </a:solidFill>
                <a:latin typeface="Roboto Mono"/>
                <a:ea typeface="Roboto Mono"/>
              </a:rPr>
              <a:t>struct</a:t>
            </a:r>
            <a:r>
              <a:rPr b="0" lang="ru-RU" sz="1550" spc="-1" strike="noStrike">
                <a:solidFill>
                  <a:srgbClr val="37474f"/>
                </a:solidFill>
                <a:latin typeface="Roboto Mono"/>
                <a:ea typeface="Roboto Mono"/>
              </a:rPr>
              <a:t> </a:t>
            </a:r>
            <a:r>
              <a:rPr b="0" lang="ru-RU" sz="1550" spc="-1" strike="noStrike">
                <a:solidFill>
                  <a:srgbClr val="9c27b0"/>
                </a:solidFill>
                <a:latin typeface="Roboto Mono"/>
                <a:ea typeface="Roboto Mono"/>
              </a:rPr>
              <a:t>kevent</a:t>
            </a:r>
            <a:r>
              <a:rPr b="0" lang="ru-RU" sz="1550" spc="-1" strike="noStrike">
                <a:solidFill>
                  <a:srgbClr val="37474f"/>
                </a:solidFill>
                <a:latin typeface="Roboto Mono"/>
                <a:ea typeface="Roboto Mono"/>
              </a:rPr>
              <a:t> old_ev;</a:t>
            </a:r>
            <a:endParaRPr b="0" lang="en-US" sz="1550" spc="-1" strike="noStrike">
              <a:latin typeface="Arial"/>
            </a:endParaRPr>
          </a:p>
          <a:p>
            <a:pPr>
              <a:lnSpc>
                <a:spcPct val="100000"/>
              </a:lnSpc>
              <a:tabLst>
                <a:tab algn="l" pos="0"/>
              </a:tabLst>
            </a:pPr>
            <a:r>
              <a:rPr b="0" lang="ru-RU" sz="1550" spc="-1" strike="noStrike">
                <a:solidFill>
                  <a:srgbClr val="37474f"/>
                </a:solidFill>
                <a:latin typeface="Roboto Mono"/>
                <a:ea typeface="Roboto Mono"/>
              </a:rPr>
              <a:t>EV_SET(&amp;old_ev, fd, EVFILT_READ/WRITE/..., EV_DELETE, </a:t>
            </a:r>
            <a:r>
              <a:rPr b="0" lang="ru-RU" sz="1550" spc="-1" strike="noStrike">
                <a:solidFill>
                  <a:srgbClr val="c53929"/>
                </a:solidFill>
                <a:latin typeface="Roboto Mono"/>
                <a:ea typeface="Roboto Mono"/>
              </a:rPr>
              <a:t>0</a:t>
            </a:r>
            <a:r>
              <a:rPr b="0" lang="ru-RU" sz="1550" spc="-1" strike="noStrike">
                <a:solidFill>
                  <a:srgbClr val="37474f"/>
                </a:solidFill>
                <a:latin typeface="Roboto Mono"/>
                <a:ea typeface="Roboto Mono"/>
              </a:rPr>
              <a:t>, </a:t>
            </a:r>
            <a:r>
              <a:rPr b="0" lang="ru-RU" sz="1550" spc="-1" strike="noStrike">
                <a:solidFill>
                  <a:srgbClr val="c53929"/>
                </a:solidFill>
                <a:latin typeface="Roboto Mono"/>
                <a:ea typeface="Roboto Mono"/>
              </a:rPr>
              <a:t>0</a:t>
            </a:r>
            <a:r>
              <a:rPr b="0" lang="ru-RU" sz="1550" spc="-1" strike="noStrike">
                <a:solidFill>
                  <a:srgbClr val="37474f"/>
                </a:solidFill>
                <a:latin typeface="Roboto Mono"/>
                <a:ea typeface="Roboto Mono"/>
              </a:rPr>
              <a:t>, </a:t>
            </a:r>
            <a:r>
              <a:rPr b="0" lang="ru-RU" sz="1550" spc="-1" strike="noStrike">
                <a:solidFill>
                  <a:srgbClr val="c53929"/>
                </a:solidFill>
                <a:latin typeface="Roboto Mono"/>
                <a:ea typeface="Roboto Mono"/>
              </a:rPr>
              <a:t>0</a:t>
            </a:r>
            <a:r>
              <a:rPr b="0" lang="ru-RU" sz="1550" spc="-1" strike="noStrike">
                <a:solidFill>
                  <a:srgbClr val="37474f"/>
                </a:solidFill>
                <a:latin typeface="Roboto Mono"/>
                <a:ea typeface="Roboto Mono"/>
              </a:rPr>
              <a:t>);</a:t>
            </a:r>
            <a:endParaRPr b="0" lang="en-US" sz="1550" spc="-1" strike="noStrike">
              <a:latin typeface="Arial"/>
            </a:endParaRPr>
          </a:p>
          <a:p>
            <a:pPr>
              <a:lnSpc>
                <a:spcPct val="150000"/>
              </a:lnSpc>
              <a:tabLst>
                <a:tab algn="l" pos="0"/>
              </a:tabLst>
            </a:pPr>
            <a:r>
              <a:rPr b="0" lang="ru-RU" sz="1550" spc="-1" strike="noStrike">
                <a:solidFill>
                  <a:srgbClr val="37474f"/>
                </a:solidFill>
                <a:latin typeface="Roboto Mono"/>
                <a:ea typeface="Roboto Mono"/>
              </a:rPr>
              <a:t>kevent(kq, &amp;old_ev, </a:t>
            </a:r>
            <a:r>
              <a:rPr b="0" lang="ru-RU" sz="1550" spc="-1" strike="noStrike">
                <a:solidFill>
                  <a:srgbClr val="c53929"/>
                </a:solidFill>
                <a:latin typeface="Roboto Mono"/>
                <a:ea typeface="Roboto Mono"/>
              </a:rPr>
              <a:t>1</a:t>
            </a:r>
            <a:r>
              <a:rPr b="0" lang="ru-RU" sz="1550" spc="-1" strike="noStrike">
                <a:solidFill>
                  <a:srgbClr val="37474f"/>
                </a:solidFill>
                <a:latin typeface="Roboto Mono"/>
                <a:ea typeface="Roboto Mono"/>
              </a:rPr>
              <a:t>, </a:t>
            </a:r>
            <a:r>
              <a:rPr b="0" lang="ru-RU" sz="1550" spc="-1" strike="noStrike">
                <a:solidFill>
                  <a:srgbClr val="c53929"/>
                </a:solidFill>
                <a:latin typeface="Roboto Mono"/>
                <a:ea typeface="Roboto Mono"/>
              </a:rPr>
              <a:t>0</a:t>
            </a:r>
            <a:r>
              <a:rPr b="0" lang="ru-RU" sz="1550" spc="-1" strike="noStrike">
                <a:solidFill>
                  <a:srgbClr val="37474f"/>
                </a:solidFill>
                <a:latin typeface="Roboto Mono"/>
                <a:ea typeface="Roboto Mono"/>
              </a:rPr>
              <a:t>, </a:t>
            </a:r>
            <a:r>
              <a:rPr b="0" lang="ru-RU" sz="1550" spc="-1" strike="noStrike">
                <a:solidFill>
                  <a:srgbClr val="c53929"/>
                </a:solidFill>
                <a:latin typeface="Roboto Mono"/>
                <a:ea typeface="Roboto Mono"/>
              </a:rPr>
              <a:t>0</a:t>
            </a:r>
            <a:r>
              <a:rPr b="0" lang="ru-RU" sz="1550" spc="-1" strike="noStrike">
                <a:solidFill>
                  <a:srgbClr val="37474f"/>
                </a:solidFill>
                <a:latin typeface="Roboto Mono"/>
                <a:ea typeface="Roboto Mono"/>
              </a:rPr>
              <a:t>, </a:t>
            </a:r>
            <a:r>
              <a:rPr b="0" lang="ru-RU" sz="1550" spc="-1" strike="noStrike">
                <a:solidFill>
                  <a:srgbClr val="c53929"/>
                </a:solidFill>
                <a:latin typeface="Roboto Mono"/>
                <a:ea typeface="Roboto Mono"/>
              </a:rPr>
              <a:t>NULL</a:t>
            </a:r>
            <a:r>
              <a:rPr b="0" lang="ru-RU" sz="1550" spc="-1" strike="noStrike">
                <a:solidFill>
                  <a:srgbClr val="37474f"/>
                </a:solidFill>
                <a:latin typeface="Roboto Mono"/>
                <a:ea typeface="Roboto Mono"/>
              </a:rPr>
              <a:t>);</a:t>
            </a:r>
            <a:endParaRPr b="0" lang="en-US" sz="1550" spc="-1" strike="noStrike">
              <a:latin typeface="Arial"/>
            </a:endParaRPr>
          </a:p>
        </p:txBody>
      </p:sp>
      <p:sp>
        <p:nvSpPr>
          <p:cNvPr id="667" name="CustomShape 26"/>
          <p:cNvSpPr/>
          <p:nvPr/>
        </p:nvSpPr>
        <p:spPr>
          <a:xfrm>
            <a:off x="982440" y="4467960"/>
            <a:ext cx="2999520" cy="970200"/>
          </a:xfrm>
          <a:prstGeom prst="rect">
            <a:avLst/>
          </a:prstGeom>
          <a:solidFill>
            <a:schemeClr val="lt1"/>
          </a:solid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Удаление события из отслеживания</a:t>
            </a:r>
            <a:endParaRPr b="0" lang="en-US" sz="2250" spc="-1" strike="noStrike">
              <a:latin typeface="Arial"/>
            </a:endParaRPr>
          </a:p>
        </p:txBody>
      </p:sp>
      <p:sp>
        <p:nvSpPr>
          <p:cNvPr id="668" name="CustomShape 27"/>
          <p:cNvSpPr/>
          <p:nvPr/>
        </p:nvSpPr>
        <p:spPr>
          <a:xfrm>
            <a:off x="2557440" y="5496840"/>
            <a:ext cx="6638760" cy="15184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kevent</a:t>
            </a:r>
            <a:r>
              <a:rPr b="0" lang="ru-RU" sz="1350" spc="-1" strike="noStrike">
                <a:solidFill>
                  <a:srgbClr val="37474f"/>
                </a:solidFill>
                <a:latin typeface="Roboto Mono"/>
                <a:ea typeface="Roboto Mono"/>
              </a:rPr>
              <a:t> happened_ev;</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kevent(kq, </a:t>
            </a:r>
            <a:r>
              <a:rPr b="0" lang="ru-RU" sz="1350" spc="-1" strike="noStrike">
                <a:solidFill>
                  <a:srgbClr val="c53929"/>
                </a:solidFill>
                <a:latin typeface="Roboto Mono"/>
                <a:ea typeface="Roboto Mono"/>
              </a:rPr>
              <a:t>NULL</a:t>
            </a:r>
            <a:r>
              <a:rPr b="0" lang="ru-RU" sz="1350" spc="-1" strike="noStrike">
                <a:solidFill>
                  <a:srgbClr val="37474f"/>
                </a:solidFill>
                <a:latin typeface="Roboto Mono"/>
                <a:ea typeface="Roboto Mono"/>
              </a:rPr>
              <a:t>, </a:t>
            </a:r>
            <a:r>
              <a:rPr b="0" lang="ru-RU" sz="1350" spc="-1" strike="noStrike">
                <a:solidFill>
                  <a:srgbClr val="c53929"/>
                </a:solidFill>
                <a:latin typeface="Roboto Mono"/>
                <a:ea typeface="Roboto Mono"/>
              </a:rPr>
              <a:t>0</a:t>
            </a:r>
            <a:r>
              <a:rPr b="0" lang="ru-RU" sz="1350" spc="-1" strike="noStrike">
                <a:solidFill>
                  <a:srgbClr val="37474f"/>
                </a:solidFill>
                <a:latin typeface="Roboto Mono"/>
                <a:ea typeface="Roboto Mono"/>
              </a:rPr>
              <a:t>, &amp;happened_ev, </a:t>
            </a:r>
            <a:r>
              <a:rPr b="0" lang="ru-RU" sz="1350" spc="-1" strike="noStrike">
                <a:solidFill>
                  <a:srgbClr val="c53929"/>
                </a:solidFill>
                <a:latin typeface="Roboto Mono"/>
                <a:ea typeface="Roboto Mono"/>
              </a:rPr>
              <a:t>1</a:t>
            </a:r>
            <a:r>
              <a:rPr b="0" lang="ru-RU" sz="1350" spc="-1" strike="noStrike">
                <a:solidFill>
                  <a:srgbClr val="37474f"/>
                </a:solidFill>
                <a:latin typeface="Roboto Mono"/>
                <a:ea typeface="Roboto Mono"/>
              </a:rPr>
              <a:t>, </a:t>
            </a:r>
            <a:r>
              <a:rPr b="0" lang="ru-RU" sz="1350" spc="-1" strike="noStrike">
                <a:solidFill>
                  <a:srgbClr val="c53929"/>
                </a:solidFill>
                <a:latin typeface="Roboto Mono"/>
                <a:ea typeface="Roboto Mono"/>
              </a:rPr>
              <a:t>NULL</a:t>
            </a:r>
            <a:r>
              <a:rPr b="0" lang="ru-RU" sz="1350" spc="-1" strike="noStrike">
                <a:solidFill>
                  <a:srgbClr val="37474f"/>
                </a:solidFill>
                <a:latin typeface="Roboto Mono"/>
                <a:ea typeface="Roboto Mono"/>
              </a:rPr>
              <a:t>);</a:t>
            </a: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if</a:t>
            </a:r>
            <a:r>
              <a:rPr b="0" lang="ru-RU" sz="1350" spc="-1" strike="noStrike">
                <a:solidFill>
                  <a:srgbClr val="37474f"/>
                </a:solidFill>
                <a:latin typeface="Roboto Mono"/>
                <a:ea typeface="Roboto Mono"/>
              </a:rPr>
              <a:t> (happened_ev.filter == EVFILT_READ)</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d81b60"/>
                </a:solidFill>
                <a:latin typeface="Roboto Mono"/>
                <a:ea typeface="Roboto Mono"/>
              </a:rPr>
              <a:t>/* Can safely read from happened_ev.ident. */</a:t>
            </a: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if</a:t>
            </a:r>
            <a:r>
              <a:rPr b="0" lang="ru-RU" sz="1350" spc="-1" strike="noStrike">
                <a:solidFill>
                  <a:srgbClr val="37474f"/>
                </a:solidFill>
                <a:latin typeface="Roboto Mono"/>
                <a:ea typeface="Roboto Mono"/>
              </a:rPr>
              <a:t> (happened_ev.filter == EVFILT_WRITE)</a:t>
            </a:r>
            <a:endParaRPr b="0" lang="en-US" sz="1350" spc="-1" strike="noStrike">
              <a:latin typeface="Arial"/>
            </a:endParaRPr>
          </a:p>
          <a:p>
            <a:pPr>
              <a:lnSpc>
                <a:spcPct val="150000"/>
              </a:lnSpc>
              <a:tabLst>
                <a:tab algn="l" pos="0"/>
              </a:tabLst>
            </a:pPr>
            <a:r>
              <a:rPr b="0" lang="ru-RU" sz="1350" spc="-1" strike="noStrike">
                <a:solidFill>
                  <a:srgbClr val="37474f"/>
                </a:solidFill>
                <a:latin typeface="Roboto Mono"/>
                <a:ea typeface="Roboto Mono"/>
              </a:rPr>
              <a:t>        </a:t>
            </a:r>
            <a:r>
              <a:rPr b="0" lang="ru-RU" sz="1350" spc="-1" strike="noStrike">
                <a:solidFill>
                  <a:srgbClr val="d81b60"/>
                </a:solidFill>
                <a:latin typeface="Roboto Mono"/>
                <a:ea typeface="Roboto Mono"/>
              </a:rPr>
              <a:t>/* Can safely write to happened_ev.ident. */</a:t>
            </a:r>
            <a:endParaRPr b="0" lang="en-US" sz="1350" spc="-1" strike="noStrike">
              <a:latin typeface="Arial"/>
            </a:endParaRPr>
          </a:p>
        </p:txBody>
      </p:sp>
      <p:sp>
        <p:nvSpPr>
          <p:cNvPr id="669" name="CustomShape 28"/>
          <p:cNvSpPr/>
          <p:nvPr/>
        </p:nvSpPr>
        <p:spPr>
          <a:xfrm>
            <a:off x="338760" y="4265280"/>
            <a:ext cx="2999520" cy="136404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Получение случившихся событий</a:t>
            </a:r>
            <a:endParaRPr b="0" lang="en-US" sz="2250" spc="-1" strike="noStrike">
              <a:latin typeface="Arial"/>
            </a:endParaRPr>
          </a:p>
        </p:txBody>
      </p:sp>
    </p:spTree>
  </p:cSld>
  <mc:AlternateContent>
    <mc:Choice Requires="p14">
      <p:transition spd="slow" p14:dur="2000"/>
    </mc:Choice>
    <mc:Fallback>
      <p:transition spd="slow"/>
    </mc:Fallback>
  </mc:AlternateContent>
  <p:timing>
    <p:tnLst>
      <p:par>
        <p:cTn id="706" dur="indefinite" restart="never" nodeType="tmRoot">
          <p:childTnLst>
            <p:seq>
              <p:cTn id="707" dur="indefinite" nodeType="mainSeq">
                <p:childTnLst>
                  <p:par>
                    <p:cTn id="708" fill="hold">
                      <p:stCondLst>
                        <p:cond delay="indefinite"/>
                      </p:stCondLst>
                      <p:childTnLst>
                        <p:par>
                          <p:cTn id="709" fill="hold">
                            <p:stCondLst>
                              <p:cond delay="0"/>
                            </p:stCondLst>
                            <p:childTnLst>
                              <p:par>
                                <p:cTn id="710" nodeType="clickEffect" fill="hold" presetClass="entr" presetID="10">
                                  <p:stCondLst>
                                    <p:cond delay="0"/>
                                  </p:stCondLst>
                                  <p:childTnLst>
                                    <p:set>
                                      <p:cBhvr>
                                        <p:cTn id="711" dur="1" fill="hold">
                                          <p:stCondLst>
                                            <p:cond delay="0"/>
                                          </p:stCondLst>
                                        </p:cTn>
                                        <p:tgtEl>
                                          <p:spTgt spid="646"/>
                                        </p:tgtEl>
                                        <p:attrNameLst>
                                          <p:attrName>style.visibility</p:attrName>
                                        </p:attrNameLst>
                                      </p:cBhvr>
                                      <p:to>
                                        <p:strVal val="visible"/>
                                      </p:to>
                                    </p:set>
                                    <p:animEffect filter="fade" transition="in">
                                      <p:cBhvr additive="repl">
                                        <p:cTn id="712" dur="1000"/>
                                        <p:tgtEl>
                                          <p:spTgt spid="646"/>
                                        </p:tgtEl>
                                      </p:cBhvr>
                                    </p:animEffect>
                                  </p:childTnLst>
                                </p:cTn>
                              </p:par>
                              <p:par>
                                <p:cTn id="713" nodeType="withEffect" fill="hold" presetClass="entr" presetID="10">
                                  <p:stCondLst>
                                    <p:cond delay="0"/>
                                  </p:stCondLst>
                                  <p:childTnLst>
                                    <p:set>
                                      <p:cBhvr>
                                        <p:cTn id="714" dur="1" fill="hold">
                                          <p:stCondLst>
                                            <p:cond delay="0"/>
                                          </p:stCondLst>
                                        </p:cTn>
                                        <p:tgtEl>
                                          <p:spTgt spid="647"/>
                                        </p:tgtEl>
                                        <p:attrNameLst>
                                          <p:attrName>style.visibility</p:attrName>
                                        </p:attrNameLst>
                                      </p:cBhvr>
                                      <p:to>
                                        <p:strVal val="visible"/>
                                      </p:to>
                                    </p:set>
                                    <p:animEffect filter="fade" transition="in">
                                      <p:cBhvr additive="repl">
                                        <p:cTn id="715" dur="1000"/>
                                        <p:tgtEl>
                                          <p:spTgt spid="647"/>
                                        </p:tgtEl>
                                      </p:cBhvr>
                                    </p:animEffect>
                                  </p:childTnLst>
                                </p:cTn>
                              </p:par>
                            </p:childTnLst>
                          </p:cTn>
                        </p:par>
                      </p:childTnLst>
                    </p:cTn>
                  </p:par>
                  <p:par>
                    <p:cTn id="716" fill="hold">
                      <p:stCondLst>
                        <p:cond delay="indefinite"/>
                      </p:stCondLst>
                      <p:childTnLst>
                        <p:par>
                          <p:cTn id="717" fill="hold">
                            <p:stCondLst>
                              <p:cond delay="0"/>
                            </p:stCondLst>
                            <p:childTnLst>
                              <p:par>
                                <p:cTn id="718" nodeType="clickEffect" fill="hold" presetClass="exit" presetID="1">
                                  <p:stCondLst>
                                    <p:cond delay="0"/>
                                  </p:stCondLst>
                                  <p:childTnLst>
                                    <p:set>
                                      <p:cBhvr>
                                        <p:cTn id="719" dur="1" fill="hold">
                                          <p:stCondLst>
                                            <p:cond delay="0"/>
                                          </p:stCondLst>
                                        </p:cTn>
                                        <p:tgtEl>
                                          <p:spTgt spid="647"/>
                                        </p:tgtEl>
                                        <p:attrNameLst>
                                          <p:attrName>style.visibility</p:attrName>
                                        </p:attrNameLst>
                                      </p:cBhvr>
                                      <p:to>
                                        <p:strVal val="hidden"/>
                                      </p:to>
                                    </p:set>
                                  </p:childTnLst>
                                </p:cTn>
                              </p:par>
                              <p:par>
                                <p:cTn id="720" nodeType="withEffect" fill="hold" presetClass="exit" presetID="1">
                                  <p:stCondLst>
                                    <p:cond delay="0"/>
                                  </p:stCondLst>
                                  <p:childTnLst>
                                    <p:set>
                                      <p:cBhvr>
                                        <p:cTn id="721" dur="1" fill="hold">
                                          <p:stCondLst>
                                            <p:cond delay="0"/>
                                          </p:stCondLst>
                                        </p:cTn>
                                        <p:tgtEl>
                                          <p:spTgt spid="646"/>
                                        </p:tgtEl>
                                        <p:attrNameLst>
                                          <p:attrName>style.visibility</p:attrName>
                                        </p:attrNameLst>
                                      </p:cBhvr>
                                      <p:to>
                                        <p:strVal val="hidden"/>
                                      </p:to>
                                    </p:set>
                                  </p:childTnLst>
                                </p:cTn>
                              </p:par>
                              <p:par>
                                <p:cTn id="722" nodeType="withEffect" fill="hold" presetClass="entr" presetID="10">
                                  <p:stCondLst>
                                    <p:cond delay="0"/>
                                  </p:stCondLst>
                                  <p:childTnLst>
                                    <p:set>
                                      <p:cBhvr>
                                        <p:cTn id="723" dur="1" fill="hold">
                                          <p:stCondLst>
                                            <p:cond delay="0"/>
                                          </p:stCondLst>
                                        </p:cTn>
                                        <p:tgtEl>
                                          <p:spTgt spid="649"/>
                                        </p:tgtEl>
                                        <p:attrNameLst>
                                          <p:attrName>style.visibility</p:attrName>
                                        </p:attrNameLst>
                                      </p:cBhvr>
                                      <p:to>
                                        <p:strVal val="visible"/>
                                      </p:to>
                                    </p:set>
                                    <p:animEffect filter="fade" transition="in">
                                      <p:cBhvr additive="repl">
                                        <p:cTn id="724" dur="1000"/>
                                        <p:tgtEl>
                                          <p:spTgt spid="649"/>
                                        </p:tgtEl>
                                      </p:cBhvr>
                                    </p:animEffect>
                                  </p:childTnLst>
                                </p:cTn>
                              </p:par>
                              <p:par>
                                <p:cTn id="725" nodeType="withEffect" fill="hold" presetClass="entr" presetID="10">
                                  <p:stCondLst>
                                    <p:cond delay="0"/>
                                  </p:stCondLst>
                                  <p:childTnLst>
                                    <p:set>
                                      <p:cBhvr>
                                        <p:cTn id="726" dur="1" fill="hold">
                                          <p:stCondLst>
                                            <p:cond delay="0"/>
                                          </p:stCondLst>
                                        </p:cTn>
                                        <p:tgtEl>
                                          <p:spTgt spid="648"/>
                                        </p:tgtEl>
                                        <p:attrNameLst>
                                          <p:attrName>style.visibility</p:attrName>
                                        </p:attrNameLst>
                                      </p:cBhvr>
                                      <p:to>
                                        <p:strVal val="visible"/>
                                      </p:to>
                                    </p:set>
                                    <p:animEffect filter="fade" transition="in">
                                      <p:cBhvr additive="repl">
                                        <p:cTn id="727" dur="1000"/>
                                        <p:tgtEl>
                                          <p:spTgt spid="648"/>
                                        </p:tgtEl>
                                      </p:cBhvr>
                                    </p:animEffect>
                                  </p:childTnLst>
                                </p:cTn>
                              </p:par>
                            </p:childTnLst>
                          </p:cTn>
                        </p:par>
                      </p:childTnLst>
                    </p:cTn>
                  </p:par>
                  <p:par>
                    <p:cTn id="728" fill="hold">
                      <p:stCondLst>
                        <p:cond delay="indefinite"/>
                      </p:stCondLst>
                      <p:childTnLst>
                        <p:par>
                          <p:cTn id="729" fill="hold">
                            <p:stCondLst>
                              <p:cond delay="0"/>
                            </p:stCondLst>
                            <p:childTnLst>
                              <p:par>
                                <p:cTn id="730" nodeType="clickEffect" fill="hold" presetClass="exit" presetID="1">
                                  <p:stCondLst>
                                    <p:cond delay="0"/>
                                  </p:stCondLst>
                                  <p:childTnLst>
                                    <p:set>
                                      <p:cBhvr>
                                        <p:cTn id="731" dur="1" fill="hold">
                                          <p:stCondLst>
                                            <p:cond delay="0"/>
                                          </p:stCondLst>
                                        </p:cTn>
                                        <p:tgtEl>
                                          <p:spTgt spid="648"/>
                                        </p:tgtEl>
                                        <p:attrNameLst>
                                          <p:attrName>style.visibility</p:attrName>
                                        </p:attrNameLst>
                                      </p:cBhvr>
                                      <p:to>
                                        <p:strVal val="hidden"/>
                                      </p:to>
                                    </p:set>
                                  </p:childTnLst>
                                </p:cTn>
                              </p:par>
                              <p:par>
                                <p:cTn id="732" nodeType="withEffect" fill="hold" presetClass="exit" presetID="1">
                                  <p:stCondLst>
                                    <p:cond delay="0"/>
                                  </p:stCondLst>
                                  <p:childTnLst>
                                    <p:set>
                                      <p:cBhvr>
                                        <p:cTn id="733" dur="1" fill="hold">
                                          <p:stCondLst>
                                            <p:cond delay="0"/>
                                          </p:stCondLst>
                                        </p:cTn>
                                        <p:tgtEl>
                                          <p:spTgt spid="649"/>
                                        </p:tgtEl>
                                        <p:attrNameLst>
                                          <p:attrName>style.visibility</p:attrName>
                                        </p:attrNameLst>
                                      </p:cBhvr>
                                      <p:to>
                                        <p:strVal val="hidden"/>
                                      </p:to>
                                    </p:set>
                                  </p:childTnLst>
                                </p:cTn>
                              </p:par>
                              <p:par>
                                <p:cTn id="734" nodeType="withEffect" fill="hold" presetClass="entr" presetID="10">
                                  <p:stCondLst>
                                    <p:cond delay="0"/>
                                  </p:stCondLst>
                                  <p:childTnLst>
                                    <p:set>
                                      <p:cBhvr>
                                        <p:cTn id="735" dur="1" fill="hold">
                                          <p:stCondLst>
                                            <p:cond delay="0"/>
                                          </p:stCondLst>
                                        </p:cTn>
                                        <p:tgtEl>
                                          <p:spTgt spid="651"/>
                                        </p:tgtEl>
                                        <p:attrNameLst>
                                          <p:attrName>style.visibility</p:attrName>
                                        </p:attrNameLst>
                                      </p:cBhvr>
                                      <p:to>
                                        <p:strVal val="visible"/>
                                      </p:to>
                                    </p:set>
                                    <p:animEffect filter="fade" transition="in">
                                      <p:cBhvr additive="repl">
                                        <p:cTn id="736" dur="1000"/>
                                        <p:tgtEl>
                                          <p:spTgt spid="651"/>
                                        </p:tgtEl>
                                      </p:cBhvr>
                                    </p:animEffect>
                                  </p:childTnLst>
                                </p:cTn>
                              </p:par>
                              <p:par>
                                <p:cTn id="737" nodeType="withEffect" fill="hold" presetClass="entr" presetID="10">
                                  <p:stCondLst>
                                    <p:cond delay="0"/>
                                  </p:stCondLst>
                                  <p:childTnLst>
                                    <p:set>
                                      <p:cBhvr>
                                        <p:cTn id="738" dur="1" fill="hold">
                                          <p:stCondLst>
                                            <p:cond delay="0"/>
                                          </p:stCondLst>
                                        </p:cTn>
                                        <p:tgtEl>
                                          <p:spTgt spid="650"/>
                                        </p:tgtEl>
                                        <p:attrNameLst>
                                          <p:attrName>style.visibility</p:attrName>
                                        </p:attrNameLst>
                                      </p:cBhvr>
                                      <p:to>
                                        <p:strVal val="visible"/>
                                      </p:to>
                                    </p:set>
                                    <p:animEffect filter="fade" transition="in">
                                      <p:cBhvr additive="repl">
                                        <p:cTn id="739" dur="1000"/>
                                        <p:tgtEl>
                                          <p:spTgt spid="650"/>
                                        </p:tgtEl>
                                      </p:cBhvr>
                                    </p:animEffect>
                                  </p:childTnLst>
                                </p:cTn>
                              </p:par>
                            </p:childTnLst>
                          </p:cTn>
                        </p:par>
                      </p:childTnLst>
                    </p:cTn>
                  </p:par>
                  <p:par>
                    <p:cTn id="740" fill="hold">
                      <p:stCondLst>
                        <p:cond delay="indefinite"/>
                      </p:stCondLst>
                      <p:childTnLst>
                        <p:par>
                          <p:cTn id="741" fill="hold">
                            <p:stCondLst>
                              <p:cond delay="0"/>
                            </p:stCondLst>
                            <p:childTnLst>
                              <p:par>
                                <p:cTn id="742" nodeType="clickEffect" fill="hold" presetClass="exit" presetID="1">
                                  <p:stCondLst>
                                    <p:cond delay="0"/>
                                  </p:stCondLst>
                                  <p:childTnLst>
                                    <p:set>
                                      <p:cBhvr>
                                        <p:cTn id="743" dur="1" fill="hold">
                                          <p:stCondLst>
                                            <p:cond delay="0"/>
                                          </p:stCondLst>
                                        </p:cTn>
                                        <p:tgtEl>
                                          <p:spTgt spid="651"/>
                                        </p:tgtEl>
                                        <p:attrNameLst>
                                          <p:attrName>style.visibility</p:attrName>
                                        </p:attrNameLst>
                                      </p:cBhvr>
                                      <p:to>
                                        <p:strVal val="hidden"/>
                                      </p:to>
                                    </p:set>
                                  </p:childTnLst>
                                </p:cTn>
                              </p:par>
                              <p:par>
                                <p:cTn id="744" nodeType="withEffect" fill="hold" presetClass="exit" presetID="1">
                                  <p:stCondLst>
                                    <p:cond delay="0"/>
                                  </p:stCondLst>
                                  <p:childTnLst>
                                    <p:set>
                                      <p:cBhvr>
                                        <p:cTn id="745" dur="1" fill="hold">
                                          <p:stCondLst>
                                            <p:cond delay="0"/>
                                          </p:stCondLst>
                                        </p:cTn>
                                        <p:tgtEl>
                                          <p:spTgt spid="650"/>
                                        </p:tgtEl>
                                        <p:attrNameLst>
                                          <p:attrName>style.visibility</p:attrName>
                                        </p:attrNameLst>
                                      </p:cBhvr>
                                      <p:to>
                                        <p:strVal val="hidden"/>
                                      </p:to>
                                    </p:set>
                                  </p:childTnLst>
                                </p:cTn>
                              </p:par>
                              <p:par>
                                <p:cTn id="746" nodeType="withEffect" fill="hold" presetClass="entr" presetID="10">
                                  <p:stCondLst>
                                    <p:cond delay="0"/>
                                  </p:stCondLst>
                                  <p:childTnLst>
                                    <p:set>
                                      <p:cBhvr>
                                        <p:cTn id="747" dur="1" fill="hold">
                                          <p:stCondLst>
                                            <p:cond delay="0"/>
                                          </p:stCondLst>
                                        </p:cTn>
                                        <p:tgtEl>
                                          <p:spTgt spid="653"/>
                                        </p:tgtEl>
                                        <p:attrNameLst>
                                          <p:attrName>style.visibility</p:attrName>
                                        </p:attrNameLst>
                                      </p:cBhvr>
                                      <p:to>
                                        <p:strVal val="visible"/>
                                      </p:to>
                                    </p:set>
                                    <p:animEffect filter="fade" transition="in">
                                      <p:cBhvr additive="repl">
                                        <p:cTn id="748" dur="1000"/>
                                        <p:tgtEl>
                                          <p:spTgt spid="653"/>
                                        </p:tgtEl>
                                      </p:cBhvr>
                                    </p:animEffect>
                                  </p:childTnLst>
                                </p:cTn>
                              </p:par>
                              <p:par>
                                <p:cTn id="749" nodeType="withEffect" fill="hold" presetClass="entr" presetID="10">
                                  <p:stCondLst>
                                    <p:cond delay="0"/>
                                  </p:stCondLst>
                                  <p:childTnLst>
                                    <p:set>
                                      <p:cBhvr>
                                        <p:cTn id="750" dur="1" fill="hold">
                                          <p:stCondLst>
                                            <p:cond delay="0"/>
                                          </p:stCondLst>
                                        </p:cTn>
                                        <p:tgtEl>
                                          <p:spTgt spid="652"/>
                                        </p:tgtEl>
                                        <p:attrNameLst>
                                          <p:attrName>style.visibility</p:attrName>
                                        </p:attrNameLst>
                                      </p:cBhvr>
                                      <p:to>
                                        <p:strVal val="visible"/>
                                      </p:to>
                                    </p:set>
                                    <p:animEffect filter="fade" transition="in">
                                      <p:cBhvr additive="repl">
                                        <p:cTn id="751" dur="1000"/>
                                        <p:tgtEl>
                                          <p:spTgt spid="652"/>
                                        </p:tgtEl>
                                      </p:cBhvr>
                                    </p:animEffect>
                                  </p:childTnLst>
                                </p:cTn>
                              </p:par>
                            </p:childTnLst>
                          </p:cTn>
                        </p:par>
                      </p:childTnLst>
                    </p:cTn>
                  </p:par>
                  <p:par>
                    <p:cTn id="752" fill="hold">
                      <p:stCondLst>
                        <p:cond delay="indefinite"/>
                      </p:stCondLst>
                      <p:childTnLst>
                        <p:par>
                          <p:cTn id="753" fill="hold">
                            <p:stCondLst>
                              <p:cond delay="0"/>
                            </p:stCondLst>
                            <p:childTnLst>
                              <p:par>
                                <p:cTn id="754" nodeType="clickEffect" fill="hold" presetClass="exit" presetID="1">
                                  <p:stCondLst>
                                    <p:cond delay="0"/>
                                  </p:stCondLst>
                                  <p:childTnLst>
                                    <p:set>
                                      <p:cBhvr>
                                        <p:cTn id="755" dur="1" fill="hold">
                                          <p:stCondLst>
                                            <p:cond delay="0"/>
                                          </p:stCondLst>
                                        </p:cTn>
                                        <p:tgtEl>
                                          <p:spTgt spid="652"/>
                                        </p:tgtEl>
                                        <p:attrNameLst>
                                          <p:attrName>style.visibility</p:attrName>
                                        </p:attrNameLst>
                                      </p:cBhvr>
                                      <p:to>
                                        <p:strVal val="hidden"/>
                                      </p:to>
                                    </p:set>
                                  </p:childTnLst>
                                </p:cTn>
                              </p:par>
                              <p:par>
                                <p:cTn id="756" nodeType="withEffect" fill="hold" presetClass="exit" presetID="1">
                                  <p:stCondLst>
                                    <p:cond delay="0"/>
                                  </p:stCondLst>
                                  <p:childTnLst>
                                    <p:set>
                                      <p:cBhvr>
                                        <p:cTn id="757" dur="1" fill="hold">
                                          <p:stCondLst>
                                            <p:cond delay="0"/>
                                          </p:stCondLst>
                                        </p:cTn>
                                        <p:tgtEl>
                                          <p:spTgt spid="653"/>
                                        </p:tgtEl>
                                        <p:attrNameLst>
                                          <p:attrName>style.visibility</p:attrName>
                                        </p:attrNameLst>
                                      </p:cBhvr>
                                      <p:to>
                                        <p:strVal val="hidden"/>
                                      </p:to>
                                    </p:set>
                                  </p:childTnLst>
                                </p:cTn>
                              </p:par>
                              <p:par>
                                <p:cTn id="758" nodeType="withEffect" fill="hold" presetClass="entr" presetID="10">
                                  <p:stCondLst>
                                    <p:cond delay="0"/>
                                  </p:stCondLst>
                                  <p:childTnLst>
                                    <p:set>
                                      <p:cBhvr>
                                        <p:cTn id="759" dur="1" fill="hold">
                                          <p:stCondLst>
                                            <p:cond delay="0"/>
                                          </p:stCondLst>
                                        </p:cTn>
                                        <p:tgtEl>
                                          <p:spTgt spid="655"/>
                                        </p:tgtEl>
                                        <p:attrNameLst>
                                          <p:attrName>style.visibility</p:attrName>
                                        </p:attrNameLst>
                                      </p:cBhvr>
                                      <p:to>
                                        <p:strVal val="visible"/>
                                      </p:to>
                                    </p:set>
                                    <p:animEffect filter="fade" transition="in">
                                      <p:cBhvr additive="repl">
                                        <p:cTn id="760" dur="1000"/>
                                        <p:tgtEl>
                                          <p:spTgt spid="655"/>
                                        </p:tgtEl>
                                      </p:cBhvr>
                                    </p:animEffect>
                                  </p:childTnLst>
                                </p:cTn>
                              </p:par>
                              <p:par>
                                <p:cTn id="761" nodeType="withEffect" fill="hold" presetClass="entr" presetID="10">
                                  <p:stCondLst>
                                    <p:cond delay="0"/>
                                  </p:stCondLst>
                                  <p:childTnLst>
                                    <p:set>
                                      <p:cBhvr>
                                        <p:cTn id="762" dur="1" fill="hold">
                                          <p:stCondLst>
                                            <p:cond delay="0"/>
                                          </p:stCondLst>
                                        </p:cTn>
                                        <p:tgtEl>
                                          <p:spTgt spid="654"/>
                                        </p:tgtEl>
                                        <p:attrNameLst>
                                          <p:attrName>style.visibility</p:attrName>
                                        </p:attrNameLst>
                                      </p:cBhvr>
                                      <p:to>
                                        <p:strVal val="visible"/>
                                      </p:to>
                                    </p:set>
                                    <p:animEffect filter="fade" transition="in">
                                      <p:cBhvr additive="repl">
                                        <p:cTn id="763" dur="1000"/>
                                        <p:tgtEl>
                                          <p:spTgt spid="654"/>
                                        </p:tgtEl>
                                      </p:cBhvr>
                                    </p:animEffect>
                                  </p:childTnLst>
                                </p:cTn>
                              </p:par>
                            </p:childTnLst>
                          </p:cTn>
                        </p:par>
                      </p:childTnLst>
                    </p:cTn>
                  </p:par>
                  <p:par>
                    <p:cTn id="764" fill="hold">
                      <p:stCondLst>
                        <p:cond delay="indefinite"/>
                      </p:stCondLst>
                      <p:childTnLst>
                        <p:par>
                          <p:cTn id="765" fill="hold">
                            <p:stCondLst>
                              <p:cond delay="0"/>
                            </p:stCondLst>
                            <p:childTnLst>
                              <p:par>
                                <p:cTn id="766" nodeType="clickEffect" fill="hold" presetClass="exit" presetID="1">
                                  <p:stCondLst>
                                    <p:cond delay="0"/>
                                  </p:stCondLst>
                                  <p:childTnLst>
                                    <p:set>
                                      <p:cBhvr>
                                        <p:cTn id="767" dur="1" fill="hold">
                                          <p:stCondLst>
                                            <p:cond delay="0"/>
                                          </p:stCondLst>
                                        </p:cTn>
                                        <p:tgtEl>
                                          <p:spTgt spid="655"/>
                                        </p:tgtEl>
                                        <p:attrNameLst>
                                          <p:attrName>style.visibility</p:attrName>
                                        </p:attrNameLst>
                                      </p:cBhvr>
                                      <p:to>
                                        <p:strVal val="hidden"/>
                                      </p:to>
                                    </p:set>
                                  </p:childTnLst>
                                </p:cTn>
                              </p:par>
                              <p:par>
                                <p:cTn id="768" nodeType="withEffect" fill="hold" presetClass="exit" presetID="1">
                                  <p:stCondLst>
                                    <p:cond delay="0"/>
                                  </p:stCondLst>
                                  <p:childTnLst>
                                    <p:set>
                                      <p:cBhvr>
                                        <p:cTn id="769" dur="1" fill="hold">
                                          <p:stCondLst>
                                            <p:cond delay="0"/>
                                          </p:stCondLst>
                                        </p:cTn>
                                        <p:tgtEl>
                                          <p:spTgt spid="654"/>
                                        </p:tgtEl>
                                        <p:attrNameLst>
                                          <p:attrName>style.visibility</p:attrName>
                                        </p:attrNameLst>
                                      </p:cBhvr>
                                      <p:to>
                                        <p:strVal val="hidden"/>
                                      </p:to>
                                    </p:set>
                                  </p:childTnLst>
                                </p:cTn>
                              </p:par>
                              <p:par>
                                <p:cTn id="770" nodeType="withEffect" fill="hold" presetClass="entr" presetID="10">
                                  <p:stCondLst>
                                    <p:cond delay="0"/>
                                  </p:stCondLst>
                                  <p:childTnLst>
                                    <p:set>
                                      <p:cBhvr>
                                        <p:cTn id="771" dur="1" fill="hold">
                                          <p:stCondLst>
                                            <p:cond delay="0"/>
                                          </p:stCondLst>
                                        </p:cTn>
                                        <p:tgtEl>
                                          <p:spTgt spid="657"/>
                                        </p:tgtEl>
                                        <p:attrNameLst>
                                          <p:attrName>style.visibility</p:attrName>
                                        </p:attrNameLst>
                                      </p:cBhvr>
                                      <p:to>
                                        <p:strVal val="visible"/>
                                      </p:to>
                                    </p:set>
                                    <p:animEffect filter="fade" transition="in">
                                      <p:cBhvr additive="repl">
                                        <p:cTn id="772" dur="1000"/>
                                        <p:tgtEl>
                                          <p:spTgt spid="657"/>
                                        </p:tgtEl>
                                      </p:cBhvr>
                                    </p:animEffect>
                                  </p:childTnLst>
                                </p:cTn>
                              </p:par>
                              <p:par>
                                <p:cTn id="773" nodeType="withEffect" fill="hold" presetClass="entr" presetID="10">
                                  <p:stCondLst>
                                    <p:cond delay="0"/>
                                  </p:stCondLst>
                                  <p:childTnLst>
                                    <p:set>
                                      <p:cBhvr>
                                        <p:cTn id="774" dur="1" fill="hold">
                                          <p:stCondLst>
                                            <p:cond delay="0"/>
                                          </p:stCondLst>
                                        </p:cTn>
                                        <p:tgtEl>
                                          <p:spTgt spid="656"/>
                                        </p:tgtEl>
                                        <p:attrNameLst>
                                          <p:attrName>style.visibility</p:attrName>
                                        </p:attrNameLst>
                                      </p:cBhvr>
                                      <p:to>
                                        <p:strVal val="visible"/>
                                      </p:to>
                                    </p:set>
                                    <p:animEffect filter="fade" transition="in">
                                      <p:cBhvr additive="repl">
                                        <p:cTn id="775" dur="1000"/>
                                        <p:tgtEl>
                                          <p:spTgt spid="656"/>
                                        </p:tgtEl>
                                      </p:cBhvr>
                                    </p:animEffect>
                                  </p:childTnLst>
                                </p:cTn>
                              </p:par>
                            </p:childTnLst>
                          </p:cTn>
                        </p:par>
                      </p:childTnLst>
                    </p:cTn>
                  </p:par>
                  <p:par>
                    <p:cTn id="776" fill="hold">
                      <p:stCondLst>
                        <p:cond delay="indefinite"/>
                      </p:stCondLst>
                      <p:childTnLst>
                        <p:par>
                          <p:cTn id="777" fill="hold">
                            <p:stCondLst>
                              <p:cond delay="0"/>
                            </p:stCondLst>
                            <p:childTnLst>
                              <p:par>
                                <p:cTn id="778" nodeType="clickEffect" fill="hold" presetClass="exit" presetID="1">
                                  <p:stCondLst>
                                    <p:cond delay="0"/>
                                  </p:stCondLst>
                                  <p:childTnLst>
                                    <p:set>
                                      <p:cBhvr>
                                        <p:cTn id="779" dur="1" fill="hold">
                                          <p:stCondLst>
                                            <p:cond delay="0"/>
                                          </p:stCondLst>
                                        </p:cTn>
                                        <p:tgtEl>
                                          <p:spTgt spid="656"/>
                                        </p:tgtEl>
                                        <p:attrNameLst>
                                          <p:attrName>style.visibility</p:attrName>
                                        </p:attrNameLst>
                                      </p:cBhvr>
                                      <p:to>
                                        <p:strVal val="hidden"/>
                                      </p:to>
                                    </p:set>
                                  </p:childTnLst>
                                </p:cTn>
                              </p:par>
                              <p:par>
                                <p:cTn id="780" nodeType="withEffect" fill="hold" presetClass="exit" presetID="1">
                                  <p:stCondLst>
                                    <p:cond delay="0"/>
                                  </p:stCondLst>
                                  <p:childTnLst>
                                    <p:set>
                                      <p:cBhvr>
                                        <p:cTn id="781" dur="1" fill="hold">
                                          <p:stCondLst>
                                            <p:cond delay="0"/>
                                          </p:stCondLst>
                                        </p:cTn>
                                        <p:tgtEl>
                                          <p:spTgt spid="657"/>
                                        </p:tgtEl>
                                        <p:attrNameLst>
                                          <p:attrName>style.visibility</p:attrName>
                                        </p:attrNameLst>
                                      </p:cBhvr>
                                      <p:to>
                                        <p:strVal val="hidden"/>
                                      </p:to>
                                    </p:set>
                                  </p:childTnLst>
                                </p:cTn>
                              </p:par>
                              <p:par>
                                <p:cTn id="782" nodeType="withEffect" fill="hold" presetClass="entr" presetID="10">
                                  <p:stCondLst>
                                    <p:cond delay="0"/>
                                  </p:stCondLst>
                                  <p:childTnLst>
                                    <p:set>
                                      <p:cBhvr>
                                        <p:cTn id="783" dur="1" fill="hold">
                                          <p:stCondLst>
                                            <p:cond delay="0"/>
                                          </p:stCondLst>
                                        </p:cTn>
                                        <p:tgtEl>
                                          <p:spTgt spid="659"/>
                                        </p:tgtEl>
                                        <p:attrNameLst>
                                          <p:attrName>style.visibility</p:attrName>
                                        </p:attrNameLst>
                                      </p:cBhvr>
                                      <p:to>
                                        <p:strVal val="visible"/>
                                      </p:to>
                                    </p:set>
                                    <p:animEffect filter="fade" transition="in">
                                      <p:cBhvr additive="repl">
                                        <p:cTn id="784" dur="1000"/>
                                        <p:tgtEl>
                                          <p:spTgt spid="659"/>
                                        </p:tgtEl>
                                      </p:cBhvr>
                                    </p:animEffect>
                                  </p:childTnLst>
                                </p:cTn>
                              </p:par>
                              <p:par>
                                <p:cTn id="785" nodeType="withEffect" fill="hold" presetClass="entr" presetID="10">
                                  <p:stCondLst>
                                    <p:cond delay="0"/>
                                  </p:stCondLst>
                                  <p:childTnLst>
                                    <p:set>
                                      <p:cBhvr>
                                        <p:cTn id="786" dur="1" fill="hold">
                                          <p:stCondLst>
                                            <p:cond delay="0"/>
                                          </p:stCondLst>
                                        </p:cTn>
                                        <p:tgtEl>
                                          <p:spTgt spid="658"/>
                                        </p:tgtEl>
                                        <p:attrNameLst>
                                          <p:attrName>style.visibility</p:attrName>
                                        </p:attrNameLst>
                                      </p:cBhvr>
                                      <p:to>
                                        <p:strVal val="visible"/>
                                      </p:to>
                                    </p:set>
                                    <p:animEffect filter="fade" transition="in">
                                      <p:cBhvr additive="repl">
                                        <p:cTn id="787" dur="1000"/>
                                        <p:tgtEl>
                                          <p:spTgt spid="658"/>
                                        </p:tgtEl>
                                      </p:cBhvr>
                                    </p:animEffect>
                                  </p:childTnLst>
                                </p:cTn>
                              </p:par>
                            </p:childTnLst>
                          </p:cTn>
                        </p:par>
                      </p:childTnLst>
                    </p:cTn>
                  </p:par>
                  <p:par>
                    <p:cTn id="788" fill="hold">
                      <p:stCondLst>
                        <p:cond delay="indefinite"/>
                      </p:stCondLst>
                      <p:childTnLst>
                        <p:par>
                          <p:cTn id="789" fill="hold">
                            <p:stCondLst>
                              <p:cond delay="0"/>
                            </p:stCondLst>
                            <p:childTnLst>
                              <p:par>
                                <p:cTn id="790" nodeType="clickEffect" fill="hold" presetClass="exit" presetID="1">
                                  <p:stCondLst>
                                    <p:cond delay="0"/>
                                  </p:stCondLst>
                                  <p:childTnLst>
                                    <p:set>
                                      <p:cBhvr>
                                        <p:cTn id="791" dur="1" fill="hold">
                                          <p:stCondLst>
                                            <p:cond delay="0"/>
                                          </p:stCondLst>
                                        </p:cTn>
                                        <p:tgtEl>
                                          <p:spTgt spid="658"/>
                                        </p:tgtEl>
                                        <p:attrNameLst>
                                          <p:attrName>style.visibility</p:attrName>
                                        </p:attrNameLst>
                                      </p:cBhvr>
                                      <p:to>
                                        <p:strVal val="hidden"/>
                                      </p:to>
                                    </p:set>
                                  </p:childTnLst>
                                </p:cTn>
                              </p:par>
                              <p:par>
                                <p:cTn id="792" nodeType="withEffect" fill="hold" presetClass="exit" presetID="1">
                                  <p:stCondLst>
                                    <p:cond delay="0"/>
                                  </p:stCondLst>
                                  <p:childTnLst>
                                    <p:set>
                                      <p:cBhvr>
                                        <p:cTn id="793" dur="1" fill="hold">
                                          <p:stCondLst>
                                            <p:cond delay="0"/>
                                          </p:stCondLst>
                                        </p:cTn>
                                        <p:tgtEl>
                                          <p:spTgt spid="659"/>
                                        </p:tgtEl>
                                        <p:attrNameLst>
                                          <p:attrName>style.visibility</p:attrName>
                                        </p:attrNameLst>
                                      </p:cBhvr>
                                      <p:to>
                                        <p:strVal val="hidden"/>
                                      </p:to>
                                    </p:set>
                                  </p:childTnLst>
                                </p:cTn>
                              </p:par>
                              <p:par>
                                <p:cTn id="794" nodeType="withEffect" fill="hold" presetClass="entr" presetID="10">
                                  <p:stCondLst>
                                    <p:cond delay="0"/>
                                  </p:stCondLst>
                                  <p:childTnLst>
                                    <p:set>
                                      <p:cBhvr>
                                        <p:cTn id="795" dur="1" fill="hold">
                                          <p:stCondLst>
                                            <p:cond delay="0"/>
                                          </p:stCondLst>
                                        </p:cTn>
                                        <p:tgtEl>
                                          <p:spTgt spid="661"/>
                                        </p:tgtEl>
                                        <p:attrNameLst>
                                          <p:attrName>style.visibility</p:attrName>
                                        </p:attrNameLst>
                                      </p:cBhvr>
                                      <p:to>
                                        <p:strVal val="visible"/>
                                      </p:to>
                                    </p:set>
                                    <p:animEffect filter="fade" transition="in">
                                      <p:cBhvr additive="repl">
                                        <p:cTn id="796" dur="1000"/>
                                        <p:tgtEl>
                                          <p:spTgt spid="661"/>
                                        </p:tgtEl>
                                      </p:cBhvr>
                                    </p:animEffect>
                                  </p:childTnLst>
                                </p:cTn>
                              </p:par>
                              <p:par>
                                <p:cTn id="797" nodeType="withEffect" fill="hold" presetClass="entr" presetID="10">
                                  <p:stCondLst>
                                    <p:cond delay="0"/>
                                  </p:stCondLst>
                                  <p:childTnLst>
                                    <p:set>
                                      <p:cBhvr>
                                        <p:cTn id="798" dur="1" fill="hold">
                                          <p:stCondLst>
                                            <p:cond delay="0"/>
                                          </p:stCondLst>
                                        </p:cTn>
                                        <p:tgtEl>
                                          <p:spTgt spid="660"/>
                                        </p:tgtEl>
                                        <p:attrNameLst>
                                          <p:attrName>style.visibility</p:attrName>
                                        </p:attrNameLst>
                                      </p:cBhvr>
                                      <p:to>
                                        <p:strVal val="visible"/>
                                      </p:to>
                                    </p:set>
                                    <p:animEffect filter="fade" transition="in">
                                      <p:cBhvr additive="repl">
                                        <p:cTn id="799" dur="1000"/>
                                        <p:tgtEl>
                                          <p:spTgt spid="660"/>
                                        </p:tgtEl>
                                      </p:cBhvr>
                                    </p:animEffect>
                                  </p:childTnLst>
                                </p:cTn>
                              </p:par>
                            </p:childTnLst>
                          </p:cTn>
                        </p:par>
                      </p:childTnLst>
                    </p:cTn>
                  </p:par>
                  <p:par>
                    <p:cTn id="800" fill="hold">
                      <p:stCondLst>
                        <p:cond delay="indefinite"/>
                      </p:stCondLst>
                      <p:childTnLst>
                        <p:par>
                          <p:cTn id="801" fill="hold">
                            <p:stCondLst>
                              <p:cond delay="0"/>
                            </p:stCondLst>
                            <p:childTnLst>
                              <p:par>
                                <p:cTn id="802" nodeType="clickEffect" fill="hold" presetClass="exit" presetID="1">
                                  <p:stCondLst>
                                    <p:cond delay="0"/>
                                  </p:stCondLst>
                                  <p:childTnLst>
                                    <p:set>
                                      <p:cBhvr>
                                        <p:cTn id="803" dur="1" fill="hold">
                                          <p:stCondLst>
                                            <p:cond delay="0"/>
                                          </p:stCondLst>
                                        </p:cTn>
                                        <p:tgtEl>
                                          <p:spTgt spid="661"/>
                                        </p:tgtEl>
                                        <p:attrNameLst>
                                          <p:attrName>style.visibility</p:attrName>
                                        </p:attrNameLst>
                                      </p:cBhvr>
                                      <p:to>
                                        <p:strVal val="hidden"/>
                                      </p:to>
                                    </p:set>
                                  </p:childTnLst>
                                </p:cTn>
                              </p:par>
                              <p:par>
                                <p:cTn id="804" nodeType="withEffect" fill="hold" presetClass="exit" presetID="1">
                                  <p:stCondLst>
                                    <p:cond delay="0"/>
                                  </p:stCondLst>
                                  <p:childTnLst>
                                    <p:set>
                                      <p:cBhvr>
                                        <p:cTn id="805" dur="1" fill="hold">
                                          <p:stCondLst>
                                            <p:cond delay="0"/>
                                          </p:stCondLst>
                                        </p:cTn>
                                        <p:tgtEl>
                                          <p:spTgt spid="660"/>
                                        </p:tgtEl>
                                        <p:attrNameLst>
                                          <p:attrName>style.visibility</p:attrName>
                                        </p:attrNameLst>
                                      </p:cBhvr>
                                      <p:to>
                                        <p:strVal val="hidden"/>
                                      </p:to>
                                    </p:set>
                                  </p:childTnLst>
                                </p:cTn>
                              </p:par>
                              <p:par>
                                <p:cTn id="806" nodeType="withEffect" fill="hold" presetClass="entr" presetID="10">
                                  <p:stCondLst>
                                    <p:cond delay="0"/>
                                  </p:stCondLst>
                                  <p:childTnLst>
                                    <p:set>
                                      <p:cBhvr>
                                        <p:cTn id="807" dur="1" fill="hold">
                                          <p:stCondLst>
                                            <p:cond delay="0"/>
                                          </p:stCondLst>
                                        </p:cTn>
                                        <p:tgtEl>
                                          <p:spTgt spid="663"/>
                                        </p:tgtEl>
                                        <p:attrNameLst>
                                          <p:attrName>style.visibility</p:attrName>
                                        </p:attrNameLst>
                                      </p:cBhvr>
                                      <p:to>
                                        <p:strVal val="visible"/>
                                      </p:to>
                                    </p:set>
                                    <p:animEffect filter="fade" transition="in">
                                      <p:cBhvr additive="repl">
                                        <p:cTn id="808" dur="1000"/>
                                        <p:tgtEl>
                                          <p:spTgt spid="663"/>
                                        </p:tgtEl>
                                      </p:cBhvr>
                                    </p:animEffect>
                                  </p:childTnLst>
                                </p:cTn>
                              </p:par>
                              <p:par>
                                <p:cTn id="809" nodeType="withEffect" fill="hold" presetClass="entr" presetID="10">
                                  <p:stCondLst>
                                    <p:cond delay="0"/>
                                  </p:stCondLst>
                                  <p:childTnLst>
                                    <p:set>
                                      <p:cBhvr>
                                        <p:cTn id="810" dur="1" fill="hold">
                                          <p:stCondLst>
                                            <p:cond delay="0"/>
                                          </p:stCondLst>
                                        </p:cTn>
                                        <p:tgtEl>
                                          <p:spTgt spid="662"/>
                                        </p:tgtEl>
                                        <p:attrNameLst>
                                          <p:attrName>style.visibility</p:attrName>
                                        </p:attrNameLst>
                                      </p:cBhvr>
                                      <p:to>
                                        <p:strVal val="visible"/>
                                      </p:to>
                                    </p:set>
                                    <p:animEffect filter="fade" transition="in">
                                      <p:cBhvr additive="repl">
                                        <p:cTn id="811" dur="1000"/>
                                        <p:tgtEl>
                                          <p:spTgt spid="662"/>
                                        </p:tgtEl>
                                      </p:cBhvr>
                                    </p:animEffect>
                                  </p:childTnLst>
                                </p:cTn>
                              </p:par>
                            </p:childTnLst>
                          </p:cTn>
                        </p:par>
                      </p:childTnLst>
                    </p:cTn>
                  </p:par>
                  <p:par>
                    <p:cTn id="812" fill="hold">
                      <p:stCondLst>
                        <p:cond delay="indefinite"/>
                      </p:stCondLst>
                      <p:childTnLst>
                        <p:par>
                          <p:cTn id="813" fill="hold">
                            <p:stCondLst>
                              <p:cond delay="0"/>
                            </p:stCondLst>
                            <p:childTnLst>
                              <p:par>
                                <p:cTn id="814" nodeType="clickEffect" fill="hold" presetClass="exit" presetID="1">
                                  <p:stCondLst>
                                    <p:cond delay="0"/>
                                  </p:stCondLst>
                                  <p:childTnLst>
                                    <p:set>
                                      <p:cBhvr>
                                        <p:cTn id="815" dur="1" fill="hold">
                                          <p:stCondLst>
                                            <p:cond delay="0"/>
                                          </p:stCondLst>
                                        </p:cTn>
                                        <p:tgtEl>
                                          <p:spTgt spid="663"/>
                                        </p:tgtEl>
                                        <p:attrNameLst>
                                          <p:attrName>style.visibility</p:attrName>
                                        </p:attrNameLst>
                                      </p:cBhvr>
                                      <p:to>
                                        <p:strVal val="hidden"/>
                                      </p:to>
                                    </p:set>
                                  </p:childTnLst>
                                </p:cTn>
                              </p:par>
                              <p:par>
                                <p:cTn id="816" nodeType="withEffect" fill="hold" presetClass="exit" presetID="1">
                                  <p:stCondLst>
                                    <p:cond delay="0"/>
                                  </p:stCondLst>
                                  <p:childTnLst>
                                    <p:set>
                                      <p:cBhvr>
                                        <p:cTn id="817" dur="1" fill="hold">
                                          <p:stCondLst>
                                            <p:cond delay="0"/>
                                          </p:stCondLst>
                                        </p:cTn>
                                        <p:tgtEl>
                                          <p:spTgt spid="662"/>
                                        </p:tgtEl>
                                        <p:attrNameLst>
                                          <p:attrName>style.visibility</p:attrName>
                                        </p:attrNameLst>
                                      </p:cBhvr>
                                      <p:to>
                                        <p:strVal val="hidden"/>
                                      </p:to>
                                    </p:set>
                                  </p:childTnLst>
                                </p:cTn>
                              </p:par>
                              <p:par>
                                <p:cTn id="818" nodeType="withEffect" fill="hold" presetClass="entr" presetID="10">
                                  <p:stCondLst>
                                    <p:cond delay="0"/>
                                  </p:stCondLst>
                                  <p:childTnLst>
                                    <p:set>
                                      <p:cBhvr>
                                        <p:cTn id="819" dur="1" fill="hold">
                                          <p:stCondLst>
                                            <p:cond delay="0"/>
                                          </p:stCondLst>
                                        </p:cTn>
                                        <p:tgtEl>
                                          <p:spTgt spid="665"/>
                                        </p:tgtEl>
                                        <p:attrNameLst>
                                          <p:attrName>style.visibility</p:attrName>
                                        </p:attrNameLst>
                                      </p:cBhvr>
                                      <p:to>
                                        <p:strVal val="visible"/>
                                      </p:to>
                                    </p:set>
                                    <p:animEffect filter="fade" transition="in">
                                      <p:cBhvr additive="repl">
                                        <p:cTn id="820" dur="1000"/>
                                        <p:tgtEl>
                                          <p:spTgt spid="665"/>
                                        </p:tgtEl>
                                      </p:cBhvr>
                                    </p:animEffect>
                                  </p:childTnLst>
                                </p:cTn>
                              </p:par>
                              <p:par>
                                <p:cTn id="821" nodeType="withEffect" fill="hold" presetClass="entr" presetID="10">
                                  <p:stCondLst>
                                    <p:cond delay="0"/>
                                  </p:stCondLst>
                                  <p:childTnLst>
                                    <p:set>
                                      <p:cBhvr>
                                        <p:cTn id="822" dur="1" fill="hold">
                                          <p:stCondLst>
                                            <p:cond delay="0"/>
                                          </p:stCondLst>
                                        </p:cTn>
                                        <p:tgtEl>
                                          <p:spTgt spid="664"/>
                                        </p:tgtEl>
                                        <p:attrNameLst>
                                          <p:attrName>style.visibility</p:attrName>
                                        </p:attrNameLst>
                                      </p:cBhvr>
                                      <p:to>
                                        <p:strVal val="visible"/>
                                      </p:to>
                                    </p:set>
                                    <p:animEffect filter="fade" transition="in">
                                      <p:cBhvr additive="repl">
                                        <p:cTn id="823" dur="1000"/>
                                        <p:tgtEl>
                                          <p:spTgt spid="664"/>
                                        </p:tgtEl>
                                      </p:cBhvr>
                                    </p:animEffect>
                                  </p:childTnLst>
                                </p:cTn>
                              </p:par>
                            </p:childTnLst>
                          </p:cTn>
                        </p:par>
                      </p:childTnLst>
                    </p:cTn>
                  </p:par>
                  <p:par>
                    <p:cTn id="824" fill="hold">
                      <p:stCondLst>
                        <p:cond delay="indefinite"/>
                      </p:stCondLst>
                      <p:childTnLst>
                        <p:par>
                          <p:cTn id="825" fill="hold">
                            <p:stCondLst>
                              <p:cond delay="0"/>
                            </p:stCondLst>
                            <p:childTnLst>
                              <p:par>
                                <p:cTn id="826" nodeType="clickEffect" fill="hold" presetClass="exit" presetID="1">
                                  <p:stCondLst>
                                    <p:cond delay="0"/>
                                  </p:stCondLst>
                                  <p:childTnLst>
                                    <p:set>
                                      <p:cBhvr>
                                        <p:cTn id="827" dur="1" fill="hold">
                                          <p:stCondLst>
                                            <p:cond delay="0"/>
                                          </p:stCondLst>
                                        </p:cTn>
                                        <p:tgtEl>
                                          <p:spTgt spid="665"/>
                                        </p:tgtEl>
                                        <p:attrNameLst>
                                          <p:attrName>style.visibility</p:attrName>
                                        </p:attrNameLst>
                                      </p:cBhvr>
                                      <p:to>
                                        <p:strVal val="hidden"/>
                                      </p:to>
                                    </p:set>
                                  </p:childTnLst>
                                </p:cTn>
                              </p:par>
                              <p:par>
                                <p:cTn id="828" nodeType="withEffect" fill="hold" presetClass="exit" presetID="1">
                                  <p:stCondLst>
                                    <p:cond delay="0"/>
                                  </p:stCondLst>
                                  <p:childTnLst>
                                    <p:set>
                                      <p:cBhvr>
                                        <p:cTn id="829" dur="1" fill="hold">
                                          <p:stCondLst>
                                            <p:cond delay="0"/>
                                          </p:stCondLst>
                                        </p:cTn>
                                        <p:tgtEl>
                                          <p:spTgt spid="664"/>
                                        </p:tgtEl>
                                        <p:attrNameLst>
                                          <p:attrName>style.visibility</p:attrName>
                                        </p:attrNameLst>
                                      </p:cBhvr>
                                      <p:to>
                                        <p:strVal val="hidden"/>
                                      </p:to>
                                    </p:set>
                                  </p:childTnLst>
                                </p:cTn>
                              </p:par>
                              <p:par>
                                <p:cTn id="830" nodeType="withEffect" fill="hold" presetClass="entr" presetID="10">
                                  <p:stCondLst>
                                    <p:cond delay="0"/>
                                  </p:stCondLst>
                                  <p:childTnLst>
                                    <p:set>
                                      <p:cBhvr>
                                        <p:cTn id="831" dur="1" fill="hold">
                                          <p:stCondLst>
                                            <p:cond delay="0"/>
                                          </p:stCondLst>
                                        </p:cTn>
                                        <p:tgtEl>
                                          <p:spTgt spid="666"/>
                                        </p:tgtEl>
                                        <p:attrNameLst>
                                          <p:attrName>style.visibility</p:attrName>
                                        </p:attrNameLst>
                                      </p:cBhvr>
                                      <p:to>
                                        <p:strVal val="visible"/>
                                      </p:to>
                                    </p:set>
                                    <p:animEffect filter="fade" transition="in">
                                      <p:cBhvr additive="repl">
                                        <p:cTn id="832" dur="1000"/>
                                        <p:tgtEl>
                                          <p:spTgt spid="666"/>
                                        </p:tgtEl>
                                      </p:cBhvr>
                                    </p:animEffect>
                                  </p:childTnLst>
                                </p:cTn>
                              </p:par>
                              <p:par>
                                <p:cTn id="833" nodeType="withEffect" fill="hold" presetClass="entr" presetID="10">
                                  <p:stCondLst>
                                    <p:cond delay="0"/>
                                  </p:stCondLst>
                                  <p:childTnLst>
                                    <p:set>
                                      <p:cBhvr>
                                        <p:cTn id="834" dur="1" fill="hold">
                                          <p:stCondLst>
                                            <p:cond delay="0"/>
                                          </p:stCondLst>
                                        </p:cTn>
                                        <p:tgtEl>
                                          <p:spTgt spid="667"/>
                                        </p:tgtEl>
                                        <p:attrNameLst>
                                          <p:attrName>style.visibility</p:attrName>
                                        </p:attrNameLst>
                                      </p:cBhvr>
                                      <p:to>
                                        <p:strVal val="visible"/>
                                      </p:to>
                                    </p:set>
                                    <p:animEffect filter="fade" transition="in">
                                      <p:cBhvr additive="repl">
                                        <p:cTn id="835" dur="1000"/>
                                        <p:tgtEl>
                                          <p:spTgt spid="667"/>
                                        </p:tgtEl>
                                      </p:cBhvr>
                                    </p:animEffect>
                                  </p:childTnLst>
                                </p:cTn>
                              </p:par>
                            </p:childTnLst>
                          </p:cTn>
                        </p:par>
                      </p:childTnLst>
                    </p:cTn>
                  </p:par>
                  <p:par>
                    <p:cTn id="836" fill="hold">
                      <p:stCondLst>
                        <p:cond delay="indefinite"/>
                      </p:stCondLst>
                      <p:childTnLst>
                        <p:par>
                          <p:cTn id="837" fill="hold">
                            <p:stCondLst>
                              <p:cond delay="0"/>
                            </p:stCondLst>
                            <p:childTnLst>
                              <p:par>
                                <p:cTn id="838" nodeType="clickEffect" fill="hold" presetClass="exit" presetID="1">
                                  <p:stCondLst>
                                    <p:cond delay="0"/>
                                  </p:stCondLst>
                                  <p:childTnLst>
                                    <p:set>
                                      <p:cBhvr>
                                        <p:cTn id="839" dur="1" fill="hold">
                                          <p:stCondLst>
                                            <p:cond delay="0"/>
                                          </p:stCondLst>
                                        </p:cTn>
                                        <p:tgtEl>
                                          <p:spTgt spid="666"/>
                                        </p:tgtEl>
                                        <p:attrNameLst>
                                          <p:attrName>style.visibility</p:attrName>
                                        </p:attrNameLst>
                                      </p:cBhvr>
                                      <p:to>
                                        <p:strVal val="hidden"/>
                                      </p:to>
                                    </p:set>
                                  </p:childTnLst>
                                </p:cTn>
                              </p:par>
                              <p:par>
                                <p:cTn id="840" nodeType="withEffect" fill="hold" presetClass="exit" presetID="1">
                                  <p:stCondLst>
                                    <p:cond delay="0"/>
                                  </p:stCondLst>
                                  <p:childTnLst>
                                    <p:set>
                                      <p:cBhvr>
                                        <p:cTn id="841" dur="1" fill="hold">
                                          <p:stCondLst>
                                            <p:cond delay="100"/>
                                          </p:stCondLst>
                                        </p:cTn>
                                        <p:tgtEl>
                                          <p:spTgt spid="667"/>
                                        </p:tgtEl>
                                        <p:attrNameLst>
                                          <p:attrName>style.visibility</p:attrName>
                                        </p:attrNameLst>
                                      </p:cBhvr>
                                      <p:to>
                                        <p:strVal val="hidden"/>
                                      </p:to>
                                    </p:set>
                                  </p:childTnLst>
                                </p:cTn>
                              </p:par>
                              <p:par>
                                <p:cTn id="842" nodeType="withEffect" fill="hold" presetClass="entr" presetID="10">
                                  <p:stCondLst>
                                    <p:cond delay="0"/>
                                  </p:stCondLst>
                                  <p:childTnLst>
                                    <p:set>
                                      <p:cBhvr>
                                        <p:cTn id="843" dur="1" fill="hold">
                                          <p:stCondLst>
                                            <p:cond delay="0"/>
                                          </p:stCondLst>
                                        </p:cTn>
                                        <p:tgtEl>
                                          <p:spTgt spid="668"/>
                                        </p:tgtEl>
                                        <p:attrNameLst>
                                          <p:attrName>style.visibility</p:attrName>
                                        </p:attrNameLst>
                                      </p:cBhvr>
                                      <p:to>
                                        <p:strVal val="visible"/>
                                      </p:to>
                                    </p:set>
                                    <p:animEffect filter="fade" transition="in">
                                      <p:cBhvr additive="repl">
                                        <p:cTn id="844" dur="1000"/>
                                        <p:tgtEl>
                                          <p:spTgt spid="668"/>
                                        </p:tgtEl>
                                      </p:cBhvr>
                                    </p:animEffect>
                                  </p:childTnLst>
                                </p:cTn>
                              </p:par>
                              <p:par>
                                <p:cTn id="845" nodeType="withEffect" fill="hold" presetClass="entr" presetID="10">
                                  <p:stCondLst>
                                    <p:cond delay="0"/>
                                  </p:stCondLst>
                                  <p:childTnLst>
                                    <p:set>
                                      <p:cBhvr>
                                        <p:cTn id="846" dur="1" fill="hold">
                                          <p:stCondLst>
                                            <p:cond delay="0"/>
                                          </p:stCondLst>
                                        </p:cTn>
                                        <p:tgtEl>
                                          <p:spTgt spid="669"/>
                                        </p:tgtEl>
                                        <p:attrNameLst>
                                          <p:attrName>style.visibility</p:attrName>
                                        </p:attrNameLst>
                                      </p:cBhvr>
                                      <p:to>
                                        <p:strVal val="visible"/>
                                      </p:to>
                                    </p:set>
                                    <p:animEffect filter="fade" transition="in">
                                      <p:cBhvr additive="repl">
                                        <p:cTn id="847" dur="1000"/>
                                        <p:tgtEl>
                                          <p:spTgt spid="6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Мультиплексирование. Kqueue (2/)</a:t>
            </a:r>
            <a:endParaRPr b="0" lang="en-US" sz="3200" spc="-1" strike="noStrike">
              <a:solidFill>
                <a:srgbClr val="000000"/>
              </a:solidFill>
              <a:latin typeface="Arial"/>
            </a:endParaRPr>
          </a:p>
        </p:txBody>
      </p:sp>
      <p:sp>
        <p:nvSpPr>
          <p:cNvPr id="671"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FA639C2B-1014-4E40-9580-9E6A8A41C7E2}"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672" name="CustomShape 3"/>
          <p:cNvSpPr/>
          <p:nvPr/>
        </p:nvSpPr>
        <p:spPr>
          <a:xfrm>
            <a:off x="2014560" y="1400040"/>
            <a:ext cx="6852960" cy="50036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kq = kqueue();</a:t>
            </a:r>
            <a:endParaRPr b="0" lang="en-US" sz="1150" spc="-1" strike="noStrike">
              <a:latin typeface="Arial"/>
            </a:endParaRPr>
          </a:p>
          <a:p>
            <a:pPr>
              <a:lnSpc>
                <a:spcPct val="100000"/>
              </a:lnSpc>
              <a:tabLst>
                <a:tab algn="l" pos="0"/>
              </a:tabLst>
            </a:pPr>
            <a:r>
              <a:rPr b="0" lang="ru-RU" sz="1150" spc="-1" strike="noStrike">
                <a:solidFill>
                  <a:srgbClr val="3f51b5"/>
                </a:solidFill>
                <a:latin typeface="Roboto Mono"/>
                <a:ea typeface="Roboto Mono"/>
              </a:rPr>
              <a:t>struct</a:t>
            </a:r>
            <a:r>
              <a:rPr b="0" lang="ru-RU" sz="1150" spc="-1" strike="noStrike">
                <a:solidFill>
                  <a:srgbClr val="37474f"/>
                </a:solidFill>
                <a:latin typeface="Roboto Mono"/>
                <a:ea typeface="Roboto Mono"/>
              </a:rPr>
              <a:t> </a:t>
            </a:r>
            <a:r>
              <a:rPr b="0" lang="ru-RU" sz="1150" spc="-1" strike="noStrike">
                <a:solidFill>
                  <a:srgbClr val="9c27b0"/>
                </a:solidFill>
                <a:latin typeface="Roboto Mono"/>
                <a:ea typeface="Roboto Mono"/>
              </a:rPr>
              <a:t>kevent</a:t>
            </a:r>
            <a:r>
              <a:rPr b="0" lang="ru-RU" sz="1150" spc="-1" strike="noStrike">
                <a:solidFill>
                  <a:srgbClr val="37474f"/>
                </a:solidFill>
                <a:latin typeface="Roboto Mono"/>
                <a:ea typeface="Roboto Mono"/>
              </a:rPr>
              <a:t> new_ev;</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EV_SET(&amp;new_ev, server, EVFILT_READ, EV_ADD,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kevent(kq, &amp;new_ev, </a:t>
            </a:r>
            <a:r>
              <a:rPr b="0" lang="ru-RU" sz="1150" spc="-1" strike="noStrike">
                <a:solidFill>
                  <a:srgbClr val="c53929"/>
                </a:solidFill>
                <a:latin typeface="Roboto Mono"/>
                <a:ea typeface="Roboto Mono"/>
              </a:rPr>
              <a:t>1</a:t>
            </a:r>
            <a:r>
              <a:rPr b="0" lang="ru-RU" sz="1150" spc="-1" strike="noStrike">
                <a:solidFill>
                  <a:srgbClr val="37474f"/>
                </a:solidFill>
                <a:latin typeface="Roboto Mono"/>
                <a:ea typeface="Roboto Mono"/>
              </a:rPr>
              <a:t>,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t>
            </a:r>
            <a:r>
              <a:rPr b="0" lang="ru-RU" sz="1150" spc="-1" strike="noStrike">
                <a:solidFill>
                  <a:srgbClr val="c53929"/>
                </a:solidFill>
                <a:latin typeface="Roboto Mono"/>
                <a:ea typeface="Roboto Mono"/>
              </a:rPr>
              <a:t>NULL</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f51b5"/>
                </a:solidFill>
                <a:latin typeface="Roboto Mono"/>
                <a:ea typeface="Roboto Mono"/>
              </a:rPr>
              <a:t>struct</a:t>
            </a:r>
            <a:r>
              <a:rPr b="0" lang="ru-RU" sz="1150" spc="-1" strike="noStrike">
                <a:solidFill>
                  <a:srgbClr val="37474f"/>
                </a:solidFill>
                <a:latin typeface="Roboto Mono"/>
                <a:ea typeface="Roboto Mono"/>
              </a:rPr>
              <a:t> </a:t>
            </a:r>
            <a:r>
              <a:rPr b="0" lang="ru-RU" sz="1150" spc="-1" strike="noStrike">
                <a:solidFill>
                  <a:srgbClr val="9c27b0"/>
                </a:solidFill>
                <a:latin typeface="Roboto Mono"/>
                <a:ea typeface="Roboto Mono"/>
              </a:rPr>
              <a:t>timespec</a:t>
            </a:r>
            <a:r>
              <a:rPr b="0" lang="ru-RU" sz="1150" spc="-1" strike="noStrike">
                <a:solidFill>
                  <a:srgbClr val="37474f"/>
                </a:solidFill>
                <a:latin typeface="Roboto Mono"/>
                <a:ea typeface="Roboto Mono"/>
              </a:rPr>
              <a:t> timeout;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timeout.tv_sec = </a:t>
            </a:r>
            <a:r>
              <a:rPr b="0" lang="ru-RU" sz="1150" spc="-1" strike="noStrike">
                <a:solidFill>
                  <a:srgbClr val="c53929"/>
                </a:solidFill>
                <a:latin typeface="Roboto Mono"/>
                <a:ea typeface="Roboto Mono"/>
              </a:rPr>
              <a:t>2</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timeout.tv_nsec =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f51b5"/>
                </a:solidFill>
                <a:latin typeface="Roboto Mono"/>
                <a:ea typeface="Roboto Mono"/>
              </a:rPr>
              <a:t>while</a:t>
            </a:r>
            <a:r>
              <a:rPr b="0" lang="ru-RU" sz="1150" spc="-1" strike="noStrike">
                <a:solidFill>
                  <a:srgbClr val="37474f"/>
                </a:solidFill>
                <a:latin typeface="Roboto Mono"/>
                <a:ea typeface="Roboto Mono"/>
              </a:rPr>
              <a:t>(</a:t>
            </a:r>
            <a:r>
              <a:rPr b="0" lang="ru-RU" sz="1150" spc="-1" strike="noStrike">
                <a:solidFill>
                  <a:srgbClr val="c53929"/>
                </a:solidFill>
                <a:latin typeface="Roboto Mono"/>
                <a:ea typeface="Roboto Mono"/>
              </a:rPr>
              <a:t>1</a:t>
            </a:r>
            <a:r>
              <a:rPr b="0" lang="ru-RU" sz="1150" spc="-1" strike="noStrike">
                <a:solidFill>
                  <a:srgbClr val="37474f"/>
                </a:solidFill>
                <a:latin typeface="Roboto Mono"/>
                <a:ea typeface="Roboto Mono"/>
              </a:rPr>
              <a:t>)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(kevent(kq, </a:t>
            </a:r>
            <a:r>
              <a:rPr b="0" lang="ru-RU" sz="1150" spc="-1" strike="noStrike">
                <a:solidFill>
                  <a:srgbClr val="c53929"/>
                </a:solidFill>
                <a:latin typeface="Roboto Mono"/>
                <a:ea typeface="Roboto Mono"/>
              </a:rPr>
              <a:t>NULL</a:t>
            </a:r>
            <a:r>
              <a:rPr b="0" lang="ru-RU" sz="1150" spc="-1" strike="noStrike">
                <a:solidFill>
                  <a:srgbClr val="37474f"/>
                </a:solidFill>
                <a:latin typeface="Roboto Mono"/>
                <a:ea typeface="Roboto Mono"/>
              </a:rPr>
              <a:t>,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&amp;new_ev, </a:t>
            </a:r>
            <a:r>
              <a:rPr b="0" lang="ru-RU" sz="1150" spc="-1" strike="noStrike">
                <a:solidFill>
                  <a:srgbClr val="c53929"/>
                </a:solidFill>
                <a:latin typeface="Roboto Mono"/>
                <a:ea typeface="Roboto Mono"/>
              </a:rPr>
              <a:t>1</a:t>
            </a:r>
            <a:r>
              <a:rPr b="0" lang="ru-RU" sz="1150" spc="-1" strike="noStrike">
                <a:solidFill>
                  <a:srgbClr val="37474f"/>
                </a:solidFill>
                <a:latin typeface="Roboto Mono"/>
                <a:ea typeface="Roboto Mono"/>
              </a:rPr>
              <a:t>, &amp;timeout) ==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printf(</a:t>
            </a:r>
            <a:r>
              <a:rPr b="0" lang="ru-RU" sz="1150" spc="-1" strike="noStrike">
                <a:solidFill>
                  <a:srgbClr val="388e3c"/>
                </a:solidFill>
                <a:latin typeface="Roboto Mono"/>
                <a:ea typeface="Roboto Mono"/>
              </a:rPr>
              <a:t>"Timeout\n"</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continue</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(new_ev.ident == server)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client_sock = accept(server, </a:t>
            </a:r>
            <a:r>
              <a:rPr b="0" lang="ru-RU" sz="1150" spc="-1" strike="noStrike">
                <a:solidFill>
                  <a:srgbClr val="c53929"/>
                </a:solidFill>
                <a:latin typeface="Roboto Mono"/>
                <a:ea typeface="Roboto Mono"/>
              </a:rPr>
              <a:t>NULL</a:t>
            </a:r>
            <a:r>
              <a:rPr b="0" lang="ru-RU" sz="1150" spc="-1" strike="noStrike">
                <a:solidFill>
                  <a:srgbClr val="37474f"/>
                </a:solidFill>
                <a:latin typeface="Roboto Mono"/>
                <a:ea typeface="Roboto Mono"/>
              </a:rPr>
              <a:t>, </a:t>
            </a:r>
            <a:r>
              <a:rPr b="0" lang="ru-RU" sz="1150" spc="-1" strike="noStrike">
                <a:solidFill>
                  <a:srgbClr val="c53929"/>
                </a:solidFill>
                <a:latin typeface="Roboto Mono"/>
                <a:ea typeface="Roboto Mono"/>
              </a:rPr>
              <a:t>NULL</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printf(</a:t>
            </a:r>
            <a:r>
              <a:rPr b="0" lang="ru-RU" sz="1150" spc="-1" strike="noStrike">
                <a:solidFill>
                  <a:srgbClr val="388e3c"/>
                </a:solidFill>
                <a:latin typeface="Roboto Mono"/>
                <a:ea typeface="Roboto Mono"/>
              </a:rPr>
              <a:t>"New client\n"</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EV_SET(&amp;new_ev, client_sock, EVFILT_READ, EV_ADD,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kevent(kq, &amp;new_ev, </a:t>
            </a:r>
            <a:r>
              <a:rPr b="0" lang="ru-RU" sz="1150" spc="-1" strike="noStrike">
                <a:solidFill>
                  <a:srgbClr val="c53929"/>
                </a:solidFill>
                <a:latin typeface="Roboto Mono"/>
                <a:ea typeface="Roboto Mono"/>
              </a:rPr>
              <a:t>1</a:t>
            </a:r>
            <a:r>
              <a:rPr b="0" lang="ru-RU" sz="1150" spc="-1" strike="noStrike">
                <a:solidFill>
                  <a:srgbClr val="37474f"/>
                </a:solidFill>
                <a:latin typeface="Roboto Mono"/>
                <a:ea typeface="Roboto Mono"/>
              </a:rPr>
              <a:t>,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t>
            </a:r>
            <a:r>
              <a:rPr b="0" lang="ru-RU" sz="1150" spc="-1" strike="noStrike">
                <a:solidFill>
                  <a:srgbClr val="c53929"/>
                </a:solidFill>
                <a:latin typeface="Roboto Mono"/>
                <a:ea typeface="Roboto Mono"/>
              </a:rPr>
              <a:t>NULL</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else</a:t>
            </a:r>
            <a:r>
              <a:rPr b="0" lang="ru-RU" sz="1150" spc="-1" strike="noStrike">
                <a:solidFill>
                  <a:srgbClr val="37474f"/>
                </a:solidFill>
                <a:latin typeface="Roboto Mono"/>
                <a:ea typeface="Roboto Mono"/>
              </a:rPr>
              <a:t>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printf(</a:t>
            </a:r>
            <a:r>
              <a:rPr b="0" lang="ru-RU" sz="1150" spc="-1" strike="noStrike">
                <a:solidFill>
                  <a:srgbClr val="388e3c"/>
                </a:solidFill>
                <a:latin typeface="Roboto Mono"/>
                <a:ea typeface="Roboto Mono"/>
              </a:rPr>
              <a:t>"Interact with fd %d\n"</a:t>
            </a: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)new_ev.ident);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interact(new_ev.ident);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if</a:t>
            </a:r>
            <a:r>
              <a:rPr b="0" lang="ru-RU" sz="1150" spc="-1" strike="noStrike">
                <a:solidFill>
                  <a:srgbClr val="37474f"/>
                </a:solidFill>
                <a:latin typeface="Roboto Mono"/>
                <a:ea typeface="Roboto Mono"/>
              </a:rPr>
              <a:t> ((new_ev.flags &amp; EV_EOF) != </a:t>
            </a:r>
            <a:r>
              <a:rPr b="0" lang="ru-RU" sz="1150" spc="-1" strike="noStrike">
                <a:solidFill>
                  <a:srgbClr val="c53929"/>
                </a:solidFill>
                <a:latin typeface="Roboto Mono"/>
                <a:ea typeface="Roboto Mono"/>
              </a:rPr>
              <a:t>0</a:t>
            </a:r>
            <a:r>
              <a:rPr b="0" lang="ru-RU" sz="1150" spc="-1" strike="noStrike">
                <a:solidFill>
                  <a:srgbClr val="37474f"/>
                </a:solidFill>
                <a:latin typeface="Roboto Mono"/>
                <a:ea typeface="Roboto Mono"/>
              </a:rPr>
              <a:t>)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printf(</a:t>
            </a:r>
            <a:r>
              <a:rPr b="0" lang="ru-RU" sz="1150" spc="-1" strike="noStrike">
                <a:solidFill>
                  <a:srgbClr val="388e3c"/>
                </a:solidFill>
                <a:latin typeface="Roboto Mono"/>
                <a:ea typeface="Roboto Mono"/>
              </a:rPr>
              <a:t>"Client disconnected\n"</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close(new_ev.ident);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    </a:t>
            </a:r>
            <a:r>
              <a:rPr b="0" lang="ru-RU" sz="1150" spc="-1" strike="noStrike">
                <a:solidFill>
                  <a:srgbClr val="37474f"/>
                </a:solidFill>
                <a:latin typeface="Roboto Mono"/>
                <a:ea typeface="Roboto Mono"/>
              </a:rPr>
              <a: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a:t>
            </a:r>
            <a:endParaRPr b="0" lang="en-US" sz="1150" spc="-1" strike="noStrike">
              <a:latin typeface="Arial"/>
            </a:endParaRPr>
          </a:p>
          <a:p>
            <a:pPr>
              <a:lnSpc>
                <a:spcPct val="150000"/>
              </a:lnSpc>
              <a:tabLst>
                <a:tab algn="l" pos="0"/>
              </a:tabLst>
            </a:pPr>
            <a:r>
              <a:rPr b="0" lang="ru-RU" sz="1150" spc="-1" strike="noStrike">
                <a:solidFill>
                  <a:srgbClr val="37474f"/>
                </a:solidFill>
                <a:latin typeface="Roboto Mono"/>
                <a:ea typeface="Roboto Mono"/>
              </a:rPr>
              <a:t>close(kq);</a:t>
            </a:r>
            <a:endParaRPr b="0" lang="en-US" sz="1150" spc="-1" strike="noStrike">
              <a:latin typeface="Arial"/>
            </a:endParaRPr>
          </a:p>
        </p:txBody>
      </p:sp>
      <p:sp>
        <p:nvSpPr>
          <p:cNvPr id="673" name="CustomShape 4"/>
          <p:cNvSpPr/>
          <p:nvPr/>
        </p:nvSpPr>
        <p:spPr>
          <a:xfrm>
            <a:off x="2014560" y="1352520"/>
            <a:ext cx="1699920" cy="504720"/>
          </a:xfrm>
          <a:prstGeom prst="rect">
            <a:avLst/>
          </a:prstGeom>
          <a:noFill/>
          <a:ln w="19080">
            <a:solidFill>
              <a:schemeClr val="dk1"/>
            </a:solidFill>
            <a:round/>
          </a:ln>
        </p:spPr>
        <p:style>
          <a:lnRef idx="0"/>
          <a:fillRef idx="0"/>
          <a:effectRef idx="0"/>
          <a:fontRef idx="minor"/>
        </p:style>
      </p:sp>
      <p:sp>
        <p:nvSpPr>
          <p:cNvPr id="674" name="CustomShape 5"/>
          <p:cNvSpPr/>
          <p:nvPr/>
        </p:nvSpPr>
        <p:spPr>
          <a:xfrm>
            <a:off x="5362560" y="1512360"/>
            <a:ext cx="3323880" cy="823320"/>
          </a:xfrm>
          <a:prstGeom prst="rect">
            <a:avLst/>
          </a:prstGeom>
          <a:solidFill>
            <a:schemeClr val="lt1"/>
          </a:solidFill>
          <a:ln w="19080">
            <a:solidFill>
              <a:schemeClr val="dk1"/>
            </a:solidFill>
            <a:round/>
          </a:ln>
        </p:spPr>
        <p:style>
          <a:lnRef idx="0"/>
          <a:fillRef idx="0"/>
          <a:effectRef idx="0"/>
          <a:fontRef idx="minor"/>
        </p:style>
        <p:txBody>
          <a:bodyPr tIns="91440" bIns="91440" anchor="ctr">
            <a:noAutofit/>
          </a:bodyPr>
          <a:p>
            <a:pPr algn="ctr">
              <a:lnSpc>
                <a:spcPct val="115000"/>
              </a:lnSpc>
              <a:tabLst>
                <a:tab algn="l" pos="0"/>
              </a:tabLst>
            </a:pPr>
            <a:r>
              <a:rPr b="0" lang="ru-RU" sz="2250" spc="-1" strike="noStrike">
                <a:solidFill>
                  <a:srgbClr val="000000"/>
                </a:solidFill>
                <a:highlight>
                  <a:srgbClr val="ffffff"/>
                </a:highlight>
                <a:latin typeface="Arial"/>
                <a:ea typeface="Arial"/>
              </a:rPr>
              <a:t>Массива больше нет, теперь очередь в ядре</a:t>
            </a:r>
            <a:endParaRPr b="0" lang="en-US" sz="2250" spc="-1" strike="noStrike">
              <a:latin typeface="Arial"/>
            </a:endParaRPr>
          </a:p>
        </p:txBody>
      </p:sp>
      <p:sp>
        <p:nvSpPr>
          <p:cNvPr id="675" name="CustomShape 6"/>
          <p:cNvSpPr/>
          <p:nvPr/>
        </p:nvSpPr>
        <p:spPr>
          <a:xfrm>
            <a:off x="8591400" y="6200640"/>
            <a:ext cx="299952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800" spc="-1" strike="noStrike" u="sng">
                <a:solidFill>
                  <a:srgbClr val="0000ff"/>
                </a:solidFill>
                <a:highlight>
                  <a:srgbClr val="ffffff"/>
                </a:highlight>
                <a:uFillTx/>
                <a:latin typeface="Arial"/>
                <a:ea typeface="Arial"/>
                <a:hlinkClick r:id="rId1"/>
              </a:rPr>
              <a:t>9_aio/6_server_kqueue.c</a:t>
            </a:r>
            <a:endParaRPr b="0" lang="en-US" sz="1800" spc="-1" strike="noStrike">
              <a:latin typeface="Arial"/>
            </a:endParaRPr>
          </a:p>
        </p:txBody>
      </p:sp>
      <p:sp>
        <p:nvSpPr>
          <p:cNvPr id="676" name="CustomShape 7"/>
          <p:cNvSpPr/>
          <p:nvPr/>
        </p:nvSpPr>
        <p:spPr>
          <a:xfrm>
            <a:off x="2014560" y="1671840"/>
            <a:ext cx="5119560" cy="594720"/>
          </a:xfrm>
          <a:prstGeom prst="rect">
            <a:avLst/>
          </a:prstGeom>
          <a:noFill/>
          <a:ln w="19080">
            <a:solidFill>
              <a:schemeClr val="dk1"/>
            </a:solidFill>
            <a:round/>
          </a:ln>
        </p:spPr>
        <p:style>
          <a:lnRef idx="0"/>
          <a:fillRef idx="0"/>
          <a:effectRef idx="0"/>
          <a:fontRef idx="minor"/>
        </p:style>
      </p:sp>
      <p:sp>
        <p:nvSpPr>
          <p:cNvPr id="677" name="CustomShape 8"/>
          <p:cNvSpPr/>
          <p:nvPr/>
        </p:nvSpPr>
        <p:spPr>
          <a:xfrm>
            <a:off x="7308360" y="1400040"/>
            <a:ext cx="3400200" cy="1364040"/>
          </a:xfrm>
          <a:prstGeom prst="rect">
            <a:avLst/>
          </a:prstGeom>
          <a:solidFill>
            <a:schemeClr val="lt1"/>
          </a:solidFill>
          <a:ln w="19080">
            <a:solidFill>
              <a:schemeClr val="dk1"/>
            </a:solidFill>
            <a:round/>
          </a:ln>
        </p:spPr>
        <p:style>
          <a:lnRef idx="0"/>
          <a:fillRef idx="0"/>
          <a:effectRef idx="0"/>
          <a:fontRef idx="minor"/>
        </p:style>
        <p:txBody>
          <a:bodyPr tIns="91440" bIns="91440" anchor="ctr">
            <a:noAutofit/>
          </a:bodyPr>
          <a:p>
            <a:pPr algn="ctr">
              <a:lnSpc>
                <a:spcPct val="130000"/>
              </a:lnSpc>
              <a:tabLst>
                <a:tab algn="l" pos="0"/>
              </a:tabLst>
            </a:pPr>
            <a:r>
              <a:rPr b="0" lang="ru-RU" sz="2250" spc="-1" strike="noStrike">
                <a:solidFill>
                  <a:srgbClr val="000000"/>
                </a:solidFill>
                <a:highlight>
                  <a:srgbClr val="ffffff"/>
                </a:highlight>
                <a:latin typeface="Arial"/>
                <a:ea typeface="Arial"/>
              </a:rPr>
              <a:t>Добавляю на прослушку "чтения" с серверного сокета</a:t>
            </a:r>
            <a:endParaRPr b="0" lang="en-US" sz="2250" spc="-1" strike="noStrike">
              <a:latin typeface="Arial"/>
            </a:endParaRPr>
          </a:p>
        </p:txBody>
      </p:sp>
      <p:sp>
        <p:nvSpPr>
          <p:cNvPr id="678" name="CustomShape 9"/>
          <p:cNvSpPr/>
          <p:nvPr/>
        </p:nvSpPr>
        <p:spPr>
          <a:xfrm>
            <a:off x="2376360" y="2824200"/>
            <a:ext cx="5062320" cy="823320"/>
          </a:xfrm>
          <a:prstGeom prst="rect">
            <a:avLst/>
          </a:prstGeom>
          <a:noFill/>
          <a:ln w="19080">
            <a:solidFill>
              <a:schemeClr val="dk1"/>
            </a:solidFill>
            <a:round/>
          </a:ln>
        </p:spPr>
        <p:style>
          <a:lnRef idx="0"/>
          <a:fillRef idx="0"/>
          <a:effectRef idx="0"/>
          <a:fontRef idx="minor"/>
        </p:style>
      </p:sp>
      <p:sp>
        <p:nvSpPr>
          <p:cNvPr id="679" name="CustomShape 10"/>
          <p:cNvSpPr/>
          <p:nvPr/>
        </p:nvSpPr>
        <p:spPr>
          <a:xfrm>
            <a:off x="5546160" y="3778920"/>
            <a:ext cx="3254760" cy="2290320"/>
          </a:xfrm>
          <a:prstGeom prst="rect">
            <a:avLst/>
          </a:prstGeom>
          <a:solidFill>
            <a:schemeClr val="lt1"/>
          </a:solidFill>
          <a:ln w="19080">
            <a:solidFill>
              <a:schemeClr val="dk1"/>
            </a:solidFill>
            <a:round/>
          </a:ln>
        </p:spPr>
        <p:style>
          <a:lnRef idx="0"/>
          <a:fillRef idx="0"/>
          <a:effectRef idx="0"/>
          <a:fontRef idx="minor"/>
        </p:style>
        <p:txBody>
          <a:bodyPr tIns="91440" bIns="91440" anchor="ctr">
            <a:noAutofit/>
          </a:bodyPr>
          <a:p>
            <a:pPr algn="ctr">
              <a:lnSpc>
                <a:spcPct val="130000"/>
              </a:lnSpc>
              <a:tabLst>
                <a:tab algn="l" pos="0"/>
              </a:tabLst>
            </a:pPr>
            <a:r>
              <a:rPr b="0" lang="ru-RU" sz="2250" spc="-1" strike="noStrike">
                <a:solidFill>
                  <a:srgbClr val="000000"/>
                </a:solidFill>
                <a:highlight>
                  <a:srgbClr val="ffffff"/>
                </a:highlight>
                <a:latin typeface="Arial"/>
                <a:ea typeface="Arial"/>
              </a:rPr>
              <a:t>События буду получать по одному. Можно было передать массив, но можно и одно событие</a:t>
            </a:r>
            <a:endParaRPr b="0" lang="en-US" sz="2250" spc="-1" strike="noStrike">
              <a:latin typeface="Arial"/>
            </a:endParaRPr>
          </a:p>
        </p:txBody>
      </p:sp>
      <p:sp>
        <p:nvSpPr>
          <p:cNvPr id="680" name="CustomShape 11"/>
          <p:cNvSpPr/>
          <p:nvPr/>
        </p:nvSpPr>
        <p:spPr>
          <a:xfrm>
            <a:off x="2376360" y="3529080"/>
            <a:ext cx="2623680" cy="383400"/>
          </a:xfrm>
          <a:prstGeom prst="rect">
            <a:avLst/>
          </a:prstGeom>
          <a:noFill/>
          <a:ln w="19080">
            <a:solidFill>
              <a:schemeClr val="dk1"/>
            </a:solidFill>
            <a:round/>
          </a:ln>
        </p:spPr>
        <p:style>
          <a:lnRef idx="0"/>
          <a:fillRef idx="0"/>
          <a:effectRef idx="0"/>
          <a:fontRef idx="minor"/>
        </p:style>
      </p:sp>
      <p:sp>
        <p:nvSpPr>
          <p:cNvPr id="681" name="CustomShape 12"/>
          <p:cNvSpPr/>
          <p:nvPr/>
        </p:nvSpPr>
        <p:spPr>
          <a:xfrm>
            <a:off x="5155560" y="3074040"/>
            <a:ext cx="4616640" cy="2290320"/>
          </a:xfrm>
          <a:prstGeom prst="rect">
            <a:avLst/>
          </a:prstGeom>
          <a:solidFill>
            <a:schemeClr val="lt1"/>
          </a:solidFill>
          <a:ln w="19080">
            <a:solidFill>
              <a:schemeClr val="dk1"/>
            </a:solidFill>
            <a:round/>
          </a:ln>
        </p:spPr>
        <p:style>
          <a:lnRef idx="0"/>
          <a:fillRef idx="0"/>
          <a:effectRef idx="0"/>
          <a:fontRef idx="minor"/>
        </p:style>
        <p:txBody>
          <a:bodyPr tIns="91440" bIns="91440" anchor="ctr">
            <a:noAutofit/>
          </a:bodyPr>
          <a:p>
            <a:pPr algn="ctr">
              <a:lnSpc>
                <a:spcPct val="130000"/>
              </a:lnSpc>
              <a:tabLst>
                <a:tab algn="l" pos="0"/>
              </a:tabLst>
            </a:pPr>
            <a:r>
              <a:rPr b="0" lang="ru-RU" sz="2250" spc="-1" strike="noStrike">
                <a:solidFill>
                  <a:srgbClr val="000000"/>
                </a:solidFill>
                <a:highlight>
                  <a:srgbClr val="ffffff"/>
                </a:highlight>
                <a:latin typeface="Arial"/>
                <a:ea typeface="Arial"/>
              </a:rPr>
              <a:t>Так как возвращается не массив, по индексу больше не понятно, какое событие к кому относится. Здесь использую сравнение с new_ev.ident</a:t>
            </a:r>
            <a:endParaRPr b="0" lang="en-US" sz="2250" spc="-1" strike="noStrike">
              <a:latin typeface="Arial"/>
            </a:endParaRPr>
          </a:p>
        </p:txBody>
      </p:sp>
      <p:sp>
        <p:nvSpPr>
          <p:cNvPr id="682" name="CustomShape 13"/>
          <p:cNvSpPr/>
          <p:nvPr/>
        </p:nvSpPr>
        <p:spPr>
          <a:xfrm>
            <a:off x="2738520" y="4071960"/>
            <a:ext cx="4700160" cy="461520"/>
          </a:xfrm>
          <a:prstGeom prst="rect">
            <a:avLst/>
          </a:prstGeom>
          <a:noFill/>
          <a:ln w="19080">
            <a:solidFill>
              <a:schemeClr val="dk1"/>
            </a:solidFill>
            <a:round/>
          </a:ln>
        </p:spPr>
        <p:style>
          <a:lnRef idx="0"/>
          <a:fillRef idx="0"/>
          <a:effectRef idx="0"/>
          <a:fontRef idx="minor"/>
        </p:style>
      </p:sp>
      <p:sp>
        <p:nvSpPr>
          <p:cNvPr id="683" name="CustomShape 14"/>
          <p:cNvSpPr/>
          <p:nvPr/>
        </p:nvSpPr>
        <p:spPr>
          <a:xfrm>
            <a:off x="6336720" y="4636080"/>
            <a:ext cx="3559320" cy="964080"/>
          </a:xfrm>
          <a:prstGeom prst="rect">
            <a:avLst/>
          </a:prstGeom>
          <a:solidFill>
            <a:schemeClr val="lt1"/>
          </a:solidFill>
          <a:ln w="19080">
            <a:solidFill>
              <a:schemeClr val="dk1"/>
            </a:solidFill>
            <a:round/>
          </a:ln>
        </p:spPr>
        <p:style>
          <a:lnRef idx="0"/>
          <a:fillRef idx="0"/>
          <a:effectRef idx="0"/>
          <a:fontRef idx="minor"/>
        </p:style>
        <p:txBody>
          <a:bodyPr tIns="91440" bIns="91440" anchor="ctr">
            <a:noAutofit/>
          </a:bodyPr>
          <a:p>
            <a:pPr>
              <a:lnSpc>
                <a:spcPct val="130000"/>
              </a:lnSpc>
              <a:tabLst>
                <a:tab algn="l" pos="0"/>
              </a:tabLst>
            </a:pPr>
            <a:r>
              <a:rPr b="0" lang="ru-RU" sz="2250" spc="-1" strike="noStrike">
                <a:solidFill>
                  <a:srgbClr val="000000"/>
                </a:solidFill>
                <a:highlight>
                  <a:srgbClr val="ffffff"/>
                </a:highlight>
                <a:latin typeface="Arial"/>
                <a:ea typeface="Arial"/>
              </a:rPr>
              <a:t>Регистрирую прослушку чтений с нового клиента</a:t>
            </a:r>
            <a:endParaRPr b="0" lang="en-US" sz="2250" spc="-1" strike="noStrike">
              <a:latin typeface="Arial"/>
            </a:endParaRPr>
          </a:p>
        </p:txBody>
      </p:sp>
      <p:sp>
        <p:nvSpPr>
          <p:cNvPr id="684" name="CustomShape 15"/>
          <p:cNvSpPr/>
          <p:nvPr/>
        </p:nvSpPr>
        <p:spPr>
          <a:xfrm>
            <a:off x="2557440" y="4795920"/>
            <a:ext cx="5195520" cy="461520"/>
          </a:xfrm>
          <a:prstGeom prst="rect">
            <a:avLst/>
          </a:prstGeom>
          <a:noFill/>
          <a:ln w="19080">
            <a:solidFill>
              <a:schemeClr val="dk1"/>
            </a:solidFill>
            <a:round/>
          </a:ln>
        </p:spPr>
        <p:style>
          <a:lnRef idx="0"/>
          <a:fillRef idx="0"/>
          <a:effectRef idx="0"/>
          <a:fontRef idx="minor"/>
        </p:style>
      </p:sp>
      <p:sp>
        <p:nvSpPr>
          <p:cNvPr id="685" name="CustomShape 16"/>
          <p:cNvSpPr/>
          <p:nvPr/>
        </p:nvSpPr>
        <p:spPr>
          <a:xfrm>
            <a:off x="8213400" y="3647880"/>
            <a:ext cx="3559320" cy="1952280"/>
          </a:xfrm>
          <a:prstGeom prst="rect">
            <a:avLst/>
          </a:prstGeom>
          <a:solidFill>
            <a:schemeClr val="lt1"/>
          </a:solidFill>
          <a:ln w="19080">
            <a:solidFill>
              <a:schemeClr val="dk1"/>
            </a:solidFill>
            <a:round/>
          </a:ln>
        </p:spPr>
        <p:style>
          <a:lnRef idx="0"/>
          <a:fillRef idx="0"/>
          <a:effectRef idx="0"/>
          <a:fontRef idx="minor"/>
        </p:style>
        <p:txBody>
          <a:bodyPr tIns="91440" bIns="91440" anchor="ctr">
            <a:noAutofit/>
          </a:bodyPr>
          <a:p>
            <a:pPr algn="ctr">
              <a:lnSpc>
                <a:spcPct val="130000"/>
              </a:lnSpc>
              <a:tabLst>
                <a:tab algn="l" pos="0"/>
              </a:tabLst>
            </a:pPr>
            <a:r>
              <a:rPr b="0" lang="ru-RU" sz="2250" spc="-1" strike="noStrike">
                <a:solidFill>
                  <a:srgbClr val="000000"/>
                </a:solidFill>
                <a:highlight>
                  <a:srgbClr val="ffffff"/>
                </a:highlight>
                <a:latin typeface="Arial"/>
                <a:ea typeface="Arial"/>
              </a:rPr>
              <a:t>В отличие от select, poll, на закрытие дескриптора явно выдается флаг EV_EOF</a:t>
            </a:r>
            <a:endParaRPr b="0" lang="en-US" sz="2250" spc="-1" strike="noStrike">
              <a:latin typeface="Arial"/>
            </a:endParaRPr>
          </a:p>
        </p:txBody>
      </p:sp>
      <p:sp>
        <p:nvSpPr>
          <p:cNvPr id="686" name="CustomShape 17"/>
          <p:cNvSpPr/>
          <p:nvPr/>
        </p:nvSpPr>
        <p:spPr>
          <a:xfrm>
            <a:off x="1738440" y="5829480"/>
            <a:ext cx="1576080" cy="461520"/>
          </a:xfrm>
          <a:prstGeom prst="rect">
            <a:avLst/>
          </a:prstGeom>
          <a:noFill/>
          <a:ln w="19080">
            <a:solidFill>
              <a:schemeClr val="dk1"/>
            </a:solidFill>
            <a:round/>
          </a:ln>
        </p:spPr>
        <p:style>
          <a:lnRef idx="0"/>
          <a:fillRef idx="0"/>
          <a:effectRef idx="0"/>
          <a:fontRef idx="minor"/>
        </p:style>
      </p:sp>
      <p:sp>
        <p:nvSpPr>
          <p:cNvPr id="687" name="CustomShape 18"/>
          <p:cNvSpPr/>
          <p:nvPr/>
        </p:nvSpPr>
        <p:spPr>
          <a:xfrm>
            <a:off x="3740760" y="4795920"/>
            <a:ext cx="3400200" cy="1178280"/>
          </a:xfrm>
          <a:prstGeom prst="rect">
            <a:avLst/>
          </a:prstGeom>
          <a:solidFill>
            <a:schemeClr val="lt1"/>
          </a:solidFill>
          <a:ln w="19080">
            <a:solidFill>
              <a:schemeClr val="dk1"/>
            </a:solidFill>
            <a:round/>
          </a:ln>
        </p:spPr>
        <p:style>
          <a:lnRef idx="0"/>
          <a:fillRef idx="0"/>
          <a:effectRef idx="0"/>
          <a:fontRef idx="minor"/>
        </p:style>
        <p:txBody>
          <a:bodyPr tIns="91440" bIns="91440" anchor="ctr">
            <a:noAutofit/>
          </a:bodyPr>
          <a:p>
            <a:pPr algn="ctr">
              <a:lnSpc>
                <a:spcPct val="130000"/>
              </a:lnSpc>
              <a:tabLst>
                <a:tab algn="l" pos="0"/>
              </a:tabLst>
            </a:pPr>
            <a:r>
              <a:rPr b="0" lang="ru-RU" sz="2250" spc="-1" strike="noStrike">
                <a:solidFill>
                  <a:srgbClr val="000000"/>
                </a:solidFill>
                <a:highlight>
                  <a:srgbClr val="ffffff"/>
                </a:highlight>
                <a:latin typeface="Arial"/>
                <a:ea typeface="Arial"/>
              </a:rPr>
              <a:t>Очередь уничтожается обычным close()</a:t>
            </a:r>
            <a:endParaRPr b="0" lang="en-US" sz="2250" spc="-1" strike="noStrike">
              <a:latin typeface="Arial"/>
            </a:endParaRPr>
          </a:p>
        </p:txBody>
      </p:sp>
    </p:spTree>
  </p:cSld>
  <mc:AlternateContent>
    <mc:Choice Requires="p14">
      <p:transition spd="slow" p14:dur="2000"/>
    </mc:Choice>
    <mc:Fallback>
      <p:transition spd="slow"/>
    </mc:Fallback>
  </mc:AlternateContent>
  <p:timing>
    <p:tnLst>
      <p:par>
        <p:cTn id="848" dur="indefinite" restart="never" nodeType="tmRoot">
          <p:childTnLst>
            <p:seq>
              <p:cTn id="849" dur="indefinite" nodeType="mainSeq">
                <p:childTnLst>
                  <p:par>
                    <p:cTn id="850" fill="hold">
                      <p:stCondLst>
                        <p:cond delay="indefinite"/>
                      </p:stCondLst>
                      <p:childTnLst>
                        <p:par>
                          <p:cTn id="851" fill="hold">
                            <p:stCondLst>
                              <p:cond delay="0"/>
                            </p:stCondLst>
                            <p:childTnLst>
                              <p:par>
                                <p:cTn id="852" nodeType="clickEffect" fill="hold" presetClass="entr" presetID="10">
                                  <p:stCondLst>
                                    <p:cond delay="0"/>
                                  </p:stCondLst>
                                  <p:childTnLst>
                                    <p:set>
                                      <p:cBhvr>
                                        <p:cTn id="853" dur="1" fill="hold">
                                          <p:stCondLst>
                                            <p:cond delay="0"/>
                                          </p:stCondLst>
                                        </p:cTn>
                                        <p:tgtEl>
                                          <p:spTgt spid="674"/>
                                        </p:tgtEl>
                                        <p:attrNameLst>
                                          <p:attrName>style.visibility</p:attrName>
                                        </p:attrNameLst>
                                      </p:cBhvr>
                                      <p:to>
                                        <p:strVal val="visible"/>
                                      </p:to>
                                    </p:set>
                                    <p:animEffect filter="fade" transition="in">
                                      <p:cBhvr additive="repl">
                                        <p:cTn id="854" dur="1000"/>
                                        <p:tgtEl>
                                          <p:spTgt spid="674"/>
                                        </p:tgtEl>
                                      </p:cBhvr>
                                    </p:animEffect>
                                  </p:childTnLst>
                                </p:cTn>
                              </p:par>
                              <p:par>
                                <p:cTn id="855" nodeType="withEffect" fill="hold" presetClass="entr" presetID="10">
                                  <p:stCondLst>
                                    <p:cond delay="0"/>
                                  </p:stCondLst>
                                  <p:childTnLst>
                                    <p:set>
                                      <p:cBhvr>
                                        <p:cTn id="856" dur="1" fill="hold">
                                          <p:stCondLst>
                                            <p:cond delay="0"/>
                                          </p:stCondLst>
                                        </p:cTn>
                                        <p:tgtEl>
                                          <p:spTgt spid="673"/>
                                        </p:tgtEl>
                                        <p:attrNameLst>
                                          <p:attrName>style.visibility</p:attrName>
                                        </p:attrNameLst>
                                      </p:cBhvr>
                                      <p:to>
                                        <p:strVal val="visible"/>
                                      </p:to>
                                    </p:set>
                                    <p:animEffect filter="fade" transition="in">
                                      <p:cBhvr additive="repl">
                                        <p:cTn id="857" dur="1000"/>
                                        <p:tgtEl>
                                          <p:spTgt spid="673"/>
                                        </p:tgtEl>
                                      </p:cBhvr>
                                    </p:animEffect>
                                  </p:childTnLst>
                                </p:cTn>
                              </p:par>
                            </p:childTnLst>
                          </p:cTn>
                        </p:par>
                      </p:childTnLst>
                    </p:cTn>
                  </p:par>
                  <p:par>
                    <p:cTn id="858" fill="hold">
                      <p:stCondLst>
                        <p:cond delay="indefinite"/>
                      </p:stCondLst>
                      <p:childTnLst>
                        <p:par>
                          <p:cTn id="859" fill="hold">
                            <p:stCondLst>
                              <p:cond delay="0"/>
                            </p:stCondLst>
                            <p:childTnLst>
                              <p:par>
                                <p:cTn id="860" nodeType="clickEffect" fill="hold" presetClass="exit" presetID="1">
                                  <p:stCondLst>
                                    <p:cond delay="0"/>
                                  </p:stCondLst>
                                  <p:childTnLst>
                                    <p:set>
                                      <p:cBhvr>
                                        <p:cTn id="861" dur="1" fill="hold">
                                          <p:stCondLst>
                                            <p:cond delay="0"/>
                                          </p:stCondLst>
                                        </p:cTn>
                                        <p:tgtEl>
                                          <p:spTgt spid="674"/>
                                        </p:tgtEl>
                                        <p:attrNameLst>
                                          <p:attrName>style.visibility</p:attrName>
                                        </p:attrNameLst>
                                      </p:cBhvr>
                                      <p:to>
                                        <p:strVal val="hidden"/>
                                      </p:to>
                                    </p:set>
                                  </p:childTnLst>
                                </p:cTn>
                              </p:par>
                              <p:par>
                                <p:cTn id="862" nodeType="withEffect" fill="hold" presetClass="exit" presetID="1">
                                  <p:stCondLst>
                                    <p:cond delay="0"/>
                                  </p:stCondLst>
                                  <p:childTnLst>
                                    <p:set>
                                      <p:cBhvr>
                                        <p:cTn id="863" dur="1" fill="hold">
                                          <p:stCondLst>
                                            <p:cond delay="0"/>
                                          </p:stCondLst>
                                        </p:cTn>
                                        <p:tgtEl>
                                          <p:spTgt spid="673"/>
                                        </p:tgtEl>
                                        <p:attrNameLst>
                                          <p:attrName>style.visibility</p:attrName>
                                        </p:attrNameLst>
                                      </p:cBhvr>
                                      <p:to>
                                        <p:strVal val="hidden"/>
                                      </p:to>
                                    </p:set>
                                  </p:childTnLst>
                                </p:cTn>
                              </p:par>
                              <p:par>
                                <p:cTn id="864" nodeType="withEffect" fill="hold" presetClass="entr" presetID="10">
                                  <p:stCondLst>
                                    <p:cond delay="0"/>
                                  </p:stCondLst>
                                  <p:childTnLst>
                                    <p:set>
                                      <p:cBhvr>
                                        <p:cTn id="865" dur="1" fill="hold">
                                          <p:stCondLst>
                                            <p:cond delay="0"/>
                                          </p:stCondLst>
                                        </p:cTn>
                                        <p:tgtEl>
                                          <p:spTgt spid="676"/>
                                        </p:tgtEl>
                                        <p:attrNameLst>
                                          <p:attrName>style.visibility</p:attrName>
                                        </p:attrNameLst>
                                      </p:cBhvr>
                                      <p:to>
                                        <p:strVal val="visible"/>
                                      </p:to>
                                    </p:set>
                                    <p:animEffect filter="fade" transition="in">
                                      <p:cBhvr additive="repl">
                                        <p:cTn id="866" dur="1000"/>
                                        <p:tgtEl>
                                          <p:spTgt spid="676"/>
                                        </p:tgtEl>
                                      </p:cBhvr>
                                    </p:animEffect>
                                  </p:childTnLst>
                                </p:cTn>
                              </p:par>
                              <p:par>
                                <p:cTn id="867" nodeType="withEffect" fill="hold" presetClass="entr" presetID="10">
                                  <p:stCondLst>
                                    <p:cond delay="0"/>
                                  </p:stCondLst>
                                  <p:childTnLst>
                                    <p:set>
                                      <p:cBhvr>
                                        <p:cTn id="868" dur="1" fill="hold">
                                          <p:stCondLst>
                                            <p:cond delay="0"/>
                                          </p:stCondLst>
                                        </p:cTn>
                                        <p:tgtEl>
                                          <p:spTgt spid="677"/>
                                        </p:tgtEl>
                                        <p:attrNameLst>
                                          <p:attrName>style.visibility</p:attrName>
                                        </p:attrNameLst>
                                      </p:cBhvr>
                                      <p:to>
                                        <p:strVal val="visible"/>
                                      </p:to>
                                    </p:set>
                                    <p:animEffect filter="fade" transition="in">
                                      <p:cBhvr additive="repl">
                                        <p:cTn id="869" dur="1000"/>
                                        <p:tgtEl>
                                          <p:spTgt spid="677"/>
                                        </p:tgtEl>
                                      </p:cBhvr>
                                    </p:animEffect>
                                  </p:childTnLst>
                                </p:cTn>
                              </p:par>
                            </p:childTnLst>
                          </p:cTn>
                        </p:par>
                      </p:childTnLst>
                    </p:cTn>
                  </p:par>
                  <p:par>
                    <p:cTn id="870" fill="hold">
                      <p:stCondLst>
                        <p:cond delay="indefinite"/>
                      </p:stCondLst>
                      <p:childTnLst>
                        <p:par>
                          <p:cTn id="871" fill="hold">
                            <p:stCondLst>
                              <p:cond delay="0"/>
                            </p:stCondLst>
                            <p:childTnLst>
                              <p:par>
                                <p:cTn id="872" nodeType="clickEffect" fill="hold" presetClass="exit" presetID="1">
                                  <p:stCondLst>
                                    <p:cond delay="0"/>
                                  </p:stCondLst>
                                  <p:childTnLst>
                                    <p:set>
                                      <p:cBhvr>
                                        <p:cTn id="873" dur="1" fill="hold">
                                          <p:stCondLst>
                                            <p:cond delay="0"/>
                                          </p:stCondLst>
                                        </p:cTn>
                                        <p:tgtEl>
                                          <p:spTgt spid="677"/>
                                        </p:tgtEl>
                                        <p:attrNameLst>
                                          <p:attrName>style.visibility</p:attrName>
                                        </p:attrNameLst>
                                      </p:cBhvr>
                                      <p:to>
                                        <p:strVal val="hidden"/>
                                      </p:to>
                                    </p:set>
                                  </p:childTnLst>
                                </p:cTn>
                              </p:par>
                              <p:par>
                                <p:cTn id="874" nodeType="withEffect" fill="hold" presetClass="exit" presetID="1">
                                  <p:stCondLst>
                                    <p:cond delay="0"/>
                                  </p:stCondLst>
                                  <p:childTnLst>
                                    <p:set>
                                      <p:cBhvr>
                                        <p:cTn id="875" dur="1" fill="hold">
                                          <p:stCondLst>
                                            <p:cond delay="0"/>
                                          </p:stCondLst>
                                        </p:cTn>
                                        <p:tgtEl>
                                          <p:spTgt spid="676"/>
                                        </p:tgtEl>
                                        <p:attrNameLst>
                                          <p:attrName>style.visibility</p:attrName>
                                        </p:attrNameLst>
                                      </p:cBhvr>
                                      <p:to>
                                        <p:strVal val="hidden"/>
                                      </p:to>
                                    </p:set>
                                  </p:childTnLst>
                                </p:cTn>
                              </p:par>
                              <p:par>
                                <p:cTn id="876" nodeType="withEffect" fill="hold" presetClass="entr" presetID="10">
                                  <p:stCondLst>
                                    <p:cond delay="0"/>
                                  </p:stCondLst>
                                  <p:childTnLst>
                                    <p:set>
                                      <p:cBhvr>
                                        <p:cTn id="877" dur="1" fill="hold">
                                          <p:stCondLst>
                                            <p:cond delay="0"/>
                                          </p:stCondLst>
                                        </p:cTn>
                                        <p:tgtEl>
                                          <p:spTgt spid="679"/>
                                        </p:tgtEl>
                                        <p:attrNameLst>
                                          <p:attrName>style.visibility</p:attrName>
                                        </p:attrNameLst>
                                      </p:cBhvr>
                                      <p:to>
                                        <p:strVal val="visible"/>
                                      </p:to>
                                    </p:set>
                                    <p:animEffect filter="fade" transition="in">
                                      <p:cBhvr additive="repl">
                                        <p:cTn id="878" dur="1000"/>
                                        <p:tgtEl>
                                          <p:spTgt spid="679"/>
                                        </p:tgtEl>
                                      </p:cBhvr>
                                    </p:animEffect>
                                  </p:childTnLst>
                                </p:cTn>
                              </p:par>
                              <p:par>
                                <p:cTn id="879" nodeType="withEffect" fill="hold" presetClass="entr" presetID="10">
                                  <p:stCondLst>
                                    <p:cond delay="0"/>
                                  </p:stCondLst>
                                  <p:childTnLst>
                                    <p:set>
                                      <p:cBhvr>
                                        <p:cTn id="880" dur="1" fill="hold">
                                          <p:stCondLst>
                                            <p:cond delay="0"/>
                                          </p:stCondLst>
                                        </p:cTn>
                                        <p:tgtEl>
                                          <p:spTgt spid="678"/>
                                        </p:tgtEl>
                                        <p:attrNameLst>
                                          <p:attrName>style.visibility</p:attrName>
                                        </p:attrNameLst>
                                      </p:cBhvr>
                                      <p:to>
                                        <p:strVal val="visible"/>
                                      </p:to>
                                    </p:set>
                                    <p:animEffect filter="fade" transition="in">
                                      <p:cBhvr additive="repl">
                                        <p:cTn id="881" dur="1000"/>
                                        <p:tgtEl>
                                          <p:spTgt spid="678"/>
                                        </p:tgtEl>
                                      </p:cBhvr>
                                    </p:animEffect>
                                  </p:childTnLst>
                                </p:cTn>
                              </p:par>
                            </p:childTnLst>
                          </p:cTn>
                        </p:par>
                      </p:childTnLst>
                    </p:cTn>
                  </p:par>
                  <p:par>
                    <p:cTn id="882" fill="hold">
                      <p:stCondLst>
                        <p:cond delay="indefinite"/>
                      </p:stCondLst>
                      <p:childTnLst>
                        <p:par>
                          <p:cTn id="883" fill="hold">
                            <p:stCondLst>
                              <p:cond delay="0"/>
                            </p:stCondLst>
                            <p:childTnLst>
                              <p:par>
                                <p:cTn id="884" nodeType="clickEffect" fill="hold" presetClass="exit" presetID="1">
                                  <p:stCondLst>
                                    <p:cond delay="0"/>
                                  </p:stCondLst>
                                  <p:childTnLst>
                                    <p:set>
                                      <p:cBhvr>
                                        <p:cTn id="885" dur="1" fill="hold">
                                          <p:stCondLst>
                                            <p:cond delay="0"/>
                                          </p:stCondLst>
                                        </p:cTn>
                                        <p:tgtEl>
                                          <p:spTgt spid="679"/>
                                        </p:tgtEl>
                                        <p:attrNameLst>
                                          <p:attrName>style.visibility</p:attrName>
                                        </p:attrNameLst>
                                      </p:cBhvr>
                                      <p:to>
                                        <p:strVal val="hidden"/>
                                      </p:to>
                                    </p:set>
                                  </p:childTnLst>
                                </p:cTn>
                              </p:par>
                              <p:par>
                                <p:cTn id="886" nodeType="withEffect" fill="hold" presetClass="exit" presetID="1">
                                  <p:stCondLst>
                                    <p:cond delay="0"/>
                                  </p:stCondLst>
                                  <p:childTnLst>
                                    <p:set>
                                      <p:cBhvr>
                                        <p:cTn id="887" dur="1" fill="hold">
                                          <p:stCondLst>
                                            <p:cond delay="0"/>
                                          </p:stCondLst>
                                        </p:cTn>
                                        <p:tgtEl>
                                          <p:spTgt spid="678"/>
                                        </p:tgtEl>
                                        <p:attrNameLst>
                                          <p:attrName>style.visibility</p:attrName>
                                        </p:attrNameLst>
                                      </p:cBhvr>
                                      <p:to>
                                        <p:strVal val="hidden"/>
                                      </p:to>
                                    </p:set>
                                  </p:childTnLst>
                                </p:cTn>
                              </p:par>
                              <p:par>
                                <p:cTn id="888" nodeType="withEffect" fill="hold" presetClass="entr" presetID="10">
                                  <p:stCondLst>
                                    <p:cond delay="0"/>
                                  </p:stCondLst>
                                  <p:childTnLst>
                                    <p:set>
                                      <p:cBhvr>
                                        <p:cTn id="889" dur="1" fill="hold">
                                          <p:stCondLst>
                                            <p:cond delay="0"/>
                                          </p:stCondLst>
                                        </p:cTn>
                                        <p:tgtEl>
                                          <p:spTgt spid="681"/>
                                        </p:tgtEl>
                                        <p:attrNameLst>
                                          <p:attrName>style.visibility</p:attrName>
                                        </p:attrNameLst>
                                      </p:cBhvr>
                                      <p:to>
                                        <p:strVal val="visible"/>
                                      </p:to>
                                    </p:set>
                                    <p:animEffect filter="fade" transition="in">
                                      <p:cBhvr additive="repl">
                                        <p:cTn id="890" dur="1000"/>
                                        <p:tgtEl>
                                          <p:spTgt spid="681"/>
                                        </p:tgtEl>
                                      </p:cBhvr>
                                    </p:animEffect>
                                  </p:childTnLst>
                                </p:cTn>
                              </p:par>
                              <p:par>
                                <p:cTn id="891" nodeType="withEffect" fill="hold" presetClass="entr" presetID="10">
                                  <p:stCondLst>
                                    <p:cond delay="0"/>
                                  </p:stCondLst>
                                  <p:childTnLst>
                                    <p:set>
                                      <p:cBhvr>
                                        <p:cTn id="892" dur="1" fill="hold">
                                          <p:stCondLst>
                                            <p:cond delay="0"/>
                                          </p:stCondLst>
                                        </p:cTn>
                                        <p:tgtEl>
                                          <p:spTgt spid="680"/>
                                        </p:tgtEl>
                                        <p:attrNameLst>
                                          <p:attrName>style.visibility</p:attrName>
                                        </p:attrNameLst>
                                      </p:cBhvr>
                                      <p:to>
                                        <p:strVal val="visible"/>
                                      </p:to>
                                    </p:set>
                                    <p:animEffect filter="fade" transition="in">
                                      <p:cBhvr additive="repl">
                                        <p:cTn id="893" dur="1000"/>
                                        <p:tgtEl>
                                          <p:spTgt spid="680"/>
                                        </p:tgtEl>
                                      </p:cBhvr>
                                    </p:animEffect>
                                  </p:childTnLst>
                                </p:cTn>
                              </p:par>
                            </p:childTnLst>
                          </p:cTn>
                        </p:par>
                      </p:childTnLst>
                    </p:cTn>
                  </p:par>
                  <p:par>
                    <p:cTn id="894" fill="hold">
                      <p:stCondLst>
                        <p:cond delay="indefinite"/>
                      </p:stCondLst>
                      <p:childTnLst>
                        <p:par>
                          <p:cTn id="895" fill="hold">
                            <p:stCondLst>
                              <p:cond delay="0"/>
                            </p:stCondLst>
                            <p:childTnLst>
                              <p:par>
                                <p:cTn id="896" nodeType="clickEffect" fill="hold" presetClass="exit" presetID="1">
                                  <p:stCondLst>
                                    <p:cond delay="0"/>
                                  </p:stCondLst>
                                  <p:childTnLst>
                                    <p:set>
                                      <p:cBhvr>
                                        <p:cTn id="897" dur="1" fill="hold">
                                          <p:stCondLst>
                                            <p:cond delay="0"/>
                                          </p:stCondLst>
                                        </p:cTn>
                                        <p:tgtEl>
                                          <p:spTgt spid="681"/>
                                        </p:tgtEl>
                                        <p:attrNameLst>
                                          <p:attrName>style.visibility</p:attrName>
                                        </p:attrNameLst>
                                      </p:cBhvr>
                                      <p:to>
                                        <p:strVal val="hidden"/>
                                      </p:to>
                                    </p:set>
                                  </p:childTnLst>
                                </p:cTn>
                              </p:par>
                              <p:par>
                                <p:cTn id="898" nodeType="withEffect" fill="hold" presetClass="exit" presetID="1">
                                  <p:stCondLst>
                                    <p:cond delay="0"/>
                                  </p:stCondLst>
                                  <p:childTnLst>
                                    <p:set>
                                      <p:cBhvr>
                                        <p:cTn id="899" dur="1" fill="hold">
                                          <p:stCondLst>
                                            <p:cond delay="0"/>
                                          </p:stCondLst>
                                        </p:cTn>
                                        <p:tgtEl>
                                          <p:spTgt spid="680"/>
                                        </p:tgtEl>
                                        <p:attrNameLst>
                                          <p:attrName>style.visibility</p:attrName>
                                        </p:attrNameLst>
                                      </p:cBhvr>
                                      <p:to>
                                        <p:strVal val="hidden"/>
                                      </p:to>
                                    </p:set>
                                  </p:childTnLst>
                                </p:cTn>
                              </p:par>
                              <p:par>
                                <p:cTn id="900" nodeType="withEffect" fill="hold" presetClass="entr" presetID="10">
                                  <p:stCondLst>
                                    <p:cond delay="0"/>
                                  </p:stCondLst>
                                  <p:childTnLst>
                                    <p:set>
                                      <p:cBhvr>
                                        <p:cTn id="901" dur="1" fill="hold">
                                          <p:stCondLst>
                                            <p:cond delay="0"/>
                                          </p:stCondLst>
                                        </p:cTn>
                                        <p:tgtEl>
                                          <p:spTgt spid="682"/>
                                        </p:tgtEl>
                                        <p:attrNameLst>
                                          <p:attrName>style.visibility</p:attrName>
                                        </p:attrNameLst>
                                      </p:cBhvr>
                                      <p:to>
                                        <p:strVal val="visible"/>
                                      </p:to>
                                    </p:set>
                                    <p:animEffect filter="fade" transition="in">
                                      <p:cBhvr additive="repl">
                                        <p:cTn id="902" dur="1000"/>
                                        <p:tgtEl>
                                          <p:spTgt spid="682"/>
                                        </p:tgtEl>
                                      </p:cBhvr>
                                    </p:animEffect>
                                  </p:childTnLst>
                                </p:cTn>
                              </p:par>
                              <p:par>
                                <p:cTn id="903" nodeType="withEffect" fill="hold" presetClass="entr" presetID="10">
                                  <p:stCondLst>
                                    <p:cond delay="0"/>
                                  </p:stCondLst>
                                  <p:childTnLst>
                                    <p:set>
                                      <p:cBhvr>
                                        <p:cTn id="904" dur="1" fill="hold">
                                          <p:stCondLst>
                                            <p:cond delay="0"/>
                                          </p:stCondLst>
                                        </p:cTn>
                                        <p:tgtEl>
                                          <p:spTgt spid="683"/>
                                        </p:tgtEl>
                                        <p:attrNameLst>
                                          <p:attrName>style.visibility</p:attrName>
                                        </p:attrNameLst>
                                      </p:cBhvr>
                                      <p:to>
                                        <p:strVal val="visible"/>
                                      </p:to>
                                    </p:set>
                                    <p:animEffect filter="fade" transition="in">
                                      <p:cBhvr additive="repl">
                                        <p:cTn id="905" dur="1000"/>
                                        <p:tgtEl>
                                          <p:spTgt spid="683"/>
                                        </p:tgtEl>
                                      </p:cBhvr>
                                    </p:animEffect>
                                  </p:childTnLst>
                                </p:cTn>
                              </p:par>
                            </p:childTnLst>
                          </p:cTn>
                        </p:par>
                      </p:childTnLst>
                    </p:cTn>
                  </p:par>
                  <p:par>
                    <p:cTn id="906" fill="hold">
                      <p:stCondLst>
                        <p:cond delay="indefinite"/>
                      </p:stCondLst>
                      <p:childTnLst>
                        <p:par>
                          <p:cTn id="907" fill="hold">
                            <p:stCondLst>
                              <p:cond delay="0"/>
                            </p:stCondLst>
                            <p:childTnLst>
                              <p:par>
                                <p:cTn id="908" nodeType="clickEffect" fill="hold" presetClass="exit" presetID="1">
                                  <p:stCondLst>
                                    <p:cond delay="0"/>
                                  </p:stCondLst>
                                  <p:childTnLst>
                                    <p:set>
                                      <p:cBhvr>
                                        <p:cTn id="909" dur="1" fill="hold">
                                          <p:stCondLst>
                                            <p:cond delay="0"/>
                                          </p:stCondLst>
                                        </p:cTn>
                                        <p:tgtEl>
                                          <p:spTgt spid="683"/>
                                        </p:tgtEl>
                                        <p:attrNameLst>
                                          <p:attrName>style.visibility</p:attrName>
                                        </p:attrNameLst>
                                      </p:cBhvr>
                                      <p:to>
                                        <p:strVal val="hidden"/>
                                      </p:to>
                                    </p:set>
                                  </p:childTnLst>
                                </p:cTn>
                              </p:par>
                              <p:par>
                                <p:cTn id="910" nodeType="withEffect" fill="hold" presetClass="exit" presetID="1">
                                  <p:stCondLst>
                                    <p:cond delay="0"/>
                                  </p:stCondLst>
                                  <p:childTnLst>
                                    <p:set>
                                      <p:cBhvr>
                                        <p:cTn id="911" dur="1" fill="hold">
                                          <p:stCondLst>
                                            <p:cond delay="0"/>
                                          </p:stCondLst>
                                        </p:cTn>
                                        <p:tgtEl>
                                          <p:spTgt spid="682"/>
                                        </p:tgtEl>
                                        <p:attrNameLst>
                                          <p:attrName>style.visibility</p:attrName>
                                        </p:attrNameLst>
                                      </p:cBhvr>
                                      <p:to>
                                        <p:strVal val="hidden"/>
                                      </p:to>
                                    </p:set>
                                  </p:childTnLst>
                                </p:cTn>
                              </p:par>
                              <p:par>
                                <p:cTn id="912" nodeType="withEffect" fill="hold" presetClass="entr" presetID="10">
                                  <p:stCondLst>
                                    <p:cond delay="0"/>
                                  </p:stCondLst>
                                  <p:childTnLst>
                                    <p:set>
                                      <p:cBhvr>
                                        <p:cTn id="913" dur="1" fill="hold">
                                          <p:stCondLst>
                                            <p:cond delay="0"/>
                                          </p:stCondLst>
                                        </p:cTn>
                                        <p:tgtEl>
                                          <p:spTgt spid="685"/>
                                        </p:tgtEl>
                                        <p:attrNameLst>
                                          <p:attrName>style.visibility</p:attrName>
                                        </p:attrNameLst>
                                      </p:cBhvr>
                                      <p:to>
                                        <p:strVal val="visible"/>
                                      </p:to>
                                    </p:set>
                                    <p:animEffect filter="fade" transition="in">
                                      <p:cBhvr additive="repl">
                                        <p:cTn id="914" dur="1000"/>
                                        <p:tgtEl>
                                          <p:spTgt spid="685"/>
                                        </p:tgtEl>
                                      </p:cBhvr>
                                    </p:animEffect>
                                  </p:childTnLst>
                                </p:cTn>
                              </p:par>
                              <p:par>
                                <p:cTn id="915" nodeType="withEffect" fill="hold" presetClass="entr" presetID="10">
                                  <p:stCondLst>
                                    <p:cond delay="0"/>
                                  </p:stCondLst>
                                  <p:childTnLst>
                                    <p:set>
                                      <p:cBhvr>
                                        <p:cTn id="916" dur="1" fill="hold">
                                          <p:stCondLst>
                                            <p:cond delay="0"/>
                                          </p:stCondLst>
                                        </p:cTn>
                                        <p:tgtEl>
                                          <p:spTgt spid="684"/>
                                        </p:tgtEl>
                                        <p:attrNameLst>
                                          <p:attrName>style.visibility</p:attrName>
                                        </p:attrNameLst>
                                      </p:cBhvr>
                                      <p:to>
                                        <p:strVal val="visible"/>
                                      </p:to>
                                    </p:set>
                                    <p:animEffect filter="fade" transition="in">
                                      <p:cBhvr additive="repl">
                                        <p:cTn id="917" dur="1000"/>
                                        <p:tgtEl>
                                          <p:spTgt spid="684"/>
                                        </p:tgtEl>
                                      </p:cBhvr>
                                    </p:animEffect>
                                  </p:childTnLst>
                                </p:cTn>
                              </p:par>
                            </p:childTnLst>
                          </p:cTn>
                        </p:par>
                      </p:childTnLst>
                    </p:cTn>
                  </p:par>
                  <p:par>
                    <p:cTn id="918" fill="hold">
                      <p:stCondLst>
                        <p:cond delay="indefinite"/>
                      </p:stCondLst>
                      <p:childTnLst>
                        <p:par>
                          <p:cTn id="919" fill="hold">
                            <p:stCondLst>
                              <p:cond delay="0"/>
                            </p:stCondLst>
                            <p:childTnLst>
                              <p:par>
                                <p:cTn id="920" nodeType="clickEffect" fill="hold" presetClass="exit" presetID="1">
                                  <p:stCondLst>
                                    <p:cond delay="0"/>
                                  </p:stCondLst>
                                  <p:childTnLst>
                                    <p:set>
                                      <p:cBhvr>
                                        <p:cTn id="921" dur="1" fill="hold">
                                          <p:stCondLst>
                                            <p:cond delay="0"/>
                                          </p:stCondLst>
                                        </p:cTn>
                                        <p:tgtEl>
                                          <p:spTgt spid="684"/>
                                        </p:tgtEl>
                                        <p:attrNameLst>
                                          <p:attrName>style.visibility</p:attrName>
                                        </p:attrNameLst>
                                      </p:cBhvr>
                                      <p:to>
                                        <p:strVal val="hidden"/>
                                      </p:to>
                                    </p:set>
                                  </p:childTnLst>
                                </p:cTn>
                              </p:par>
                              <p:par>
                                <p:cTn id="922" nodeType="withEffect" fill="hold" presetClass="exit" presetID="1">
                                  <p:stCondLst>
                                    <p:cond delay="0"/>
                                  </p:stCondLst>
                                  <p:childTnLst>
                                    <p:set>
                                      <p:cBhvr>
                                        <p:cTn id="923" dur="1" fill="hold">
                                          <p:stCondLst>
                                            <p:cond delay="0"/>
                                          </p:stCondLst>
                                        </p:cTn>
                                        <p:tgtEl>
                                          <p:spTgt spid="685"/>
                                        </p:tgtEl>
                                        <p:attrNameLst>
                                          <p:attrName>style.visibility</p:attrName>
                                        </p:attrNameLst>
                                      </p:cBhvr>
                                      <p:to>
                                        <p:strVal val="hidden"/>
                                      </p:to>
                                    </p:set>
                                  </p:childTnLst>
                                </p:cTn>
                              </p:par>
                              <p:par>
                                <p:cTn id="924" nodeType="withEffect" fill="hold" presetClass="entr" presetID="10">
                                  <p:stCondLst>
                                    <p:cond delay="0"/>
                                  </p:stCondLst>
                                  <p:childTnLst>
                                    <p:set>
                                      <p:cBhvr>
                                        <p:cTn id="925" dur="1" fill="hold">
                                          <p:stCondLst>
                                            <p:cond delay="0"/>
                                          </p:stCondLst>
                                        </p:cTn>
                                        <p:tgtEl>
                                          <p:spTgt spid="687"/>
                                        </p:tgtEl>
                                        <p:attrNameLst>
                                          <p:attrName>style.visibility</p:attrName>
                                        </p:attrNameLst>
                                      </p:cBhvr>
                                      <p:to>
                                        <p:strVal val="visible"/>
                                      </p:to>
                                    </p:set>
                                    <p:animEffect filter="fade" transition="in">
                                      <p:cBhvr additive="repl">
                                        <p:cTn id="926" dur="1000"/>
                                        <p:tgtEl>
                                          <p:spTgt spid="687"/>
                                        </p:tgtEl>
                                      </p:cBhvr>
                                    </p:animEffect>
                                  </p:childTnLst>
                                </p:cTn>
                              </p:par>
                              <p:par>
                                <p:cTn id="927" nodeType="withEffect" fill="hold" presetClass="entr" presetID="10">
                                  <p:stCondLst>
                                    <p:cond delay="0"/>
                                  </p:stCondLst>
                                  <p:childTnLst>
                                    <p:set>
                                      <p:cBhvr>
                                        <p:cTn id="928" dur="1" fill="hold">
                                          <p:stCondLst>
                                            <p:cond delay="0"/>
                                          </p:stCondLst>
                                        </p:cTn>
                                        <p:tgtEl>
                                          <p:spTgt spid="686"/>
                                        </p:tgtEl>
                                        <p:attrNameLst>
                                          <p:attrName>style.visibility</p:attrName>
                                        </p:attrNameLst>
                                      </p:cBhvr>
                                      <p:to>
                                        <p:strVal val="visible"/>
                                      </p:to>
                                    </p:set>
                                    <p:animEffect filter="fade" transition="in">
                                      <p:cBhvr additive="repl">
                                        <p:cTn id="929" dur="1000"/>
                                        <p:tgtEl>
                                          <p:spTgt spid="6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Мультиплексирование. Kqueue (3/)</a:t>
            </a:r>
            <a:endParaRPr b="0" lang="en-US" sz="3200" spc="-1" strike="noStrike">
              <a:solidFill>
                <a:srgbClr val="000000"/>
              </a:solidFill>
              <a:latin typeface="Arial"/>
            </a:endParaRPr>
          </a:p>
        </p:txBody>
      </p:sp>
      <p:sp>
        <p:nvSpPr>
          <p:cNvPr id="689"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F0498ADC-6185-4CAB-BE5A-4A1DA6AB635D}"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690" name="CustomShape 3"/>
          <p:cNvSpPr/>
          <p:nvPr/>
        </p:nvSpPr>
        <p:spPr>
          <a:xfrm>
            <a:off x="2509920" y="1968480"/>
            <a:ext cx="7171920" cy="3781080"/>
          </a:xfrm>
          <a:prstGeom prst="rect">
            <a:avLst/>
          </a:prstGeom>
          <a:noFill/>
          <a:ln>
            <a:noFill/>
          </a:ln>
        </p:spPr>
        <p:style>
          <a:lnRef idx="0"/>
          <a:fillRef idx="0"/>
          <a:effectRef idx="0"/>
          <a:fontRef idx="minor"/>
        </p:style>
        <p:txBody>
          <a:bodyPr tIns="91440" bIns="91440">
            <a:spAutoFit/>
          </a:bodyPr>
          <a:p>
            <a:pPr marL="457200" indent="-371160">
              <a:lnSpc>
                <a:spcPct val="150000"/>
              </a:lnSpc>
              <a:buClr>
                <a:srgbClr val="000000"/>
              </a:buClr>
              <a:buFont typeface="Arial"/>
              <a:buChar char="-"/>
            </a:pPr>
            <a:r>
              <a:rPr b="0" lang="ru-RU" sz="2250" spc="-1" strike="noStrike">
                <a:solidFill>
                  <a:srgbClr val="000000"/>
                </a:solidFill>
                <a:highlight>
                  <a:srgbClr val="ffffff"/>
                </a:highlight>
                <a:latin typeface="Arial"/>
                <a:ea typeface="Arial"/>
              </a:rPr>
              <a:t>Не ограничено число дескрипторов</a:t>
            </a:r>
            <a:endParaRPr b="0" lang="en-US" sz="2250" spc="-1" strike="noStrike">
              <a:latin typeface="Arial"/>
            </a:endParaRPr>
          </a:p>
          <a:p>
            <a:pPr marL="457200" indent="-371160">
              <a:lnSpc>
                <a:spcPct val="150000"/>
              </a:lnSpc>
              <a:buClr>
                <a:srgbClr val="000000"/>
              </a:buClr>
              <a:buFont typeface="Arial"/>
              <a:buChar char="-"/>
            </a:pPr>
            <a:r>
              <a:rPr b="0" lang="ru-RU" sz="2250" spc="-1" strike="noStrike">
                <a:solidFill>
                  <a:srgbClr val="000000"/>
                </a:solidFill>
                <a:highlight>
                  <a:srgbClr val="ffffff"/>
                </a:highlight>
                <a:latin typeface="Arial"/>
                <a:ea typeface="Arial"/>
              </a:rPr>
              <a:t>Нет массива в user space, который надо каждый раз передавать в ядро</a:t>
            </a:r>
            <a:endParaRPr b="0" lang="en-US" sz="2250" spc="-1" strike="noStrike">
              <a:latin typeface="Arial"/>
            </a:endParaRPr>
          </a:p>
          <a:p>
            <a:pPr marL="457200" indent="-371160">
              <a:lnSpc>
                <a:spcPct val="150000"/>
              </a:lnSpc>
              <a:buClr>
                <a:srgbClr val="000000"/>
              </a:buClr>
              <a:buFont typeface="Arial"/>
              <a:buChar char="-"/>
            </a:pPr>
            <a:r>
              <a:rPr b="0" lang="ru-RU" sz="2250" spc="-1" strike="noStrike">
                <a:solidFill>
                  <a:srgbClr val="000000"/>
                </a:solidFill>
                <a:highlight>
                  <a:srgbClr val="ffffff"/>
                </a:highlight>
                <a:latin typeface="Arial"/>
                <a:ea typeface="Arial"/>
              </a:rPr>
              <a:t>Большой выбор событий, не только на IO</a:t>
            </a:r>
            <a:endParaRPr b="0" lang="en-US" sz="2250" spc="-1" strike="noStrike">
              <a:latin typeface="Arial"/>
            </a:endParaRPr>
          </a:p>
          <a:p>
            <a:pPr marL="457200" indent="-371160">
              <a:lnSpc>
                <a:spcPct val="150000"/>
              </a:lnSpc>
              <a:buClr>
                <a:srgbClr val="000000"/>
              </a:buClr>
              <a:buFont typeface="Arial"/>
              <a:buChar char="-"/>
            </a:pPr>
            <a:r>
              <a:rPr b="0" lang="ru-RU" sz="2250" spc="-1" strike="noStrike">
                <a:solidFill>
                  <a:srgbClr val="000000"/>
                </a:solidFill>
                <a:highlight>
                  <a:srgbClr val="ffffff"/>
                </a:highlight>
                <a:latin typeface="Arial"/>
                <a:ea typeface="Arial"/>
              </a:rPr>
              <a:t>Точно можно выбрать вплоть до наносекунд</a:t>
            </a:r>
            <a:endParaRPr b="0" lang="en-US" sz="2250" spc="-1" strike="noStrike">
              <a:latin typeface="Arial"/>
            </a:endParaRPr>
          </a:p>
          <a:p>
            <a:pPr marL="457200" indent="-371160">
              <a:lnSpc>
                <a:spcPct val="150000"/>
              </a:lnSpc>
              <a:buClr>
                <a:srgbClr val="000000"/>
              </a:buClr>
              <a:buFont typeface="Arial"/>
              <a:buChar char="-"/>
            </a:pPr>
            <a:r>
              <a:rPr b="0" lang="ru-RU" sz="2250" spc="-1" strike="noStrike">
                <a:solidFill>
                  <a:srgbClr val="000000"/>
                </a:solidFill>
                <a:highlight>
                  <a:srgbClr val="ffffff"/>
                </a:highlight>
                <a:latin typeface="Arial"/>
                <a:ea typeface="Arial"/>
              </a:rPr>
              <a:t>Ужасный интерфейс</a:t>
            </a:r>
            <a:endParaRPr b="0" lang="en-US" sz="2250" spc="-1" strike="noStrike">
              <a:latin typeface="Arial"/>
            </a:endParaRPr>
          </a:p>
          <a:p>
            <a:pPr marL="457200" indent="-371160">
              <a:lnSpc>
                <a:spcPct val="150000"/>
              </a:lnSpc>
              <a:buClr>
                <a:srgbClr val="000000"/>
              </a:buClr>
              <a:buFont typeface="Arial"/>
              <a:buChar char="-"/>
            </a:pPr>
            <a:r>
              <a:rPr b="0" lang="ru-RU" sz="2250" spc="-1" strike="noStrike">
                <a:solidFill>
                  <a:srgbClr val="000000"/>
                </a:solidFill>
                <a:highlight>
                  <a:srgbClr val="ffffff"/>
                </a:highlight>
                <a:latin typeface="Arial"/>
                <a:ea typeface="Arial"/>
              </a:rPr>
              <a:t>Только на Mac, BSD</a:t>
            </a:r>
            <a:endParaRPr b="0" lang="en-US" sz="2250" spc="-1" strike="noStrike">
              <a:latin typeface="Arial"/>
            </a:endParaRPr>
          </a:p>
        </p:txBody>
      </p:sp>
      <p:pic>
        <p:nvPicPr>
          <p:cNvPr id="691" name="Google Shape;755;p52" descr=""/>
          <p:cNvPicPr/>
          <p:nvPr/>
        </p:nvPicPr>
        <p:blipFill>
          <a:blip r:embed="rId1"/>
          <a:stretch/>
        </p:blipFill>
        <p:spPr>
          <a:xfrm>
            <a:off x="2139840" y="2019240"/>
            <a:ext cx="456840" cy="456840"/>
          </a:xfrm>
          <a:prstGeom prst="rect">
            <a:avLst/>
          </a:prstGeom>
          <a:ln>
            <a:noFill/>
          </a:ln>
        </p:spPr>
      </p:pic>
      <p:pic>
        <p:nvPicPr>
          <p:cNvPr id="692" name="Google Shape;756;p52" descr=""/>
          <p:cNvPicPr/>
          <p:nvPr/>
        </p:nvPicPr>
        <p:blipFill>
          <a:blip r:embed="rId2"/>
          <a:stretch/>
        </p:blipFill>
        <p:spPr>
          <a:xfrm>
            <a:off x="2149560" y="3634920"/>
            <a:ext cx="437760" cy="428400"/>
          </a:xfrm>
          <a:prstGeom prst="rect">
            <a:avLst/>
          </a:prstGeom>
          <a:ln>
            <a:noFill/>
          </a:ln>
        </p:spPr>
      </p:pic>
      <p:pic>
        <p:nvPicPr>
          <p:cNvPr id="693" name="Google Shape;757;p52" descr=""/>
          <p:cNvPicPr/>
          <p:nvPr/>
        </p:nvPicPr>
        <p:blipFill>
          <a:blip r:embed="rId3"/>
          <a:stretch/>
        </p:blipFill>
        <p:spPr>
          <a:xfrm>
            <a:off x="2139840" y="2554920"/>
            <a:ext cx="456840" cy="456840"/>
          </a:xfrm>
          <a:prstGeom prst="rect">
            <a:avLst/>
          </a:prstGeom>
          <a:ln>
            <a:noFill/>
          </a:ln>
        </p:spPr>
      </p:pic>
      <p:pic>
        <p:nvPicPr>
          <p:cNvPr id="694" name="Google Shape;758;p52" descr=""/>
          <p:cNvPicPr/>
          <p:nvPr/>
        </p:nvPicPr>
        <p:blipFill>
          <a:blip r:embed="rId4"/>
          <a:stretch/>
        </p:blipFill>
        <p:spPr>
          <a:xfrm>
            <a:off x="2149560" y="4120920"/>
            <a:ext cx="437760" cy="428400"/>
          </a:xfrm>
          <a:prstGeom prst="rect">
            <a:avLst/>
          </a:prstGeom>
          <a:ln>
            <a:noFill/>
          </a:ln>
        </p:spPr>
      </p:pic>
      <p:pic>
        <p:nvPicPr>
          <p:cNvPr id="695" name="Google Shape;759;p52" descr=""/>
          <p:cNvPicPr/>
          <p:nvPr/>
        </p:nvPicPr>
        <p:blipFill>
          <a:blip r:embed="rId5"/>
          <a:stretch/>
        </p:blipFill>
        <p:spPr>
          <a:xfrm>
            <a:off x="2149560" y="4606560"/>
            <a:ext cx="437760" cy="428400"/>
          </a:xfrm>
          <a:prstGeom prst="rect">
            <a:avLst/>
          </a:prstGeom>
          <a:ln>
            <a:noFill/>
          </a:ln>
        </p:spPr>
      </p:pic>
      <p:pic>
        <p:nvPicPr>
          <p:cNvPr id="696" name="Google Shape;760;p52" descr=""/>
          <p:cNvPicPr/>
          <p:nvPr/>
        </p:nvPicPr>
        <p:blipFill>
          <a:blip r:embed="rId6"/>
          <a:stretch/>
        </p:blipFill>
        <p:spPr>
          <a:xfrm>
            <a:off x="2149560" y="5092200"/>
            <a:ext cx="437760" cy="42840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Мультиплексирование. Epoll (1/)</a:t>
            </a:r>
            <a:endParaRPr b="0" lang="en-US" sz="3200" spc="-1" strike="noStrike">
              <a:solidFill>
                <a:srgbClr val="000000"/>
              </a:solidFill>
              <a:latin typeface="Arial"/>
            </a:endParaRPr>
          </a:p>
        </p:txBody>
      </p:sp>
      <p:sp>
        <p:nvSpPr>
          <p:cNvPr id="698"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3F3B0D93-0536-485D-987B-EF2E1905A945}"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699" name="CustomShape 3"/>
          <p:cNvSpPr/>
          <p:nvPr/>
        </p:nvSpPr>
        <p:spPr>
          <a:xfrm>
            <a:off x="2216520" y="1612440"/>
            <a:ext cx="7257960" cy="4934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50" spc="-1" strike="noStrike">
                <a:solidFill>
                  <a:srgbClr val="3f51b5"/>
                </a:solidFill>
                <a:latin typeface="Roboto Mono"/>
                <a:ea typeface="Roboto Mono"/>
              </a:rPr>
              <a:t>int</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epoll_create(</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size);</a:t>
            </a:r>
            <a:endParaRPr b="0" lang="en-US" sz="1450" spc="-1" strike="noStrike">
              <a:latin typeface="Arial"/>
            </a:endParaRPr>
          </a:p>
          <a:p>
            <a:pPr>
              <a:lnSpc>
                <a:spcPct val="100000"/>
              </a:lnSpc>
              <a:tabLst>
                <a:tab algn="l" pos="0"/>
              </a:tabLst>
            </a:pPr>
            <a:endParaRPr b="0" lang="en-US" sz="1450" spc="-1" strike="noStrike">
              <a:latin typeface="Arial"/>
            </a:endParaRPr>
          </a:p>
          <a:p>
            <a:pPr>
              <a:lnSpc>
                <a:spcPct val="100000"/>
              </a:lnSpc>
              <a:tabLst>
                <a:tab algn="l" pos="0"/>
              </a:tabLst>
            </a:pPr>
            <a:r>
              <a:rPr b="0" lang="ru-RU" sz="1450" spc="-1" strike="noStrike">
                <a:solidFill>
                  <a:srgbClr val="3f51b5"/>
                </a:solidFill>
                <a:latin typeface="Roboto Mono"/>
                <a:ea typeface="Roboto Mono"/>
              </a:rPr>
              <a:t>int</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epoll_ctl(</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epfd,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op,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fd, </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epoll_event</a:t>
            </a:r>
            <a:r>
              <a:rPr b="0" lang="ru-RU" sz="1450" spc="-1" strike="noStrike">
                <a:solidFill>
                  <a:srgbClr val="37474f"/>
                </a:solidFill>
                <a:latin typeface="Roboto Mono"/>
                <a:ea typeface="Roboto Mono"/>
              </a:rPr>
              <a:t> *event);</a:t>
            </a:r>
            <a:endParaRPr b="0" lang="en-US" sz="1450" spc="-1" strike="noStrike">
              <a:latin typeface="Arial"/>
            </a:endParaRPr>
          </a:p>
          <a:p>
            <a:pPr>
              <a:lnSpc>
                <a:spcPct val="100000"/>
              </a:lnSpc>
              <a:tabLst>
                <a:tab algn="l" pos="0"/>
              </a:tabLst>
            </a:pPr>
            <a:endParaRPr b="0" lang="en-US" sz="1450" spc="-1" strike="noStrike">
              <a:latin typeface="Arial"/>
            </a:endParaRPr>
          </a:p>
          <a:p>
            <a:pPr>
              <a:lnSpc>
                <a:spcPct val="100000"/>
              </a:lnSpc>
              <a:tabLst>
                <a:tab algn="l" pos="0"/>
              </a:tabLst>
            </a:pPr>
            <a:r>
              <a:rPr b="0" lang="ru-RU" sz="1450" spc="-1" strike="noStrike">
                <a:solidFill>
                  <a:srgbClr val="3f51b5"/>
                </a:solidFill>
                <a:latin typeface="Roboto Mono"/>
                <a:ea typeface="Roboto Mono"/>
              </a:rPr>
              <a:t>int</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epoll_wait(</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epfd, </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epoll_event</a:t>
            </a:r>
            <a:r>
              <a:rPr b="0" lang="ru-RU" sz="1450" spc="-1" strike="noStrike">
                <a:solidFill>
                  <a:srgbClr val="37474f"/>
                </a:solidFill>
                <a:latin typeface="Roboto Mono"/>
                <a:ea typeface="Roboto Mono"/>
              </a:rPr>
              <a:t> *events,</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maxevents,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timeout);</a:t>
            </a:r>
            <a:endParaRPr b="0" lang="en-US" sz="1450" spc="-1" strike="noStrike">
              <a:latin typeface="Arial"/>
            </a:endParaRPr>
          </a:p>
          <a:p>
            <a:pPr>
              <a:lnSpc>
                <a:spcPct val="100000"/>
              </a:lnSpc>
              <a:tabLst>
                <a:tab algn="l" pos="0"/>
              </a:tabLst>
            </a:pPr>
            <a:endParaRPr b="0" lang="en-US" sz="1450" spc="-1" strike="noStrike">
              <a:latin typeface="Arial"/>
            </a:endParaRPr>
          </a:p>
          <a:p>
            <a:pPr>
              <a:lnSpc>
                <a:spcPct val="100000"/>
              </a:lnSpc>
              <a:tabLst>
                <a:tab algn="l" pos="0"/>
              </a:tabLst>
            </a:pPr>
            <a:r>
              <a:rPr b="0" lang="ru-RU" sz="1450" spc="-1" strike="noStrike">
                <a:solidFill>
                  <a:srgbClr val="3f51b5"/>
                </a:solidFill>
                <a:latin typeface="Roboto Mono"/>
                <a:ea typeface="Roboto Mono"/>
              </a:rPr>
              <a:t>typedef</a:t>
            </a: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union</a:t>
            </a:r>
            <a:r>
              <a:rPr b="0" lang="ru-RU" sz="1450" spc="-1" strike="noStrike">
                <a:solidFill>
                  <a:srgbClr val="37474f"/>
                </a:solidFill>
                <a:latin typeface="Roboto Mono"/>
                <a:ea typeface="Roboto Mono"/>
              </a:rPr>
              <a:t> epoll_data {</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void</a:t>
            </a:r>
            <a:r>
              <a:rPr b="0" lang="ru-RU" sz="1450" spc="-1" strike="noStrike">
                <a:solidFill>
                  <a:srgbClr val="37474f"/>
                </a:solidFill>
                <a:latin typeface="Roboto Mono"/>
                <a:ea typeface="Roboto Mono"/>
              </a:rPr>
              <a:t> *ptr;</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fd;</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a:t>
            </a:r>
            <a:r>
              <a:rPr b="0" lang="ru-RU" sz="1450" spc="-1" strike="noStrike">
                <a:solidFill>
                  <a:srgbClr val="37474f"/>
                </a:solidFill>
                <a:latin typeface="Roboto Mono"/>
                <a:ea typeface="Roboto Mono"/>
              </a:rPr>
              <a:t>uint32_t u32;</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a:t>
            </a:r>
            <a:r>
              <a:rPr b="0" lang="ru-RU" sz="1450" spc="-1" strike="noStrike">
                <a:solidFill>
                  <a:srgbClr val="37474f"/>
                </a:solidFill>
                <a:latin typeface="Roboto Mono"/>
                <a:ea typeface="Roboto Mono"/>
              </a:rPr>
              <a:t>uint64_t u64;</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epoll_data_t;</a:t>
            </a:r>
            <a:endParaRPr b="0" lang="en-US" sz="1450" spc="-1" strike="noStrike">
              <a:latin typeface="Arial"/>
            </a:endParaRPr>
          </a:p>
          <a:p>
            <a:pPr>
              <a:lnSpc>
                <a:spcPct val="100000"/>
              </a:lnSpc>
              <a:tabLst>
                <a:tab algn="l" pos="0"/>
              </a:tabLst>
            </a:pPr>
            <a:endParaRPr b="0" lang="en-US" sz="1450" spc="-1" strike="noStrike">
              <a:latin typeface="Arial"/>
            </a:endParaRPr>
          </a:p>
          <a:p>
            <a:pPr>
              <a:lnSpc>
                <a:spcPct val="100000"/>
              </a:lnSpc>
              <a:tabLst>
                <a:tab algn="l" pos="0"/>
              </a:tabLst>
            </a:pP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epoll_event</a:t>
            </a:r>
            <a:r>
              <a:rPr b="0" lang="ru-RU" sz="1450" spc="-1" strike="noStrike">
                <a:solidFill>
                  <a:srgbClr val="37474f"/>
                </a:solidFill>
                <a:latin typeface="Roboto Mono"/>
                <a:ea typeface="Roboto Mono"/>
              </a:rPr>
              <a:t> {</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a:t>
            </a:r>
            <a:r>
              <a:rPr b="0" lang="ru-RU" sz="1450" spc="-1" strike="noStrike">
                <a:solidFill>
                  <a:srgbClr val="37474f"/>
                </a:solidFill>
                <a:latin typeface="Roboto Mono"/>
                <a:ea typeface="Roboto Mono"/>
              </a:rPr>
              <a:t>uint32_t events;     </a:t>
            </a:r>
            <a:r>
              <a:rPr b="0" lang="ru-RU" sz="1450" spc="-1" strike="noStrike">
                <a:solidFill>
                  <a:srgbClr val="d81b60"/>
                </a:solidFill>
                <a:latin typeface="Roboto Mono"/>
                <a:ea typeface="Roboto Mono"/>
              </a:rPr>
              <a:t>/* Epoll events. */</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a:t>
            </a:r>
            <a:r>
              <a:rPr b="0" lang="ru-RU" sz="1450" spc="-1" strike="noStrike">
                <a:solidFill>
                  <a:srgbClr val="37474f"/>
                </a:solidFill>
                <a:latin typeface="Roboto Mono"/>
                <a:ea typeface="Roboto Mono"/>
              </a:rPr>
              <a:t>epoll_data_t data;   </a:t>
            </a:r>
            <a:r>
              <a:rPr b="0" lang="ru-RU" sz="1450" spc="-1" strike="noStrike">
                <a:solidFill>
                  <a:srgbClr val="d81b60"/>
                </a:solidFill>
                <a:latin typeface="Roboto Mono"/>
                <a:ea typeface="Roboto Mono"/>
              </a:rPr>
              <a:t>/* User data variable. */</a:t>
            </a:r>
            <a:endParaRPr b="0" lang="en-US" sz="1450" spc="-1" strike="noStrike">
              <a:latin typeface="Arial"/>
            </a:endParaRPr>
          </a:p>
          <a:p>
            <a:pPr>
              <a:lnSpc>
                <a:spcPct val="150000"/>
              </a:lnSpc>
              <a:tabLst>
                <a:tab algn="l" pos="0"/>
              </a:tabLst>
            </a:pPr>
            <a:r>
              <a:rPr b="0" lang="ru-RU" sz="1450" spc="-1" strike="noStrike">
                <a:solidFill>
                  <a:srgbClr val="37474f"/>
                </a:solidFill>
                <a:latin typeface="Roboto Mono"/>
                <a:ea typeface="Roboto Mono"/>
              </a:rPr>
              <a:t>};</a:t>
            </a:r>
            <a:endParaRPr b="0" lang="en-US" sz="1450" spc="-1" strike="noStrike">
              <a:latin typeface="Arial"/>
            </a:endParaRPr>
          </a:p>
        </p:txBody>
      </p:sp>
      <p:sp>
        <p:nvSpPr>
          <p:cNvPr id="700" name="CustomShape 4"/>
          <p:cNvSpPr/>
          <p:nvPr/>
        </p:nvSpPr>
        <p:spPr>
          <a:xfrm>
            <a:off x="2257560" y="1609560"/>
            <a:ext cx="2828520" cy="628560"/>
          </a:xfrm>
          <a:prstGeom prst="rect">
            <a:avLst/>
          </a:prstGeom>
          <a:noFill/>
          <a:ln w="19080">
            <a:solidFill>
              <a:schemeClr val="dk1"/>
            </a:solidFill>
            <a:round/>
          </a:ln>
        </p:spPr>
        <p:style>
          <a:lnRef idx="0"/>
          <a:fillRef idx="0"/>
          <a:effectRef idx="0"/>
          <a:fontRef idx="minor"/>
        </p:style>
      </p:sp>
      <p:sp>
        <p:nvSpPr>
          <p:cNvPr id="701" name="CustomShape 5"/>
          <p:cNvSpPr/>
          <p:nvPr/>
        </p:nvSpPr>
        <p:spPr>
          <a:xfrm>
            <a:off x="5362560" y="1512360"/>
            <a:ext cx="2828520" cy="823320"/>
          </a:xfrm>
          <a:prstGeom prst="rect">
            <a:avLst/>
          </a:prstGeom>
          <a:noFill/>
          <a:ln w="19080">
            <a:solidFill>
              <a:schemeClr val="dk1"/>
            </a:solidFill>
            <a:round/>
          </a:ln>
        </p:spPr>
        <p:style>
          <a:lnRef idx="0"/>
          <a:fillRef idx="0"/>
          <a:effectRef idx="0"/>
          <a:fontRef idx="minor"/>
        </p:style>
        <p:txBody>
          <a:bodyPr tIns="91440" bIns="91440" anchor="ctr">
            <a:noAutofit/>
          </a:bodyPr>
          <a:p>
            <a:pPr algn="ctr">
              <a:lnSpc>
                <a:spcPct val="115000"/>
              </a:lnSpc>
              <a:tabLst>
                <a:tab algn="l" pos="0"/>
              </a:tabLst>
            </a:pPr>
            <a:r>
              <a:rPr b="0" lang="ru-RU" sz="2250" spc="-1" strike="noStrike">
                <a:solidFill>
                  <a:srgbClr val="000000"/>
                </a:solidFill>
                <a:highlight>
                  <a:srgbClr val="ffffff"/>
                </a:highlight>
                <a:latin typeface="Arial"/>
                <a:ea typeface="Arial"/>
              </a:rPr>
              <a:t>Создание очереди событий</a:t>
            </a:r>
            <a:endParaRPr b="0" lang="en-US" sz="2250" spc="-1" strike="noStrike">
              <a:latin typeface="Arial"/>
            </a:endParaRPr>
          </a:p>
        </p:txBody>
      </p:sp>
      <p:sp>
        <p:nvSpPr>
          <p:cNvPr id="702" name="CustomShape 6"/>
          <p:cNvSpPr/>
          <p:nvPr/>
        </p:nvSpPr>
        <p:spPr>
          <a:xfrm>
            <a:off x="8020080" y="3074400"/>
            <a:ext cx="2828520" cy="2573640"/>
          </a:xfrm>
          <a:prstGeom prst="rect">
            <a:avLst/>
          </a:prstGeom>
          <a:noFill/>
          <a:ln w="19080">
            <a:solidFill>
              <a:schemeClr val="dk1"/>
            </a:solidFill>
            <a:round/>
          </a:ln>
        </p:spPr>
        <p:style>
          <a:lnRef idx="0"/>
          <a:fillRef idx="0"/>
          <a:effectRef idx="0"/>
          <a:fontRef idx="minor"/>
        </p:style>
        <p:txBody>
          <a:bodyPr tIns="91440" bIns="91440" anchor="ctr">
            <a:noAutofit/>
          </a:bodyPr>
          <a:p>
            <a:pPr algn="ctr">
              <a:lnSpc>
                <a:spcPct val="115000"/>
              </a:lnSpc>
              <a:tabLst>
                <a:tab algn="l" pos="0"/>
              </a:tabLst>
            </a:pPr>
            <a:r>
              <a:rPr b="0" lang="ru-RU" sz="2250" spc="-1" strike="noStrike">
                <a:solidFill>
                  <a:srgbClr val="000000"/>
                </a:solidFill>
                <a:highlight>
                  <a:srgbClr val="ffffff"/>
                </a:highlight>
                <a:latin typeface="Arial"/>
                <a:ea typeface="Arial"/>
              </a:rPr>
              <a:t>Управление очередью: добавление дескрипторов, удаление, изменение</a:t>
            </a:r>
            <a:endParaRPr b="0" lang="en-US" sz="2250" spc="-1" strike="noStrike">
              <a:latin typeface="Arial"/>
            </a:endParaRPr>
          </a:p>
        </p:txBody>
      </p:sp>
      <p:sp>
        <p:nvSpPr>
          <p:cNvPr id="703" name="CustomShape 7"/>
          <p:cNvSpPr/>
          <p:nvPr/>
        </p:nvSpPr>
        <p:spPr>
          <a:xfrm>
            <a:off x="2257560" y="2321640"/>
            <a:ext cx="7114680" cy="628560"/>
          </a:xfrm>
          <a:prstGeom prst="rect">
            <a:avLst/>
          </a:prstGeom>
          <a:noFill/>
          <a:ln w="19080">
            <a:solidFill>
              <a:schemeClr val="dk1"/>
            </a:solidFill>
            <a:round/>
          </a:ln>
        </p:spPr>
        <p:style>
          <a:lnRef idx="0"/>
          <a:fillRef idx="0"/>
          <a:effectRef idx="0"/>
          <a:fontRef idx="minor"/>
        </p:style>
      </p:sp>
      <p:sp>
        <p:nvSpPr>
          <p:cNvPr id="704" name="CustomShape 8"/>
          <p:cNvSpPr/>
          <p:nvPr/>
        </p:nvSpPr>
        <p:spPr>
          <a:xfrm>
            <a:off x="2085840" y="2950560"/>
            <a:ext cx="5733720" cy="823320"/>
          </a:xfrm>
          <a:prstGeom prst="rect">
            <a:avLst/>
          </a:prstGeom>
          <a:noFill/>
          <a:ln w="19080">
            <a:solidFill>
              <a:schemeClr val="dk1"/>
            </a:solidFill>
            <a:round/>
          </a:ln>
        </p:spPr>
        <p:style>
          <a:lnRef idx="0"/>
          <a:fillRef idx="0"/>
          <a:effectRef idx="0"/>
          <a:fontRef idx="minor"/>
        </p:style>
      </p:sp>
      <p:sp>
        <p:nvSpPr>
          <p:cNvPr id="705" name="CustomShape 9"/>
          <p:cNvSpPr/>
          <p:nvPr/>
        </p:nvSpPr>
        <p:spPr>
          <a:xfrm>
            <a:off x="7880040" y="2950560"/>
            <a:ext cx="3159360" cy="697320"/>
          </a:xfrm>
          <a:prstGeom prst="rect">
            <a:avLst/>
          </a:prstGeom>
          <a:noFill/>
          <a:ln w="19080">
            <a:solidFill>
              <a:schemeClr val="dk1"/>
            </a:solidFill>
            <a:round/>
          </a:ln>
        </p:spPr>
        <p:style>
          <a:lnRef idx="0"/>
          <a:fillRef idx="0"/>
          <a:effectRef idx="0"/>
          <a:fontRef idx="minor"/>
        </p:style>
        <p:txBody>
          <a:bodyPr tIns="91440" bIns="91440" anchor="ctr">
            <a:noAutofit/>
          </a:bodyPr>
          <a:p>
            <a:pPr algn="ctr">
              <a:lnSpc>
                <a:spcPct val="115000"/>
              </a:lnSpc>
              <a:tabLst>
                <a:tab algn="l" pos="0"/>
              </a:tabLst>
            </a:pPr>
            <a:r>
              <a:rPr b="0" lang="ru-RU" sz="2250" spc="-1" strike="noStrike">
                <a:solidFill>
                  <a:srgbClr val="000000"/>
                </a:solidFill>
                <a:highlight>
                  <a:srgbClr val="ffffff"/>
                </a:highlight>
                <a:latin typeface="Arial"/>
                <a:ea typeface="Arial"/>
              </a:rPr>
              <a:t>Ожидание событий</a:t>
            </a:r>
            <a:endParaRPr b="0" lang="en-US" sz="2250" spc="-1" strike="noStrike">
              <a:latin typeface="Arial"/>
            </a:endParaRPr>
          </a:p>
        </p:txBody>
      </p:sp>
      <p:sp>
        <p:nvSpPr>
          <p:cNvPr id="706" name="CustomShape 10"/>
          <p:cNvSpPr/>
          <p:nvPr/>
        </p:nvSpPr>
        <p:spPr>
          <a:xfrm>
            <a:off x="2085840" y="5150880"/>
            <a:ext cx="3276360" cy="823320"/>
          </a:xfrm>
          <a:prstGeom prst="rect">
            <a:avLst/>
          </a:prstGeom>
          <a:noFill/>
          <a:ln w="19080">
            <a:solidFill>
              <a:schemeClr val="dk1"/>
            </a:solidFill>
            <a:round/>
          </a:ln>
        </p:spPr>
        <p:style>
          <a:lnRef idx="0"/>
          <a:fillRef idx="0"/>
          <a:effectRef idx="0"/>
          <a:fontRef idx="minor"/>
        </p:style>
      </p:sp>
      <p:sp>
        <p:nvSpPr>
          <p:cNvPr id="707" name="CustomShape 11"/>
          <p:cNvSpPr/>
          <p:nvPr/>
        </p:nvSpPr>
        <p:spPr>
          <a:xfrm>
            <a:off x="8422920" y="3909960"/>
            <a:ext cx="2828520" cy="2573640"/>
          </a:xfrm>
          <a:prstGeom prst="rect">
            <a:avLst/>
          </a:prstGeom>
          <a:noFill/>
          <a:ln w="19080">
            <a:solidFill>
              <a:schemeClr val="dk1"/>
            </a:solidFill>
            <a:round/>
          </a:ln>
        </p:spPr>
        <p:style>
          <a:lnRef idx="0"/>
          <a:fillRef idx="0"/>
          <a:effectRef idx="0"/>
          <a:fontRef idx="minor"/>
        </p:style>
        <p:txBody>
          <a:bodyPr tIns="91440" bIns="91440" anchor="ctr">
            <a:noAutofit/>
          </a:bodyPr>
          <a:p>
            <a:pPr algn="ctr">
              <a:lnSpc>
                <a:spcPct val="115000"/>
              </a:lnSpc>
              <a:tabLst>
                <a:tab algn="l" pos="0"/>
              </a:tabLst>
            </a:pPr>
            <a:r>
              <a:rPr b="0" lang="ru-RU" sz="2250" spc="-1" strike="noStrike">
                <a:solidFill>
                  <a:srgbClr val="000000"/>
                </a:solidFill>
                <a:highlight>
                  <a:srgbClr val="ffffff"/>
                </a:highlight>
                <a:latin typeface="Arial"/>
                <a:ea typeface="Arial"/>
              </a:rPr>
              <a:t>С каждым файловым дескриптором ассоциируется набор нужных от него событий</a:t>
            </a:r>
            <a:endParaRPr b="0" lang="en-US" sz="2250" spc="-1" strike="noStrike">
              <a:latin typeface="Arial"/>
            </a:endParaRPr>
          </a:p>
        </p:txBody>
      </p:sp>
      <p:sp>
        <p:nvSpPr>
          <p:cNvPr id="708" name="CustomShape 12"/>
          <p:cNvSpPr/>
          <p:nvPr/>
        </p:nvSpPr>
        <p:spPr>
          <a:xfrm>
            <a:off x="2033640" y="3855240"/>
            <a:ext cx="3328920" cy="1420920"/>
          </a:xfrm>
          <a:prstGeom prst="rect">
            <a:avLst/>
          </a:prstGeom>
          <a:noFill/>
          <a:ln w="19080">
            <a:solidFill>
              <a:schemeClr val="dk1"/>
            </a:solidFill>
            <a:round/>
          </a:ln>
        </p:spPr>
        <p:style>
          <a:lnRef idx="0"/>
          <a:fillRef idx="0"/>
          <a:effectRef idx="0"/>
          <a:fontRef idx="minor"/>
        </p:style>
      </p:sp>
      <p:sp>
        <p:nvSpPr>
          <p:cNvPr id="709" name="CustomShape 13"/>
          <p:cNvSpPr/>
          <p:nvPr/>
        </p:nvSpPr>
        <p:spPr>
          <a:xfrm>
            <a:off x="2959200" y="5855760"/>
            <a:ext cx="2489040" cy="354240"/>
          </a:xfrm>
          <a:prstGeom prst="rect">
            <a:avLst/>
          </a:prstGeom>
          <a:noFill/>
          <a:ln w="19080">
            <a:solidFill>
              <a:schemeClr val="dk1"/>
            </a:solidFill>
            <a:round/>
          </a:ln>
        </p:spPr>
        <p:style>
          <a:lnRef idx="0"/>
          <a:fillRef idx="0"/>
          <a:effectRef idx="0"/>
          <a:fontRef idx="minor"/>
        </p:style>
      </p:sp>
      <p:sp>
        <p:nvSpPr>
          <p:cNvPr id="710" name="CustomShape 14"/>
          <p:cNvSpPr/>
          <p:nvPr/>
        </p:nvSpPr>
        <p:spPr>
          <a:xfrm>
            <a:off x="8375040" y="4426920"/>
            <a:ext cx="2828520" cy="2183040"/>
          </a:xfrm>
          <a:prstGeom prst="rect">
            <a:avLst/>
          </a:prstGeom>
          <a:noFill/>
          <a:ln w="19080">
            <a:solidFill>
              <a:schemeClr val="dk1"/>
            </a:solidFill>
            <a:round/>
          </a:ln>
        </p:spPr>
        <p:style>
          <a:lnRef idx="0"/>
          <a:fillRef idx="0"/>
          <a:effectRef idx="0"/>
          <a:fontRef idx="minor"/>
        </p:style>
        <p:txBody>
          <a:bodyPr tIns="91440" bIns="91440" anchor="ctr">
            <a:noAutofit/>
          </a:bodyPr>
          <a:p>
            <a:pPr algn="ctr">
              <a:lnSpc>
                <a:spcPct val="115000"/>
              </a:lnSpc>
              <a:tabLst>
                <a:tab algn="l" pos="0"/>
              </a:tabLst>
            </a:pPr>
            <a:r>
              <a:rPr b="0" lang="ru-RU" sz="2250" spc="-1" strike="noStrike">
                <a:solidFill>
                  <a:srgbClr val="000000"/>
                </a:solidFill>
                <a:highlight>
                  <a:srgbClr val="ffffff"/>
                </a:highlight>
                <a:latin typeface="Arial"/>
                <a:ea typeface="Arial"/>
              </a:rPr>
              <a:t>И произвольные пользовательские данные, как в kevent</a:t>
            </a:r>
            <a:endParaRPr b="0" lang="en-US" sz="2250" spc="-1" strike="noStrike">
              <a:latin typeface="Arial"/>
            </a:endParaRPr>
          </a:p>
        </p:txBody>
      </p:sp>
      <p:sp>
        <p:nvSpPr>
          <p:cNvPr id="711" name="CustomShape 15"/>
          <p:cNvSpPr/>
          <p:nvPr/>
        </p:nvSpPr>
        <p:spPr>
          <a:xfrm>
            <a:off x="2033640" y="5200560"/>
            <a:ext cx="5391000" cy="935280"/>
          </a:xfrm>
          <a:prstGeom prst="rect">
            <a:avLst/>
          </a:prstGeom>
          <a:solidFill>
            <a:schemeClr val="lt1"/>
          </a:solidFill>
          <a:ln w="19080">
            <a:solidFill>
              <a:schemeClr val="dk1"/>
            </a:solidFill>
            <a:round/>
          </a:ln>
        </p:spPr>
        <p:style>
          <a:lnRef idx="0"/>
          <a:fillRef idx="0"/>
          <a:effectRef idx="0"/>
          <a:fontRef idx="minor"/>
        </p:style>
        <p:txBody>
          <a:bodyPr tIns="91440" bIns="91440" anchor="ctr">
            <a:noAutofit/>
          </a:bodyPr>
          <a:p>
            <a:pPr algn="ctr">
              <a:lnSpc>
                <a:spcPct val="115000"/>
              </a:lnSpc>
              <a:tabLst>
                <a:tab algn="l" pos="0"/>
              </a:tabLst>
            </a:pPr>
            <a:r>
              <a:rPr b="0" lang="ru-RU" sz="1550" spc="-1" strike="noStrike">
                <a:solidFill>
                  <a:srgbClr val="000000"/>
                </a:solidFill>
                <a:highlight>
                  <a:srgbClr val="ffffff"/>
                </a:highlight>
                <a:latin typeface="Arial"/>
                <a:ea typeface="Arial"/>
              </a:rPr>
              <a:t>Создание очереди. Её размер сейчас игнорируется, а в API остался с давних времен, когда было не так.</a:t>
            </a:r>
            <a:endParaRPr b="0" lang="en-US" sz="1550" spc="-1" strike="noStrike">
              <a:latin typeface="Arial"/>
            </a:endParaRPr>
          </a:p>
        </p:txBody>
      </p:sp>
      <p:sp>
        <p:nvSpPr>
          <p:cNvPr id="712" name="CustomShape 16"/>
          <p:cNvSpPr/>
          <p:nvPr/>
        </p:nvSpPr>
        <p:spPr>
          <a:xfrm>
            <a:off x="2602800" y="6268320"/>
            <a:ext cx="5276520" cy="559440"/>
          </a:xfrm>
          <a:prstGeom prst="rect">
            <a:avLst/>
          </a:prstGeom>
          <a:noFill/>
          <a:ln>
            <a:noFill/>
          </a:ln>
        </p:spPr>
        <p:style>
          <a:lnRef idx="0"/>
          <a:fillRef idx="0"/>
          <a:effectRef idx="0"/>
          <a:fontRef idx="minor"/>
        </p:style>
        <p:txBody>
          <a:bodyPr tIns="91440" bIns="91440">
            <a:spAutoFit/>
          </a:bodyPr>
          <a:p>
            <a:pPr>
              <a:lnSpc>
                <a:spcPct val="150000"/>
              </a:lnSpc>
              <a:tabLst>
                <a:tab algn="l" pos="0"/>
              </a:tabLst>
            </a:pP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ep = epoll_create(</a:t>
            </a:r>
            <a:r>
              <a:rPr b="0" lang="ru-RU" sz="1650" spc="-1" strike="noStrike">
                <a:solidFill>
                  <a:srgbClr val="c53929"/>
                </a:solidFill>
                <a:latin typeface="Roboto Mono"/>
                <a:ea typeface="Roboto Mono"/>
              </a:rPr>
              <a:t>12345</a:t>
            </a:r>
            <a:r>
              <a:rPr b="0" lang="ru-RU" sz="1650" spc="-1" strike="noStrike">
                <a:solidFill>
                  <a:srgbClr val="37474f"/>
                </a:solidFill>
                <a:latin typeface="Roboto Mono"/>
                <a:ea typeface="Roboto Mono"/>
              </a:rPr>
              <a:t>);</a:t>
            </a:r>
            <a:endParaRPr b="0" lang="en-US" sz="1650" spc="-1" strike="noStrike">
              <a:latin typeface="Arial"/>
            </a:endParaRPr>
          </a:p>
        </p:txBody>
      </p:sp>
    </p:spTree>
  </p:cSld>
  <mc:AlternateContent>
    <mc:Choice Requires="p14">
      <p:transition spd="slow" p14:dur="2000"/>
    </mc:Choice>
    <mc:Fallback>
      <p:transition spd="slow"/>
    </mc:Fallback>
  </mc:AlternateContent>
  <p:timing>
    <p:tnLst>
      <p:par>
        <p:cTn id="930" dur="indefinite" restart="never" nodeType="tmRoot">
          <p:childTnLst>
            <p:seq>
              <p:cTn id="931" dur="indefinite" nodeType="mainSeq">
                <p:childTnLst>
                  <p:par>
                    <p:cTn id="932" fill="hold">
                      <p:stCondLst>
                        <p:cond delay="indefinite"/>
                      </p:stCondLst>
                      <p:childTnLst>
                        <p:par>
                          <p:cTn id="933" fill="hold">
                            <p:stCondLst>
                              <p:cond delay="0"/>
                            </p:stCondLst>
                            <p:childTnLst>
                              <p:par>
                                <p:cTn id="934" nodeType="clickEffect" fill="hold" presetClass="entr" presetID="10">
                                  <p:stCondLst>
                                    <p:cond delay="0"/>
                                  </p:stCondLst>
                                  <p:childTnLst>
                                    <p:set>
                                      <p:cBhvr>
                                        <p:cTn id="935" dur="1" fill="hold">
                                          <p:stCondLst>
                                            <p:cond delay="0"/>
                                          </p:stCondLst>
                                        </p:cTn>
                                        <p:tgtEl>
                                          <p:spTgt spid="701"/>
                                        </p:tgtEl>
                                        <p:attrNameLst>
                                          <p:attrName>style.visibility</p:attrName>
                                        </p:attrNameLst>
                                      </p:cBhvr>
                                      <p:to>
                                        <p:strVal val="visible"/>
                                      </p:to>
                                    </p:set>
                                    <p:animEffect filter="fade" transition="in">
                                      <p:cBhvr additive="repl">
                                        <p:cTn id="936" dur="1000"/>
                                        <p:tgtEl>
                                          <p:spTgt spid="701"/>
                                        </p:tgtEl>
                                      </p:cBhvr>
                                    </p:animEffect>
                                  </p:childTnLst>
                                </p:cTn>
                              </p:par>
                              <p:par>
                                <p:cTn id="937" nodeType="withEffect" fill="hold" presetClass="entr" presetID="10">
                                  <p:stCondLst>
                                    <p:cond delay="0"/>
                                  </p:stCondLst>
                                  <p:childTnLst>
                                    <p:set>
                                      <p:cBhvr>
                                        <p:cTn id="938" dur="1" fill="hold">
                                          <p:stCondLst>
                                            <p:cond delay="0"/>
                                          </p:stCondLst>
                                        </p:cTn>
                                        <p:tgtEl>
                                          <p:spTgt spid="700"/>
                                        </p:tgtEl>
                                        <p:attrNameLst>
                                          <p:attrName>style.visibility</p:attrName>
                                        </p:attrNameLst>
                                      </p:cBhvr>
                                      <p:to>
                                        <p:strVal val="visible"/>
                                      </p:to>
                                    </p:set>
                                    <p:animEffect filter="fade" transition="in">
                                      <p:cBhvr additive="repl">
                                        <p:cTn id="939" dur="1000"/>
                                        <p:tgtEl>
                                          <p:spTgt spid="700"/>
                                        </p:tgtEl>
                                      </p:cBhvr>
                                    </p:animEffect>
                                  </p:childTnLst>
                                </p:cTn>
                              </p:par>
                            </p:childTnLst>
                          </p:cTn>
                        </p:par>
                      </p:childTnLst>
                    </p:cTn>
                  </p:par>
                  <p:par>
                    <p:cTn id="940" fill="hold">
                      <p:stCondLst>
                        <p:cond delay="indefinite"/>
                      </p:stCondLst>
                      <p:childTnLst>
                        <p:par>
                          <p:cTn id="941" fill="hold">
                            <p:stCondLst>
                              <p:cond delay="0"/>
                            </p:stCondLst>
                            <p:childTnLst>
                              <p:par>
                                <p:cTn id="942" nodeType="clickEffect" fill="hold" presetClass="exit" presetID="1">
                                  <p:stCondLst>
                                    <p:cond delay="0"/>
                                  </p:stCondLst>
                                  <p:childTnLst>
                                    <p:set>
                                      <p:cBhvr>
                                        <p:cTn id="943" dur="1" fill="hold">
                                          <p:stCondLst>
                                            <p:cond delay="0"/>
                                          </p:stCondLst>
                                        </p:cTn>
                                        <p:tgtEl>
                                          <p:spTgt spid="701"/>
                                        </p:tgtEl>
                                        <p:attrNameLst>
                                          <p:attrName>style.visibility</p:attrName>
                                        </p:attrNameLst>
                                      </p:cBhvr>
                                      <p:to>
                                        <p:strVal val="hidden"/>
                                      </p:to>
                                    </p:set>
                                  </p:childTnLst>
                                </p:cTn>
                              </p:par>
                              <p:par>
                                <p:cTn id="944" nodeType="withEffect" fill="hold" presetClass="exit" presetID="1">
                                  <p:stCondLst>
                                    <p:cond delay="0"/>
                                  </p:stCondLst>
                                  <p:childTnLst>
                                    <p:set>
                                      <p:cBhvr>
                                        <p:cTn id="945" dur="1" fill="hold">
                                          <p:stCondLst>
                                            <p:cond delay="0"/>
                                          </p:stCondLst>
                                        </p:cTn>
                                        <p:tgtEl>
                                          <p:spTgt spid="700"/>
                                        </p:tgtEl>
                                        <p:attrNameLst>
                                          <p:attrName>style.visibility</p:attrName>
                                        </p:attrNameLst>
                                      </p:cBhvr>
                                      <p:to>
                                        <p:strVal val="hidden"/>
                                      </p:to>
                                    </p:set>
                                  </p:childTnLst>
                                </p:cTn>
                              </p:par>
                              <p:par>
                                <p:cTn id="946" nodeType="withEffect" fill="hold" presetClass="entr" presetID="10">
                                  <p:stCondLst>
                                    <p:cond delay="0"/>
                                  </p:stCondLst>
                                  <p:childTnLst>
                                    <p:set>
                                      <p:cBhvr>
                                        <p:cTn id="947" dur="1" fill="hold">
                                          <p:stCondLst>
                                            <p:cond delay="0"/>
                                          </p:stCondLst>
                                        </p:cTn>
                                        <p:tgtEl>
                                          <p:spTgt spid="702"/>
                                        </p:tgtEl>
                                        <p:attrNameLst>
                                          <p:attrName>style.visibility</p:attrName>
                                        </p:attrNameLst>
                                      </p:cBhvr>
                                      <p:to>
                                        <p:strVal val="visible"/>
                                      </p:to>
                                    </p:set>
                                    <p:animEffect filter="fade" transition="in">
                                      <p:cBhvr additive="repl">
                                        <p:cTn id="948" dur="1000"/>
                                        <p:tgtEl>
                                          <p:spTgt spid="702"/>
                                        </p:tgtEl>
                                      </p:cBhvr>
                                    </p:animEffect>
                                  </p:childTnLst>
                                </p:cTn>
                              </p:par>
                              <p:par>
                                <p:cTn id="949" nodeType="withEffect" fill="hold" presetClass="entr" presetID="10">
                                  <p:stCondLst>
                                    <p:cond delay="0"/>
                                  </p:stCondLst>
                                  <p:childTnLst>
                                    <p:set>
                                      <p:cBhvr>
                                        <p:cTn id="950" dur="1" fill="hold">
                                          <p:stCondLst>
                                            <p:cond delay="0"/>
                                          </p:stCondLst>
                                        </p:cTn>
                                        <p:tgtEl>
                                          <p:spTgt spid="703"/>
                                        </p:tgtEl>
                                        <p:attrNameLst>
                                          <p:attrName>style.visibility</p:attrName>
                                        </p:attrNameLst>
                                      </p:cBhvr>
                                      <p:to>
                                        <p:strVal val="visible"/>
                                      </p:to>
                                    </p:set>
                                    <p:animEffect filter="fade" transition="in">
                                      <p:cBhvr additive="repl">
                                        <p:cTn id="951" dur="1000"/>
                                        <p:tgtEl>
                                          <p:spTgt spid="703"/>
                                        </p:tgtEl>
                                      </p:cBhvr>
                                    </p:animEffect>
                                  </p:childTnLst>
                                </p:cTn>
                              </p:par>
                            </p:childTnLst>
                          </p:cTn>
                        </p:par>
                      </p:childTnLst>
                    </p:cTn>
                  </p:par>
                  <p:par>
                    <p:cTn id="952" fill="hold">
                      <p:stCondLst>
                        <p:cond delay="indefinite"/>
                      </p:stCondLst>
                      <p:childTnLst>
                        <p:par>
                          <p:cTn id="953" fill="hold">
                            <p:stCondLst>
                              <p:cond delay="0"/>
                            </p:stCondLst>
                            <p:childTnLst>
                              <p:par>
                                <p:cTn id="954" nodeType="clickEffect" fill="hold" presetClass="exit" presetID="1">
                                  <p:stCondLst>
                                    <p:cond delay="0"/>
                                  </p:stCondLst>
                                  <p:childTnLst>
                                    <p:set>
                                      <p:cBhvr>
                                        <p:cTn id="955" dur="1" fill="hold">
                                          <p:stCondLst>
                                            <p:cond delay="0"/>
                                          </p:stCondLst>
                                        </p:cTn>
                                        <p:tgtEl>
                                          <p:spTgt spid="703"/>
                                        </p:tgtEl>
                                        <p:attrNameLst>
                                          <p:attrName>style.visibility</p:attrName>
                                        </p:attrNameLst>
                                      </p:cBhvr>
                                      <p:to>
                                        <p:strVal val="hidden"/>
                                      </p:to>
                                    </p:set>
                                  </p:childTnLst>
                                </p:cTn>
                              </p:par>
                              <p:par>
                                <p:cTn id="956" nodeType="withEffect" fill="hold" presetClass="exit" presetID="1">
                                  <p:stCondLst>
                                    <p:cond delay="0"/>
                                  </p:stCondLst>
                                  <p:childTnLst>
                                    <p:set>
                                      <p:cBhvr>
                                        <p:cTn id="957" dur="1" fill="hold">
                                          <p:stCondLst>
                                            <p:cond delay="0"/>
                                          </p:stCondLst>
                                        </p:cTn>
                                        <p:tgtEl>
                                          <p:spTgt spid="702"/>
                                        </p:tgtEl>
                                        <p:attrNameLst>
                                          <p:attrName>style.visibility</p:attrName>
                                        </p:attrNameLst>
                                      </p:cBhvr>
                                      <p:to>
                                        <p:strVal val="hidden"/>
                                      </p:to>
                                    </p:set>
                                  </p:childTnLst>
                                </p:cTn>
                              </p:par>
                              <p:par>
                                <p:cTn id="958" nodeType="withEffect" fill="hold" presetClass="entr" presetID="10">
                                  <p:stCondLst>
                                    <p:cond delay="0"/>
                                  </p:stCondLst>
                                  <p:childTnLst>
                                    <p:set>
                                      <p:cBhvr>
                                        <p:cTn id="959" dur="1" fill="hold">
                                          <p:stCondLst>
                                            <p:cond delay="0"/>
                                          </p:stCondLst>
                                        </p:cTn>
                                        <p:tgtEl>
                                          <p:spTgt spid="705"/>
                                        </p:tgtEl>
                                        <p:attrNameLst>
                                          <p:attrName>style.visibility</p:attrName>
                                        </p:attrNameLst>
                                      </p:cBhvr>
                                      <p:to>
                                        <p:strVal val="visible"/>
                                      </p:to>
                                    </p:set>
                                    <p:animEffect filter="fade" transition="in">
                                      <p:cBhvr additive="repl">
                                        <p:cTn id="960" dur="1000"/>
                                        <p:tgtEl>
                                          <p:spTgt spid="705"/>
                                        </p:tgtEl>
                                      </p:cBhvr>
                                    </p:animEffect>
                                  </p:childTnLst>
                                </p:cTn>
                              </p:par>
                              <p:par>
                                <p:cTn id="961" nodeType="withEffect" fill="hold" presetClass="entr" presetID="10">
                                  <p:stCondLst>
                                    <p:cond delay="0"/>
                                  </p:stCondLst>
                                  <p:childTnLst>
                                    <p:set>
                                      <p:cBhvr>
                                        <p:cTn id="962" dur="1" fill="hold">
                                          <p:stCondLst>
                                            <p:cond delay="0"/>
                                          </p:stCondLst>
                                        </p:cTn>
                                        <p:tgtEl>
                                          <p:spTgt spid="704"/>
                                        </p:tgtEl>
                                        <p:attrNameLst>
                                          <p:attrName>style.visibility</p:attrName>
                                        </p:attrNameLst>
                                      </p:cBhvr>
                                      <p:to>
                                        <p:strVal val="visible"/>
                                      </p:to>
                                    </p:set>
                                    <p:animEffect filter="fade" transition="in">
                                      <p:cBhvr additive="repl">
                                        <p:cTn id="963" dur="1000"/>
                                        <p:tgtEl>
                                          <p:spTgt spid="704"/>
                                        </p:tgtEl>
                                      </p:cBhvr>
                                    </p:animEffect>
                                  </p:childTnLst>
                                </p:cTn>
                              </p:par>
                            </p:childTnLst>
                          </p:cTn>
                        </p:par>
                      </p:childTnLst>
                    </p:cTn>
                  </p:par>
                  <p:par>
                    <p:cTn id="964" fill="hold">
                      <p:stCondLst>
                        <p:cond delay="indefinite"/>
                      </p:stCondLst>
                      <p:childTnLst>
                        <p:par>
                          <p:cTn id="965" fill="hold">
                            <p:stCondLst>
                              <p:cond delay="0"/>
                            </p:stCondLst>
                            <p:childTnLst>
                              <p:par>
                                <p:cTn id="966" nodeType="clickEffect" fill="hold" presetClass="exit" presetID="1">
                                  <p:stCondLst>
                                    <p:cond delay="0"/>
                                  </p:stCondLst>
                                  <p:childTnLst>
                                    <p:set>
                                      <p:cBhvr>
                                        <p:cTn id="967" dur="1" fill="hold">
                                          <p:stCondLst>
                                            <p:cond delay="0"/>
                                          </p:stCondLst>
                                        </p:cTn>
                                        <p:tgtEl>
                                          <p:spTgt spid="704"/>
                                        </p:tgtEl>
                                        <p:attrNameLst>
                                          <p:attrName>style.visibility</p:attrName>
                                        </p:attrNameLst>
                                      </p:cBhvr>
                                      <p:to>
                                        <p:strVal val="hidden"/>
                                      </p:to>
                                    </p:set>
                                  </p:childTnLst>
                                </p:cTn>
                              </p:par>
                              <p:par>
                                <p:cTn id="968" nodeType="withEffect" fill="hold" presetClass="exit" presetID="1">
                                  <p:stCondLst>
                                    <p:cond delay="0"/>
                                  </p:stCondLst>
                                  <p:childTnLst>
                                    <p:set>
                                      <p:cBhvr>
                                        <p:cTn id="969" dur="1" fill="hold">
                                          <p:stCondLst>
                                            <p:cond delay="0"/>
                                          </p:stCondLst>
                                        </p:cTn>
                                        <p:tgtEl>
                                          <p:spTgt spid="705"/>
                                        </p:tgtEl>
                                        <p:attrNameLst>
                                          <p:attrName>style.visibility</p:attrName>
                                        </p:attrNameLst>
                                      </p:cBhvr>
                                      <p:to>
                                        <p:strVal val="hidden"/>
                                      </p:to>
                                    </p:set>
                                  </p:childTnLst>
                                </p:cTn>
                              </p:par>
                              <p:par>
                                <p:cTn id="970" nodeType="withEffect" fill="hold" presetClass="entr" presetID="10">
                                  <p:stCondLst>
                                    <p:cond delay="0"/>
                                  </p:stCondLst>
                                  <p:childTnLst>
                                    <p:set>
                                      <p:cBhvr>
                                        <p:cTn id="971" dur="1" fill="hold">
                                          <p:stCondLst>
                                            <p:cond delay="0"/>
                                          </p:stCondLst>
                                        </p:cTn>
                                        <p:tgtEl>
                                          <p:spTgt spid="707"/>
                                        </p:tgtEl>
                                        <p:attrNameLst>
                                          <p:attrName>style.visibility</p:attrName>
                                        </p:attrNameLst>
                                      </p:cBhvr>
                                      <p:to>
                                        <p:strVal val="visible"/>
                                      </p:to>
                                    </p:set>
                                    <p:animEffect filter="fade" transition="in">
                                      <p:cBhvr additive="repl">
                                        <p:cTn id="972" dur="1000"/>
                                        <p:tgtEl>
                                          <p:spTgt spid="707"/>
                                        </p:tgtEl>
                                      </p:cBhvr>
                                    </p:animEffect>
                                  </p:childTnLst>
                                </p:cTn>
                              </p:par>
                              <p:par>
                                <p:cTn id="973" nodeType="withEffect" fill="hold" presetClass="entr" presetID="10">
                                  <p:stCondLst>
                                    <p:cond delay="0"/>
                                  </p:stCondLst>
                                  <p:childTnLst>
                                    <p:set>
                                      <p:cBhvr>
                                        <p:cTn id="974" dur="1" fill="hold">
                                          <p:stCondLst>
                                            <p:cond delay="0"/>
                                          </p:stCondLst>
                                        </p:cTn>
                                        <p:tgtEl>
                                          <p:spTgt spid="706"/>
                                        </p:tgtEl>
                                        <p:attrNameLst>
                                          <p:attrName>style.visibility</p:attrName>
                                        </p:attrNameLst>
                                      </p:cBhvr>
                                      <p:to>
                                        <p:strVal val="visible"/>
                                      </p:to>
                                    </p:set>
                                    <p:animEffect filter="fade" transition="in">
                                      <p:cBhvr additive="repl">
                                        <p:cTn id="975" dur="1000"/>
                                        <p:tgtEl>
                                          <p:spTgt spid="706"/>
                                        </p:tgtEl>
                                      </p:cBhvr>
                                    </p:animEffect>
                                  </p:childTnLst>
                                </p:cTn>
                              </p:par>
                            </p:childTnLst>
                          </p:cTn>
                        </p:par>
                      </p:childTnLst>
                    </p:cTn>
                  </p:par>
                  <p:par>
                    <p:cTn id="976" fill="hold">
                      <p:stCondLst>
                        <p:cond delay="indefinite"/>
                      </p:stCondLst>
                      <p:childTnLst>
                        <p:par>
                          <p:cTn id="977" fill="hold">
                            <p:stCondLst>
                              <p:cond delay="0"/>
                            </p:stCondLst>
                            <p:childTnLst>
                              <p:par>
                                <p:cTn id="978" nodeType="clickEffect" fill="hold" presetClass="exit" presetID="1">
                                  <p:stCondLst>
                                    <p:cond delay="0"/>
                                  </p:stCondLst>
                                  <p:childTnLst>
                                    <p:set>
                                      <p:cBhvr>
                                        <p:cTn id="979" dur="1" fill="hold">
                                          <p:stCondLst>
                                            <p:cond delay="0"/>
                                          </p:stCondLst>
                                        </p:cTn>
                                        <p:tgtEl>
                                          <p:spTgt spid="707"/>
                                        </p:tgtEl>
                                        <p:attrNameLst>
                                          <p:attrName>style.visibility</p:attrName>
                                        </p:attrNameLst>
                                      </p:cBhvr>
                                      <p:to>
                                        <p:strVal val="hidden"/>
                                      </p:to>
                                    </p:set>
                                  </p:childTnLst>
                                </p:cTn>
                              </p:par>
                              <p:par>
                                <p:cTn id="980" nodeType="withEffect" fill="hold" presetClass="exit" presetID="1">
                                  <p:stCondLst>
                                    <p:cond delay="0"/>
                                  </p:stCondLst>
                                  <p:childTnLst>
                                    <p:set>
                                      <p:cBhvr>
                                        <p:cTn id="981" dur="1" fill="hold">
                                          <p:stCondLst>
                                            <p:cond delay="0"/>
                                          </p:stCondLst>
                                        </p:cTn>
                                        <p:tgtEl>
                                          <p:spTgt spid="706"/>
                                        </p:tgtEl>
                                        <p:attrNameLst>
                                          <p:attrName>style.visibility</p:attrName>
                                        </p:attrNameLst>
                                      </p:cBhvr>
                                      <p:to>
                                        <p:strVal val="hidden"/>
                                      </p:to>
                                    </p:set>
                                  </p:childTnLst>
                                </p:cTn>
                              </p:par>
                              <p:par>
                                <p:cTn id="982" nodeType="withEffect" fill="hold" presetClass="entr" presetID="10">
                                  <p:stCondLst>
                                    <p:cond delay="0"/>
                                  </p:stCondLst>
                                  <p:childTnLst>
                                    <p:set>
                                      <p:cBhvr>
                                        <p:cTn id="983" dur="1" fill="hold">
                                          <p:stCondLst>
                                            <p:cond delay="0"/>
                                          </p:stCondLst>
                                        </p:cTn>
                                        <p:tgtEl>
                                          <p:spTgt spid="708"/>
                                        </p:tgtEl>
                                        <p:attrNameLst>
                                          <p:attrName>style.visibility</p:attrName>
                                        </p:attrNameLst>
                                      </p:cBhvr>
                                      <p:to>
                                        <p:strVal val="visible"/>
                                      </p:to>
                                    </p:set>
                                    <p:animEffect filter="fade" transition="in">
                                      <p:cBhvr additive="repl">
                                        <p:cTn id="984" dur="1000"/>
                                        <p:tgtEl>
                                          <p:spTgt spid="708"/>
                                        </p:tgtEl>
                                      </p:cBhvr>
                                    </p:animEffect>
                                  </p:childTnLst>
                                </p:cTn>
                              </p:par>
                              <p:par>
                                <p:cTn id="985" nodeType="withEffect" fill="hold" presetClass="entr" presetID="10">
                                  <p:stCondLst>
                                    <p:cond delay="0"/>
                                  </p:stCondLst>
                                  <p:childTnLst>
                                    <p:set>
                                      <p:cBhvr>
                                        <p:cTn id="986" dur="1" fill="hold">
                                          <p:stCondLst>
                                            <p:cond delay="0"/>
                                          </p:stCondLst>
                                        </p:cTn>
                                        <p:tgtEl>
                                          <p:spTgt spid="710"/>
                                        </p:tgtEl>
                                        <p:attrNameLst>
                                          <p:attrName>style.visibility</p:attrName>
                                        </p:attrNameLst>
                                      </p:cBhvr>
                                      <p:to>
                                        <p:strVal val="visible"/>
                                      </p:to>
                                    </p:set>
                                    <p:animEffect filter="fade" transition="in">
                                      <p:cBhvr additive="repl">
                                        <p:cTn id="987" dur="1000"/>
                                        <p:tgtEl>
                                          <p:spTgt spid="710"/>
                                        </p:tgtEl>
                                      </p:cBhvr>
                                    </p:animEffect>
                                  </p:childTnLst>
                                </p:cTn>
                              </p:par>
                              <p:par>
                                <p:cTn id="988" nodeType="withEffect" fill="hold" presetClass="entr" presetID="10">
                                  <p:stCondLst>
                                    <p:cond delay="0"/>
                                  </p:stCondLst>
                                  <p:childTnLst>
                                    <p:set>
                                      <p:cBhvr>
                                        <p:cTn id="989" dur="1" fill="hold">
                                          <p:stCondLst>
                                            <p:cond delay="0"/>
                                          </p:stCondLst>
                                        </p:cTn>
                                        <p:tgtEl>
                                          <p:spTgt spid="709"/>
                                        </p:tgtEl>
                                        <p:attrNameLst>
                                          <p:attrName>style.visibility</p:attrName>
                                        </p:attrNameLst>
                                      </p:cBhvr>
                                      <p:to>
                                        <p:strVal val="visible"/>
                                      </p:to>
                                    </p:set>
                                    <p:animEffect filter="fade" transition="in">
                                      <p:cBhvr additive="repl">
                                        <p:cTn id="990" dur="1000"/>
                                        <p:tgtEl>
                                          <p:spTgt spid="709"/>
                                        </p:tgtEl>
                                      </p:cBhvr>
                                    </p:animEffect>
                                  </p:childTnLst>
                                </p:cTn>
                              </p:par>
                            </p:childTnLst>
                          </p:cTn>
                        </p:par>
                      </p:childTnLst>
                    </p:cTn>
                  </p:par>
                  <p:par>
                    <p:cTn id="991" fill="hold">
                      <p:stCondLst>
                        <p:cond delay="indefinite"/>
                      </p:stCondLst>
                      <p:childTnLst>
                        <p:par>
                          <p:cTn id="992" fill="hold">
                            <p:stCondLst>
                              <p:cond delay="0"/>
                            </p:stCondLst>
                            <p:childTnLst>
                              <p:par>
                                <p:cTn id="993" nodeType="clickEffect" fill="hold" presetClass="exit" presetID="1">
                                  <p:stCondLst>
                                    <p:cond delay="0"/>
                                  </p:stCondLst>
                                  <p:childTnLst>
                                    <p:set>
                                      <p:cBhvr>
                                        <p:cTn id="994" dur="1" fill="hold">
                                          <p:stCondLst>
                                            <p:cond delay="0"/>
                                          </p:stCondLst>
                                        </p:cTn>
                                        <p:tgtEl>
                                          <p:spTgt spid="708"/>
                                        </p:tgtEl>
                                        <p:attrNameLst>
                                          <p:attrName>style.visibility</p:attrName>
                                        </p:attrNameLst>
                                      </p:cBhvr>
                                      <p:to>
                                        <p:strVal val="hidden"/>
                                      </p:to>
                                    </p:set>
                                  </p:childTnLst>
                                </p:cTn>
                              </p:par>
                              <p:par>
                                <p:cTn id="995" nodeType="withEffect" fill="hold" presetClass="exit" presetID="1">
                                  <p:stCondLst>
                                    <p:cond delay="0"/>
                                  </p:stCondLst>
                                  <p:childTnLst>
                                    <p:set>
                                      <p:cBhvr>
                                        <p:cTn id="996" dur="1" fill="hold">
                                          <p:stCondLst>
                                            <p:cond delay="0"/>
                                          </p:stCondLst>
                                        </p:cTn>
                                        <p:tgtEl>
                                          <p:spTgt spid="709"/>
                                        </p:tgtEl>
                                        <p:attrNameLst>
                                          <p:attrName>style.visibility</p:attrName>
                                        </p:attrNameLst>
                                      </p:cBhvr>
                                      <p:to>
                                        <p:strVal val="hidden"/>
                                      </p:to>
                                    </p:set>
                                  </p:childTnLst>
                                </p:cTn>
                              </p:par>
                              <p:par>
                                <p:cTn id="997" nodeType="withEffect" fill="hold" presetClass="exit" presetID="1">
                                  <p:stCondLst>
                                    <p:cond delay="0"/>
                                  </p:stCondLst>
                                  <p:childTnLst>
                                    <p:set>
                                      <p:cBhvr>
                                        <p:cTn id="998" dur="1" fill="hold">
                                          <p:stCondLst>
                                            <p:cond delay="0"/>
                                          </p:stCondLst>
                                        </p:cTn>
                                        <p:tgtEl>
                                          <p:spTgt spid="710"/>
                                        </p:tgtEl>
                                        <p:attrNameLst>
                                          <p:attrName>style.visibility</p:attrName>
                                        </p:attrNameLst>
                                      </p:cBhvr>
                                      <p:to>
                                        <p:strVal val="hidden"/>
                                      </p:to>
                                    </p:set>
                                  </p:childTnLst>
                                </p:cTn>
                              </p:par>
                              <p:par>
                                <p:cTn id="999" nodeType="withEffect" fill="hold" presetClass="entr" presetID="10">
                                  <p:stCondLst>
                                    <p:cond delay="0"/>
                                  </p:stCondLst>
                                  <p:childTnLst>
                                    <p:set>
                                      <p:cBhvr>
                                        <p:cTn id="1000" dur="1" fill="hold">
                                          <p:stCondLst>
                                            <p:cond delay="0"/>
                                          </p:stCondLst>
                                        </p:cTn>
                                        <p:tgtEl>
                                          <p:spTgt spid="711"/>
                                        </p:tgtEl>
                                        <p:attrNameLst>
                                          <p:attrName>style.visibility</p:attrName>
                                        </p:attrNameLst>
                                      </p:cBhvr>
                                      <p:to>
                                        <p:strVal val="visible"/>
                                      </p:to>
                                    </p:set>
                                    <p:animEffect filter="fade" transition="in">
                                      <p:cBhvr additive="repl">
                                        <p:cTn id="1001" dur="1000"/>
                                        <p:tgtEl>
                                          <p:spTgt spid="711"/>
                                        </p:tgtEl>
                                      </p:cBhvr>
                                    </p:animEffect>
                                  </p:childTnLst>
                                </p:cTn>
                              </p:par>
                              <p:par>
                                <p:cTn id="1002" nodeType="withEffect" fill="hold" presetClass="entr" presetID="10">
                                  <p:stCondLst>
                                    <p:cond delay="0"/>
                                  </p:stCondLst>
                                  <p:childTnLst>
                                    <p:set>
                                      <p:cBhvr>
                                        <p:cTn id="1003" dur="1" fill="hold">
                                          <p:stCondLst>
                                            <p:cond delay="0"/>
                                          </p:stCondLst>
                                        </p:cTn>
                                        <p:tgtEl>
                                          <p:spTgt spid="712"/>
                                        </p:tgtEl>
                                        <p:attrNameLst>
                                          <p:attrName>style.visibility</p:attrName>
                                        </p:attrNameLst>
                                      </p:cBhvr>
                                      <p:to>
                                        <p:strVal val="visible"/>
                                      </p:to>
                                    </p:set>
                                    <p:animEffect filter="fade" transition="in">
                                      <p:cBhvr additive="repl">
                                        <p:cTn id="1004" dur="1000"/>
                                        <p:tgtEl>
                                          <p:spTgt spid="7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3"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Мультиплексирование. Epoll (2/)</a:t>
            </a:r>
            <a:endParaRPr b="0" lang="en-US" sz="3200" spc="-1" strike="noStrike">
              <a:solidFill>
                <a:srgbClr val="000000"/>
              </a:solidFill>
              <a:latin typeface="Arial"/>
            </a:endParaRPr>
          </a:p>
        </p:txBody>
      </p:sp>
      <p:sp>
        <p:nvSpPr>
          <p:cNvPr id="714"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CB68C348-BD7E-4797-B64A-19CB793C146C}"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715" name="CustomShape 3"/>
          <p:cNvSpPr/>
          <p:nvPr/>
        </p:nvSpPr>
        <p:spPr>
          <a:xfrm>
            <a:off x="2257560" y="1400040"/>
            <a:ext cx="6000480" cy="54194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250" spc="-1" strike="noStrike">
                <a:solidFill>
                  <a:srgbClr val="3f51b5"/>
                </a:solidFill>
                <a:latin typeface="Roboto Mono"/>
                <a:ea typeface="Roboto Mono"/>
              </a:rPr>
              <a:t>int</a:t>
            </a:r>
            <a:r>
              <a:rPr b="0" lang="ru-RU" sz="1250" spc="-1" strike="noStrike">
                <a:solidFill>
                  <a:srgbClr val="37474f"/>
                </a:solidFill>
                <a:latin typeface="Roboto Mono"/>
                <a:ea typeface="Roboto Mono"/>
              </a:rPr>
              <a:t> ep = epoll_create(</a:t>
            </a:r>
            <a:r>
              <a:rPr b="0" lang="ru-RU" sz="1250" spc="-1" strike="noStrike">
                <a:solidFill>
                  <a:srgbClr val="c53929"/>
                </a:solidFill>
                <a:latin typeface="Roboto Mono"/>
                <a:ea typeface="Roboto Mono"/>
              </a:rPr>
              <a:t>1</a:t>
            </a:r>
            <a:r>
              <a:rPr b="0" lang="ru-RU" sz="1250" spc="-1" strike="noStrike">
                <a:solidFill>
                  <a:srgbClr val="37474f"/>
                </a:solidFill>
                <a:latin typeface="Roboto Mono"/>
                <a:ea typeface="Roboto Mono"/>
              </a:rPr>
              <a:t>);</a:t>
            </a:r>
            <a:endParaRPr b="0" lang="en-US" sz="1250" spc="-1" strike="noStrike">
              <a:latin typeface="Arial"/>
            </a:endParaRPr>
          </a:p>
          <a:p>
            <a:pPr>
              <a:lnSpc>
                <a:spcPct val="100000"/>
              </a:lnSpc>
              <a:tabLst>
                <a:tab algn="l" pos="0"/>
              </a:tabLst>
            </a:pPr>
            <a:r>
              <a:rPr b="0" lang="ru-RU" sz="1250" spc="-1" strike="noStrike">
                <a:solidFill>
                  <a:srgbClr val="3f51b5"/>
                </a:solidFill>
                <a:latin typeface="Roboto Mono"/>
                <a:ea typeface="Roboto Mono"/>
              </a:rPr>
              <a:t>struct</a:t>
            </a:r>
            <a:r>
              <a:rPr b="0" lang="ru-RU" sz="1250" spc="-1" strike="noStrike">
                <a:solidFill>
                  <a:srgbClr val="37474f"/>
                </a:solidFill>
                <a:latin typeface="Roboto Mono"/>
                <a:ea typeface="Roboto Mono"/>
              </a:rPr>
              <a:t> </a:t>
            </a:r>
            <a:r>
              <a:rPr b="0" lang="ru-RU" sz="1250" spc="-1" strike="noStrike">
                <a:solidFill>
                  <a:srgbClr val="9c27b0"/>
                </a:solidFill>
                <a:latin typeface="Roboto Mono"/>
                <a:ea typeface="Roboto Mono"/>
              </a:rPr>
              <a:t>epoll_event</a:t>
            </a:r>
            <a:r>
              <a:rPr b="0" lang="ru-RU" sz="1250" spc="-1" strike="noStrike">
                <a:solidFill>
                  <a:srgbClr val="37474f"/>
                </a:solidFill>
                <a:latin typeface="Roboto Mono"/>
                <a:ea typeface="Roboto Mono"/>
              </a:rPr>
              <a:t> new_ev;</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new_ev.data.fd = server;</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new_ev.events = EPOLLIN;</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epoll_ctl(ep, EPOLL_CTL_ADD, server, &amp;new_ev);</a:t>
            </a:r>
            <a:endParaRPr b="0" lang="en-US" sz="1250" spc="-1" strike="noStrike">
              <a:latin typeface="Arial"/>
            </a:endParaRPr>
          </a:p>
          <a:p>
            <a:pPr>
              <a:lnSpc>
                <a:spcPct val="100000"/>
              </a:lnSpc>
              <a:tabLst>
                <a:tab algn="l" pos="0"/>
              </a:tabLst>
            </a:pPr>
            <a:r>
              <a:rPr b="0" lang="ru-RU" sz="1250" spc="-1" strike="noStrike">
                <a:solidFill>
                  <a:srgbClr val="3f51b5"/>
                </a:solidFill>
                <a:latin typeface="Roboto Mono"/>
                <a:ea typeface="Roboto Mono"/>
              </a:rPr>
              <a:t>while</a:t>
            </a:r>
            <a:r>
              <a:rPr b="0" lang="ru-RU" sz="1250" spc="-1" strike="noStrike">
                <a:solidFill>
                  <a:srgbClr val="37474f"/>
                </a:solidFill>
                <a:latin typeface="Roboto Mono"/>
                <a:ea typeface="Roboto Mono"/>
              </a:rPr>
              <a:t>(</a:t>
            </a:r>
            <a:r>
              <a:rPr b="0" lang="ru-RU" sz="1250" spc="-1" strike="noStrike">
                <a:solidFill>
                  <a:srgbClr val="c53929"/>
                </a:solidFill>
                <a:latin typeface="Roboto Mono"/>
                <a:ea typeface="Roboto Mono"/>
              </a:rPr>
              <a:t>1</a:t>
            </a:r>
            <a:r>
              <a:rPr b="0" lang="ru-RU" sz="1250" spc="-1" strike="noStrike">
                <a:solidFill>
                  <a:srgbClr val="37474f"/>
                </a:solidFill>
                <a:latin typeface="Roboto Mono"/>
                <a:ea typeface="Roboto Mono"/>
              </a:rPr>
              <a:t>) {</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3f51b5"/>
                </a:solidFill>
                <a:latin typeface="Roboto Mono"/>
                <a:ea typeface="Roboto Mono"/>
              </a:rPr>
              <a:t>if</a:t>
            </a:r>
            <a:r>
              <a:rPr b="0" lang="ru-RU" sz="1250" spc="-1" strike="noStrike">
                <a:solidFill>
                  <a:srgbClr val="37474f"/>
                </a:solidFill>
                <a:latin typeface="Roboto Mono"/>
                <a:ea typeface="Roboto Mono"/>
              </a:rPr>
              <a:t> (epoll_wait(ep, &amp;new_ev, </a:t>
            </a:r>
            <a:r>
              <a:rPr b="0" lang="ru-RU" sz="1250" spc="-1" strike="noStrike">
                <a:solidFill>
                  <a:srgbClr val="c53929"/>
                </a:solidFill>
                <a:latin typeface="Roboto Mono"/>
                <a:ea typeface="Roboto Mono"/>
              </a:rPr>
              <a:t>1</a:t>
            </a:r>
            <a:r>
              <a:rPr b="0" lang="ru-RU" sz="1250" spc="-1" strike="noStrike">
                <a:solidFill>
                  <a:srgbClr val="37474f"/>
                </a:solidFill>
                <a:latin typeface="Roboto Mono"/>
                <a:ea typeface="Roboto Mono"/>
              </a:rPr>
              <a:t>, </a:t>
            </a:r>
            <a:r>
              <a:rPr b="0" lang="ru-RU" sz="1250" spc="-1" strike="noStrike">
                <a:solidFill>
                  <a:srgbClr val="c53929"/>
                </a:solidFill>
                <a:latin typeface="Roboto Mono"/>
                <a:ea typeface="Roboto Mono"/>
              </a:rPr>
              <a:t>2000</a:t>
            </a:r>
            <a:r>
              <a:rPr b="0" lang="ru-RU" sz="1250" spc="-1" strike="noStrike">
                <a:solidFill>
                  <a:srgbClr val="37474f"/>
                </a:solidFill>
                <a:latin typeface="Roboto Mono"/>
                <a:ea typeface="Roboto Mono"/>
              </a:rPr>
              <a:t>) == </a:t>
            </a:r>
            <a:r>
              <a:rPr b="0" lang="ru-RU" sz="1250" spc="-1" strike="noStrike">
                <a:solidFill>
                  <a:srgbClr val="c53929"/>
                </a:solidFill>
                <a:latin typeface="Roboto Mono"/>
                <a:ea typeface="Roboto Mono"/>
              </a:rPr>
              <a:t>0</a:t>
            </a:r>
            <a:r>
              <a:rPr b="0" lang="ru-RU" sz="1250" spc="-1" strike="noStrike">
                <a:solidFill>
                  <a:srgbClr val="37474f"/>
                </a:solidFill>
                <a:latin typeface="Roboto Mono"/>
                <a:ea typeface="Roboto Mono"/>
              </a:rPr>
              <a:t>) {</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37474f"/>
                </a:solidFill>
                <a:latin typeface="Roboto Mono"/>
                <a:ea typeface="Roboto Mono"/>
              </a:rPr>
              <a:t>printf(</a:t>
            </a:r>
            <a:r>
              <a:rPr b="0" lang="ru-RU" sz="1250" spc="-1" strike="noStrike">
                <a:solidFill>
                  <a:srgbClr val="388e3c"/>
                </a:solidFill>
                <a:latin typeface="Roboto Mono"/>
                <a:ea typeface="Roboto Mono"/>
              </a:rPr>
              <a:t>"Timeout\n"</a:t>
            </a:r>
            <a:r>
              <a:rPr b="0" lang="ru-RU" sz="1250" spc="-1" strike="noStrike">
                <a:solidFill>
                  <a:srgbClr val="37474f"/>
                </a:solidFill>
                <a:latin typeface="Roboto Mono"/>
                <a:ea typeface="Roboto Mono"/>
              </a:rPr>
              <a:t>);</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3f51b5"/>
                </a:solidFill>
                <a:latin typeface="Roboto Mono"/>
                <a:ea typeface="Roboto Mono"/>
              </a:rPr>
              <a:t>continue</a:t>
            </a:r>
            <a:r>
              <a:rPr b="0" lang="ru-RU" sz="1250" spc="-1" strike="noStrike">
                <a:solidFill>
                  <a:srgbClr val="37474f"/>
                </a:solidFill>
                <a:latin typeface="Roboto Mono"/>
                <a:ea typeface="Roboto Mono"/>
              </a:rPr>
              <a:t>;</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37474f"/>
                </a:solidFill>
                <a:latin typeface="Roboto Mono"/>
                <a:ea typeface="Roboto Mono"/>
              </a:rPr>
              <a:t>}</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3f51b5"/>
                </a:solidFill>
                <a:latin typeface="Roboto Mono"/>
                <a:ea typeface="Roboto Mono"/>
              </a:rPr>
              <a:t>if</a:t>
            </a:r>
            <a:r>
              <a:rPr b="0" lang="ru-RU" sz="1250" spc="-1" strike="noStrike">
                <a:solidFill>
                  <a:srgbClr val="37474f"/>
                </a:solidFill>
                <a:latin typeface="Roboto Mono"/>
                <a:ea typeface="Roboto Mono"/>
              </a:rPr>
              <a:t> (new_ev.data.fd == server) {</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3f51b5"/>
                </a:solidFill>
                <a:latin typeface="Roboto Mono"/>
                <a:ea typeface="Roboto Mono"/>
              </a:rPr>
              <a:t>int</a:t>
            </a:r>
            <a:r>
              <a:rPr b="0" lang="ru-RU" sz="1250" spc="-1" strike="noStrike">
                <a:solidFill>
                  <a:srgbClr val="37474f"/>
                </a:solidFill>
                <a:latin typeface="Roboto Mono"/>
                <a:ea typeface="Roboto Mono"/>
              </a:rPr>
              <a:t> client_sock = accept(server, </a:t>
            </a:r>
            <a:r>
              <a:rPr b="0" lang="ru-RU" sz="1250" spc="-1" strike="noStrike">
                <a:solidFill>
                  <a:srgbClr val="c53929"/>
                </a:solidFill>
                <a:latin typeface="Roboto Mono"/>
                <a:ea typeface="Roboto Mono"/>
              </a:rPr>
              <a:t>NULL</a:t>
            </a:r>
            <a:r>
              <a:rPr b="0" lang="ru-RU" sz="1250" spc="-1" strike="noStrike">
                <a:solidFill>
                  <a:srgbClr val="37474f"/>
                </a:solidFill>
                <a:latin typeface="Roboto Mono"/>
                <a:ea typeface="Roboto Mono"/>
              </a:rPr>
              <a:t>, </a:t>
            </a:r>
            <a:r>
              <a:rPr b="0" lang="ru-RU" sz="1250" spc="-1" strike="noStrike">
                <a:solidFill>
                  <a:srgbClr val="c53929"/>
                </a:solidFill>
                <a:latin typeface="Roboto Mono"/>
                <a:ea typeface="Roboto Mono"/>
              </a:rPr>
              <a:t>NULL</a:t>
            </a:r>
            <a:r>
              <a:rPr b="0" lang="ru-RU" sz="1250" spc="-1" strike="noStrike">
                <a:solidFill>
                  <a:srgbClr val="37474f"/>
                </a:solidFill>
                <a:latin typeface="Roboto Mono"/>
                <a:ea typeface="Roboto Mono"/>
              </a:rPr>
              <a:t>);</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37474f"/>
                </a:solidFill>
                <a:latin typeface="Roboto Mono"/>
                <a:ea typeface="Roboto Mono"/>
              </a:rPr>
              <a:t>printf(</a:t>
            </a:r>
            <a:r>
              <a:rPr b="0" lang="ru-RU" sz="1250" spc="-1" strike="noStrike">
                <a:solidFill>
                  <a:srgbClr val="388e3c"/>
                </a:solidFill>
                <a:latin typeface="Roboto Mono"/>
                <a:ea typeface="Roboto Mono"/>
              </a:rPr>
              <a:t>"New client\n"</a:t>
            </a:r>
            <a:r>
              <a:rPr b="0" lang="ru-RU" sz="1250" spc="-1" strike="noStrike">
                <a:solidFill>
                  <a:srgbClr val="37474f"/>
                </a:solidFill>
                <a:latin typeface="Roboto Mono"/>
                <a:ea typeface="Roboto Mono"/>
              </a:rPr>
              <a:t>);</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37474f"/>
                </a:solidFill>
                <a:latin typeface="Roboto Mono"/>
                <a:ea typeface="Roboto Mono"/>
              </a:rPr>
              <a:t>new_ev.data.fd = client_sock;</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37474f"/>
                </a:solidFill>
                <a:latin typeface="Roboto Mono"/>
                <a:ea typeface="Roboto Mono"/>
              </a:rPr>
              <a:t>new_ev.events = EPOLLIN;</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37474f"/>
                </a:solidFill>
                <a:latin typeface="Roboto Mono"/>
                <a:ea typeface="Roboto Mono"/>
              </a:rPr>
              <a:t>epoll_ctl(ep, EPOLL_CTL_ADD, client_sock, &amp;new_ev);</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37474f"/>
                </a:solidFill>
                <a:latin typeface="Roboto Mono"/>
                <a:ea typeface="Roboto Mono"/>
              </a:rPr>
              <a:t>} </a:t>
            </a:r>
            <a:r>
              <a:rPr b="0" lang="ru-RU" sz="1250" spc="-1" strike="noStrike">
                <a:solidFill>
                  <a:srgbClr val="3f51b5"/>
                </a:solidFill>
                <a:latin typeface="Roboto Mono"/>
                <a:ea typeface="Roboto Mono"/>
              </a:rPr>
              <a:t>else</a:t>
            </a:r>
            <a:r>
              <a:rPr b="0" lang="ru-RU" sz="1250" spc="-1" strike="noStrike">
                <a:solidFill>
                  <a:srgbClr val="37474f"/>
                </a:solidFill>
                <a:latin typeface="Roboto Mono"/>
                <a:ea typeface="Roboto Mono"/>
              </a:rPr>
              <a:t> {</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37474f"/>
                </a:solidFill>
                <a:latin typeface="Roboto Mono"/>
                <a:ea typeface="Roboto Mono"/>
              </a:rPr>
              <a:t>printf(</a:t>
            </a:r>
            <a:r>
              <a:rPr b="0" lang="ru-RU" sz="1250" spc="-1" strike="noStrike">
                <a:solidFill>
                  <a:srgbClr val="388e3c"/>
                </a:solidFill>
                <a:latin typeface="Roboto Mono"/>
                <a:ea typeface="Roboto Mono"/>
              </a:rPr>
              <a:t>"Interact with fd %d\n"</a:t>
            </a:r>
            <a:r>
              <a:rPr b="0" lang="ru-RU" sz="1250" spc="-1" strike="noStrike">
                <a:solidFill>
                  <a:srgbClr val="37474f"/>
                </a:solidFill>
                <a:latin typeface="Roboto Mono"/>
                <a:ea typeface="Roboto Mono"/>
              </a:rPr>
              <a:t>, (</a:t>
            </a:r>
            <a:r>
              <a:rPr b="0" lang="ru-RU" sz="1250" spc="-1" strike="noStrike">
                <a:solidFill>
                  <a:srgbClr val="3f51b5"/>
                </a:solidFill>
                <a:latin typeface="Roboto Mono"/>
                <a:ea typeface="Roboto Mono"/>
              </a:rPr>
              <a:t>int</a:t>
            </a:r>
            <a:r>
              <a:rPr b="0" lang="ru-RU" sz="1250" spc="-1" strike="noStrike">
                <a:solidFill>
                  <a:srgbClr val="37474f"/>
                </a:solidFill>
                <a:latin typeface="Roboto Mono"/>
                <a:ea typeface="Roboto Mono"/>
              </a:rPr>
              <a:t>)new_ev.data.fd);</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3f51b5"/>
                </a:solidFill>
                <a:latin typeface="Roboto Mono"/>
                <a:ea typeface="Roboto Mono"/>
              </a:rPr>
              <a:t>if</a:t>
            </a:r>
            <a:r>
              <a:rPr b="0" lang="ru-RU" sz="1250" spc="-1" strike="noStrike">
                <a:solidFill>
                  <a:srgbClr val="37474f"/>
                </a:solidFill>
                <a:latin typeface="Roboto Mono"/>
                <a:ea typeface="Roboto Mono"/>
              </a:rPr>
              <a:t> (interact(new_ev.data.fd) == </a:t>
            </a:r>
            <a:r>
              <a:rPr b="0" lang="ru-RU" sz="1250" spc="-1" strike="noStrike">
                <a:solidFill>
                  <a:srgbClr val="c53929"/>
                </a:solidFill>
                <a:latin typeface="Roboto Mono"/>
                <a:ea typeface="Roboto Mono"/>
              </a:rPr>
              <a:t>0</a:t>
            </a:r>
            <a:r>
              <a:rPr b="0" lang="ru-RU" sz="1250" spc="-1" strike="noStrike">
                <a:solidFill>
                  <a:srgbClr val="37474f"/>
                </a:solidFill>
                <a:latin typeface="Roboto Mono"/>
                <a:ea typeface="Roboto Mono"/>
              </a:rPr>
              <a:t>) {</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37474f"/>
                </a:solidFill>
                <a:latin typeface="Roboto Mono"/>
                <a:ea typeface="Roboto Mono"/>
              </a:rPr>
              <a:t>printf(</a:t>
            </a:r>
            <a:r>
              <a:rPr b="0" lang="ru-RU" sz="1250" spc="-1" strike="noStrike">
                <a:solidFill>
                  <a:srgbClr val="388e3c"/>
                </a:solidFill>
                <a:latin typeface="Roboto Mono"/>
                <a:ea typeface="Roboto Mono"/>
              </a:rPr>
              <a:t>"Client disconnected\n"</a:t>
            </a:r>
            <a:r>
              <a:rPr b="0" lang="ru-RU" sz="1250" spc="-1" strike="noStrike">
                <a:solidFill>
                  <a:srgbClr val="37474f"/>
                </a:solidFill>
                <a:latin typeface="Roboto Mono"/>
                <a:ea typeface="Roboto Mono"/>
              </a:rPr>
              <a:t>);</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37474f"/>
                </a:solidFill>
                <a:latin typeface="Roboto Mono"/>
                <a:ea typeface="Roboto Mono"/>
              </a:rPr>
              <a:t>close(new_ev.data.fd);</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37474f"/>
                </a:solidFill>
                <a:latin typeface="Roboto Mono"/>
                <a:ea typeface="Roboto Mono"/>
              </a:rPr>
              <a:t>epoll_ctl(ep, EPOLL_CTL_DEL, new_ev.data.fd,</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c53929"/>
                </a:solidFill>
                <a:latin typeface="Roboto Mono"/>
                <a:ea typeface="Roboto Mono"/>
              </a:rPr>
              <a:t>NULL</a:t>
            </a:r>
            <a:r>
              <a:rPr b="0" lang="ru-RU" sz="1250" spc="-1" strike="noStrike">
                <a:solidFill>
                  <a:srgbClr val="37474f"/>
                </a:solidFill>
                <a:latin typeface="Roboto Mono"/>
                <a:ea typeface="Roboto Mono"/>
              </a:rPr>
              <a:t>);</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37474f"/>
                </a:solidFill>
                <a:latin typeface="Roboto Mono"/>
                <a:ea typeface="Roboto Mono"/>
              </a:rPr>
              <a:t>}</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    </a:t>
            </a:r>
            <a:r>
              <a:rPr b="0" lang="ru-RU" sz="1250" spc="-1" strike="noStrike">
                <a:solidFill>
                  <a:srgbClr val="37474f"/>
                </a:solidFill>
                <a:latin typeface="Roboto Mono"/>
                <a:ea typeface="Roboto Mono"/>
              </a:rPr>
              <a:t>}</a:t>
            </a:r>
            <a:endParaRPr b="0" lang="en-US" sz="1250" spc="-1" strike="noStrike">
              <a:latin typeface="Arial"/>
            </a:endParaRPr>
          </a:p>
          <a:p>
            <a:pPr>
              <a:lnSpc>
                <a:spcPct val="100000"/>
              </a:lnSpc>
              <a:tabLst>
                <a:tab algn="l" pos="0"/>
              </a:tabLst>
            </a:pPr>
            <a:r>
              <a:rPr b="0" lang="ru-RU" sz="1250" spc="-1" strike="noStrike">
                <a:solidFill>
                  <a:srgbClr val="37474f"/>
                </a:solidFill>
                <a:latin typeface="Roboto Mono"/>
                <a:ea typeface="Roboto Mono"/>
              </a:rPr>
              <a:t>}</a:t>
            </a:r>
            <a:endParaRPr b="0" lang="en-US" sz="1250" spc="-1" strike="noStrike">
              <a:latin typeface="Arial"/>
            </a:endParaRPr>
          </a:p>
          <a:p>
            <a:pPr>
              <a:lnSpc>
                <a:spcPct val="150000"/>
              </a:lnSpc>
              <a:tabLst>
                <a:tab algn="l" pos="0"/>
              </a:tabLst>
            </a:pPr>
            <a:r>
              <a:rPr b="0" lang="ru-RU" sz="1250" spc="-1" strike="noStrike">
                <a:solidFill>
                  <a:srgbClr val="37474f"/>
                </a:solidFill>
                <a:latin typeface="Roboto Mono"/>
                <a:ea typeface="Roboto Mono"/>
              </a:rPr>
              <a:t>close(ep);</a:t>
            </a:r>
            <a:endParaRPr b="0" lang="en-US" sz="1250" spc="-1" strike="noStrike">
              <a:latin typeface="Arial"/>
            </a:endParaRPr>
          </a:p>
        </p:txBody>
      </p:sp>
      <p:sp>
        <p:nvSpPr>
          <p:cNvPr id="716" name="CustomShape 4"/>
          <p:cNvSpPr/>
          <p:nvPr/>
        </p:nvSpPr>
        <p:spPr>
          <a:xfrm>
            <a:off x="3743280" y="5945760"/>
            <a:ext cx="5200560" cy="627840"/>
          </a:xfrm>
          <a:prstGeom prst="rect">
            <a:avLst/>
          </a:prstGeom>
          <a:noFill/>
          <a:ln>
            <a:noFill/>
          </a:ln>
        </p:spPr>
        <p:style>
          <a:lnRef idx="0"/>
          <a:fillRef idx="0"/>
          <a:effectRef idx="0"/>
          <a:fontRef idx="minor"/>
        </p:style>
        <p:txBody>
          <a:bodyPr tIns="91440" bIns="91440">
            <a:spAutoFit/>
          </a:bodyPr>
          <a:p>
            <a:pPr algn="ctr">
              <a:lnSpc>
                <a:spcPct val="130000"/>
              </a:lnSpc>
              <a:tabLst>
                <a:tab algn="l" pos="0"/>
              </a:tabLst>
            </a:pPr>
            <a:r>
              <a:rPr b="0" lang="ru-RU" sz="2250" spc="-1" strike="noStrike">
                <a:solidFill>
                  <a:srgbClr val="000000"/>
                </a:solidFill>
                <a:highlight>
                  <a:srgbClr val="ffffff"/>
                </a:highlight>
                <a:latin typeface="Arial"/>
                <a:ea typeface="Arial"/>
              </a:rPr>
              <a:t>Уничтожается тоже через close()</a:t>
            </a:r>
            <a:endParaRPr b="0" lang="en-US" sz="2250" spc="-1" strike="noStrike">
              <a:latin typeface="Arial"/>
            </a:endParaRPr>
          </a:p>
        </p:txBody>
      </p:sp>
      <p:sp>
        <p:nvSpPr>
          <p:cNvPr id="717" name="CustomShape 5"/>
          <p:cNvSpPr/>
          <p:nvPr/>
        </p:nvSpPr>
        <p:spPr>
          <a:xfrm>
            <a:off x="2247840" y="6353280"/>
            <a:ext cx="1276200" cy="426240"/>
          </a:xfrm>
          <a:prstGeom prst="rect">
            <a:avLst/>
          </a:prstGeom>
          <a:noFill/>
          <a:ln w="19080">
            <a:solidFill>
              <a:srgbClr val="222222"/>
            </a:solidFill>
            <a:round/>
          </a:ln>
        </p:spPr>
        <p:style>
          <a:lnRef idx="0"/>
          <a:fillRef idx="0"/>
          <a:effectRef idx="0"/>
          <a:fontRef idx="minor"/>
        </p:style>
      </p:sp>
      <p:sp>
        <p:nvSpPr>
          <p:cNvPr id="718" name="CustomShape 6"/>
          <p:cNvSpPr/>
          <p:nvPr/>
        </p:nvSpPr>
        <p:spPr>
          <a:xfrm>
            <a:off x="9058320" y="6181560"/>
            <a:ext cx="299952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800" spc="-1" strike="noStrike" u="sng">
                <a:solidFill>
                  <a:srgbClr val="0000ff"/>
                </a:solidFill>
                <a:highlight>
                  <a:srgbClr val="ffffff"/>
                </a:highlight>
                <a:uFillTx/>
                <a:latin typeface="Arial"/>
                <a:ea typeface="Arial"/>
                <a:hlinkClick r:id="rId1"/>
              </a:rPr>
              <a:t>9_aio/7_server_epoll.c</a:t>
            </a:r>
            <a:endParaRPr b="0" lang="en-US" sz="1800" spc="-1" strike="noStrike">
              <a:latin typeface="Arial"/>
            </a:endParaRPr>
          </a:p>
        </p:txBody>
      </p:sp>
      <p:sp>
        <p:nvSpPr>
          <p:cNvPr id="719" name="CustomShape 7"/>
          <p:cNvSpPr/>
          <p:nvPr/>
        </p:nvSpPr>
        <p:spPr>
          <a:xfrm>
            <a:off x="7743960" y="2713320"/>
            <a:ext cx="4257360" cy="1518480"/>
          </a:xfrm>
          <a:prstGeom prst="rect">
            <a:avLst/>
          </a:prstGeom>
          <a:noFill/>
          <a:ln>
            <a:noFill/>
          </a:ln>
        </p:spPr>
        <p:style>
          <a:lnRef idx="0"/>
          <a:fillRef idx="0"/>
          <a:effectRef idx="0"/>
          <a:fontRef idx="minor"/>
        </p:style>
        <p:txBody>
          <a:bodyPr tIns="91440" bIns="91440">
            <a:spAutoFit/>
          </a:bodyPr>
          <a:p>
            <a:pPr algn="ctr">
              <a:lnSpc>
                <a:spcPct val="130000"/>
              </a:lnSpc>
              <a:tabLst>
                <a:tab algn="l" pos="0"/>
              </a:tabLst>
            </a:pPr>
            <a:r>
              <a:rPr b="0" lang="ru-RU" sz="2250" spc="-1" strike="noStrike">
                <a:solidFill>
                  <a:srgbClr val="000000"/>
                </a:solidFill>
                <a:highlight>
                  <a:srgbClr val="ffffff"/>
                </a:highlight>
                <a:latin typeface="Arial"/>
                <a:ea typeface="Arial"/>
              </a:rPr>
              <a:t>Закрытые дескрипторы приходится самому удалять через epoll_ctl</a:t>
            </a:r>
            <a:endParaRPr b="0" lang="en-US" sz="2250" spc="-1" strike="noStrike">
              <a:latin typeface="Arial"/>
            </a:endParaRPr>
          </a:p>
        </p:txBody>
      </p:sp>
      <p:sp>
        <p:nvSpPr>
          <p:cNvPr id="720" name="CustomShape 8"/>
          <p:cNvSpPr/>
          <p:nvPr/>
        </p:nvSpPr>
        <p:spPr>
          <a:xfrm>
            <a:off x="4619520" y="5315040"/>
            <a:ext cx="3123720" cy="426240"/>
          </a:xfrm>
          <a:prstGeom prst="rect">
            <a:avLst/>
          </a:prstGeom>
          <a:noFill/>
          <a:ln w="19080">
            <a:solidFill>
              <a:srgbClr val="222222"/>
            </a:solidFill>
            <a:round/>
          </a:ln>
        </p:spPr>
        <p:style>
          <a:lnRef idx="0"/>
          <a:fillRef idx="0"/>
          <a:effectRef idx="0"/>
          <a:fontRef idx="minor"/>
        </p:style>
      </p:sp>
      <p:sp>
        <p:nvSpPr>
          <p:cNvPr id="721" name="CustomShape 9"/>
          <p:cNvSpPr/>
          <p:nvPr/>
        </p:nvSpPr>
        <p:spPr>
          <a:xfrm>
            <a:off x="7381800" y="1486080"/>
            <a:ext cx="4076280" cy="1073160"/>
          </a:xfrm>
          <a:prstGeom prst="rect">
            <a:avLst/>
          </a:prstGeom>
          <a:noFill/>
          <a:ln>
            <a:noFill/>
          </a:ln>
        </p:spPr>
        <p:style>
          <a:lnRef idx="0"/>
          <a:fillRef idx="0"/>
          <a:effectRef idx="0"/>
          <a:fontRef idx="minor"/>
        </p:style>
        <p:txBody>
          <a:bodyPr tIns="91440" bIns="91440">
            <a:spAutoFit/>
          </a:bodyPr>
          <a:p>
            <a:pPr algn="ctr">
              <a:lnSpc>
                <a:spcPct val="130000"/>
              </a:lnSpc>
              <a:tabLst>
                <a:tab algn="l" pos="0"/>
              </a:tabLst>
            </a:pPr>
            <a:r>
              <a:rPr b="0" lang="ru-RU" sz="2250" spc="-1" strike="noStrike">
                <a:solidFill>
                  <a:srgbClr val="000000"/>
                </a:solidFill>
                <a:highlight>
                  <a:srgbClr val="ffffff"/>
                </a:highlight>
                <a:latin typeface="Arial"/>
                <a:ea typeface="Arial"/>
              </a:rPr>
              <a:t>Каждый новый клиент тоже регистрируется</a:t>
            </a:r>
            <a:endParaRPr b="0" lang="en-US" sz="2250" spc="-1" strike="noStrike">
              <a:latin typeface="Arial"/>
            </a:endParaRPr>
          </a:p>
        </p:txBody>
      </p:sp>
      <p:sp>
        <p:nvSpPr>
          <p:cNvPr id="722" name="CustomShape 10"/>
          <p:cNvSpPr/>
          <p:nvPr/>
        </p:nvSpPr>
        <p:spPr>
          <a:xfrm>
            <a:off x="4283640" y="3952800"/>
            <a:ext cx="3736080" cy="771120"/>
          </a:xfrm>
          <a:prstGeom prst="rect">
            <a:avLst/>
          </a:prstGeom>
          <a:noFill/>
          <a:ln w="19080">
            <a:solidFill>
              <a:srgbClr val="222222"/>
            </a:solidFill>
            <a:round/>
          </a:ln>
        </p:spPr>
        <p:style>
          <a:lnRef idx="0"/>
          <a:fillRef idx="0"/>
          <a:effectRef idx="0"/>
          <a:fontRef idx="minor"/>
        </p:style>
      </p:sp>
      <p:sp>
        <p:nvSpPr>
          <p:cNvPr id="723" name="CustomShape 11"/>
          <p:cNvSpPr/>
          <p:nvPr/>
        </p:nvSpPr>
        <p:spPr>
          <a:xfrm>
            <a:off x="7868880" y="3433320"/>
            <a:ext cx="4283280" cy="1963800"/>
          </a:xfrm>
          <a:prstGeom prst="rect">
            <a:avLst/>
          </a:prstGeom>
          <a:noFill/>
          <a:ln>
            <a:noFill/>
          </a:ln>
        </p:spPr>
        <p:style>
          <a:lnRef idx="0"/>
          <a:fillRef idx="0"/>
          <a:effectRef idx="0"/>
          <a:fontRef idx="minor"/>
        </p:style>
        <p:txBody>
          <a:bodyPr tIns="91440" bIns="91440">
            <a:spAutoFit/>
          </a:bodyPr>
          <a:p>
            <a:pPr algn="ctr">
              <a:lnSpc>
                <a:spcPct val="130000"/>
              </a:lnSpc>
              <a:tabLst>
                <a:tab algn="l" pos="0"/>
              </a:tabLst>
            </a:pPr>
            <a:r>
              <a:rPr b="0" lang="ru-RU" sz="2250" spc="-1" strike="noStrike">
                <a:solidFill>
                  <a:srgbClr val="000000"/>
                </a:solidFill>
                <a:highlight>
                  <a:srgbClr val="ffffff"/>
                </a:highlight>
                <a:latin typeface="Arial"/>
                <a:ea typeface="Arial"/>
              </a:rPr>
              <a:t>Использую пользовательские данные, куда я положил дескриптор, чтобы определить источник события</a:t>
            </a:r>
            <a:endParaRPr b="0" lang="en-US" sz="2250" spc="-1" strike="noStrike">
              <a:latin typeface="Arial"/>
            </a:endParaRPr>
          </a:p>
        </p:txBody>
      </p:sp>
      <p:sp>
        <p:nvSpPr>
          <p:cNvPr id="724" name="CustomShape 12"/>
          <p:cNvSpPr/>
          <p:nvPr/>
        </p:nvSpPr>
        <p:spPr>
          <a:xfrm>
            <a:off x="2750040" y="3250440"/>
            <a:ext cx="3736080" cy="426240"/>
          </a:xfrm>
          <a:prstGeom prst="rect">
            <a:avLst/>
          </a:prstGeom>
          <a:noFill/>
          <a:ln w="19080">
            <a:solidFill>
              <a:srgbClr val="222222"/>
            </a:solidFill>
            <a:round/>
          </a:ln>
        </p:spPr>
        <p:style>
          <a:lnRef idx="0"/>
          <a:fillRef idx="0"/>
          <a:effectRef idx="0"/>
          <a:fontRef idx="minor"/>
        </p:style>
      </p:sp>
      <p:sp>
        <p:nvSpPr>
          <p:cNvPr id="725" name="CustomShape 13"/>
          <p:cNvSpPr/>
          <p:nvPr/>
        </p:nvSpPr>
        <p:spPr>
          <a:xfrm>
            <a:off x="2816640" y="2467080"/>
            <a:ext cx="4174200" cy="634320"/>
          </a:xfrm>
          <a:prstGeom prst="rect">
            <a:avLst/>
          </a:prstGeom>
          <a:noFill/>
          <a:ln w="19080">
            <a:solidFill>
              <a:srgbClr val="222222"/>
            </a:solidFill>
            <a:round/>
          </a:ln>
        </p:spPr>
        <p:style>
          <a:lnRef idx="0"/>
          <a:fillRef idx="0"/>
          <a:effectRef idx="0"/>
          <a:fontRef idx="minor"/>
        </p:style>
      </p:sp>
      <p:sp>
        <p:nvSpPr>
          <p:cNvPr id="726" name="CustomShape 14"/>
          <p:cNvSpPr/>
          <p:nvPr/>
        </p:nvSpPr>
        <p:spPr>
          <a:xfrm>
            <a:off x="87480" y="2713320"/>
            <a:ext cx="2999520" cy="627840"/>
          </a:xfrm>
          <a:prstGeom prst="rect">
            <a:avLst/>
          </a:prstGeom>
          <a:noFill/>
          <a:ln>
            <a:noFill/>
          </a:ln>
        </p:spPr>
        <p:style>
          <a:lnRef idx="0"/>
          <a:fillRef idx="0"/>
          <a:effectRef idx="0"/>
          <a:fontRef idx="minor"/>
        </p:style>
        <p:txBody>
          <a:bodyPr tIns="91440" bIns="91440">
            <a:spAutoFit/>
          </a:bodyPr>
          <a:p>
            <a:pPr algn="ctr">
              <a:lnSpc>
                <a:spcPct val="130000"/>
              </a:lnSpc>
              <a:tabLst>
                <a:tab algn="l" pos="0"/>
              </a:tabLst>
            </a:pPr>
            <a:r>
              <a:rPr b="0" lang="ru-RU" sz="2250" spc="-1" strike="noStrike">
                <a:solidFill>
                  <a:srgbClr val="000000"/>
                </a:solidFill>
                <a:highlight>
                  <a:srgbClr val="ffffff"/>
                </a:highlight>
                <a:latin typeface="Arial"/>
                <a:ea typeface="Arial"/>
              </a:rPr>
              <a:t>Ждем события</a:t>
            </a:r>
            <a:endParaRPr b="0" lang="en-US" sz="2250" spc="-1" strike="noStrike">
              <a:latin typeface="Arial"/>
            </a:endParaRPr>
          </a:p>
        </p:txBody>
      </p:sp>
      <p:sp>
        <p:nvSpPr>
          <p:cNvPr id="727" name="CustomShape 15"/>
          <p:cNvSpPr/>
          <p:nvPr/>
        </p:nvSpPr>
        <p:spPr>
          <a:xfrm>
            <a:off x="2102400" y="1612440"/>
            <a:ext cx="4621680" cy="823320"/>
          </a:xfrm>
          <a:prstGeom prst="rect">
            <a:avLst/>
          </a:prstGeom>
          <a:noFill/>
          <a:ln w="19080">
            <a:solidFill>
              <a:srgbClr val="222222"/>
            </a:solidFill>
            <a:round/>
          </a:ln>
        </p:spPr>
        <p:style>
          <a:lnRef idx="0"/>
          <a:fillRef idx="0"/>
          <a:effectRef idx="0"/>
          <a:fontRef idx="minor"/>
        </p:style>
      </p:sp>
      <p:sp>
        <p:nvSpPr>
          <p:cNvPr id="728" name="CustomShape 16"/>
          <p:cNvSpPr/>
          <p:nvPr/>
        </p:nvSpPr>
        <p:spPr>
          <a:xfrm>
            <a:off x="8372520" y="1101600"/>
            <a:ext cx="2999520" cy="2409120"/>
          </a:xfrm>
          <a:prstGeom prst="rect">
            <a:avLst/>
          </a:prstGeom>
          <a:noFill/>
          <a:ln>
            <a:noFill/>
          </a:ln>
        </p:spPr>
        <p:style>
          <a:lnRef idx="0"/>
          <a:fillRef idx="0"/>
          <a:effectRef idx="0"/>
          <a:fontRef idx="minor"/>
        </p:style>
        <p:txBody>
          <a:bodyPr tIns="91440" bIns="91440">
            <a:spAutoFit/>
          </a:bodyPr>
          <a:p>
            <a:pPr algn="ctr">
              <a:lnSpc>
                <a:spcPct val="130000"/>
              </a:lnSpc>
              <a:tabLst>
                <a:tab algn="l" pos="0"/>
              </a:tabLst>
            </a:pPr>
            <a:r>
              <a:rPr b="0" lang="ru-RU" sz="2250" spc="-1" strike="noStrike">
                <a:solidFill>
                  <a:srgbClr val="000000"/>
                </a:solidFill>
                <a:highlight>
                  <a:srgbClr val="ffffff"/>
                </a:highlight>
                <a:latin typeface="Arial"/>
                <a:ea typeface="Arial"/>
              </a:rPr>
              <a:t>Регистрируем сервер с ожиданием событий "чтения". Пользовательские данные - сам сокет</a:t>
            </a:r>
            <a:endParaRPr b="0" lang="en-US" sz="2250" spc="-1" strike="noStrike">
              <a:latin typeface="Arial"/>
            </a:endParaRPr>
          </a:p>
        </p:txBody>
      </p:sp>
      <p:sp>
        <p:nvSpPr>
          <p:cNvPr id="729" name="CustomShape 17"/>
          <p:cNvSpPr/>
          <p:nvPr/>
        </p:nvSpPr>
        <p:spPr>
          <a:xfrm>
            <a:off x="9191880" y="1308600"/>
            <a:ext cx="2999520" cy="1518480"/>
          </a:xfrm>
          <a:prstGeom prst="rect">
            <a:avLst/>
          </a:prstGeom>
          <a:noFill/>
          <a:ln>
            <a:noFill/>
          </a:ln>
        </p:spPr>
        <p:style>
          <a:lnRef idx="0"/>
          <a:fillRef idx="0"/>
          <a:effectRef idx="0"/>
          <a:fontRef idx="minor"/>
        </p:style>
        <p:txBody>
          <a:bodyPr tIns="91440" bIns="91440">
            <a:spAutoFit/>
          </a:bodyPr>
          <a:p>
            <a:pPr algn="ctr">
              <a:lnSpc>
                <a:spcPct val="130000"/>
              </a:lnSpc>
              <a:tabLst>
                <a:tab algn="l" pos="0"/>
              </a:tabLst>
            </a:pPr>
            <a:r>
              <a:rPr b="0" lang="ru-RU" sz="2250" spc="-1" strike="noStrike">
                <a:solidFill>
                  <a:srgbClr val="000000"/>
                </a:solidFill>
                <a:highlight>
                  <a:srgbClr val="ffffff"/>
                </a:highlight>
                <a:latin typeface="Arial"/>
                <a:ea typeface="Arial"/>
              </a:rPr>
              <a:t>Создается очередь, по аналогии с kqueue</a:t>
            </a:r>
            <a:endParaRPr b="0" lang="en-US" sz="2250" spc="-1" strike="noStrike">
              <a:latin typeface="Arial"/>
            </a:endParaRPr>
          </a:p>
        </p:txBody>
      </p:sp>
      <p:sp>
        <p:nvSpPr>
          <p:cNvPr id="730" name="CustomShape 18"/>
          <p:cNvSpPr/>
          <p:nvPr/>
        </p:nvSpPr>
        <p:spPr>
          <a:xfrm>
            <a:off x="2247840" y="1400040"/>
            <a:ext cx="3498120" cy="313920"/>
          </a:xfrm>
          <a:prstGeom prst="rect">
            <a:avLst/>
          </a:prstGeom>
          <a:noFill/>
          <a:ln w="19080">
            <a:solidFill>
              <a:srgbClr val="222222"/>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1005" dur="indefinite" restart="never" nodeType="tmRoot">
          <p:childTnLst>
            <p:seq>
              <p:cTn id="1006" dur="indefinite" nodeType="mainSeq">
                <p:childTnLst>
                  <p:par>
                    <p:cTn id="1007" fill="hold">
                      <p:stCondLst>
                        <p:cond delay="indefinite"/>
                      </p:stCondLst>
                      <p:childTnLst>
                        <p:par>
                          <p:cTn id="1008" fill="hold">
                            <p:stCondLst>
                              <p:cond delay="0"/>
                            </p:stCondLst>
                            <p:childTnLst>
                              <p:par>
                                <p:cTn id="1009" nodeType="clickEffect" fill="hold" presetClass="entr" presetID="10">
                                  <p:stCondLst>
                                    <p:cond delay="0"/>
                                  </p:stCondLst>
                                  <p:childTnLst>
                                    <p:set>
                                      <p:cBhvr>
                                        <p:cTn id="1010" dur="1" fill="hold">
                                          <p:stCondLst>
                                            <p:cond delay="0"/>
                                          </p:stCondLst>
                                        </p:cTn>
                                        <p:tgtEl>
                                          <p:spTgt spid="730"/>
                                        </p:tgtEl>
                                        <p:attrNameLst>
                                          <p:attrName>style.visibility</p:attrName>
                                        </p:attrNameLst>
                                      </p:cBhvr>
                                      <p:to>
                                        <p:strVal val="visible"/>
                                      </p:to>
                                    </p:set>
                                    <p:animEffect filter="fade" transition="in">
                                      <p:cBhvr additive="repl">
                                        <p:cTn id="1011" dur="1000"/>
                                        <p:tgtEl>
                                          <p:spTgt spid="730"/>
                                        </p:tgtEl>
                                      </p:cBhvr>
                                    </p:animEffect>
                                  </p:childTnLst>
                                </p:cTn>
                              </p:par>
                              <p:par>
                                <p:cTn id="1012" nodeType="withEffect" fill="hold" presetClass="entr" presetID="10">
                                  <p:stCondLst>
                                    <p:cond delay="0"/>
                                  </p:stCondLst>
                                  <p:childTnLst>
                                    <p:set>
                                      <p:cBhvr>
                                        <p:cTn id="1013" dur="1" fill="hold">
                                          <p:stCondLst>
                                            <p:cond delay="0"/>
                                          </p:stCondLst>
                                        </p:cTn>
                                        <p:tgtEl>
                                          <p:spTgt spid="729"/>
                                        </p:tgtEl>
                                        <p:attrNameLst>
                                          <p:attrName>style.visibility</p:attrName>
                                        </p:attrNameLst>
                                      </p:cBhvr>
                                      <p:to>
                                        <p:strVal val="visible"/>
                                      </p:to>
                                    </p:set>
                                    <p:animEffect filter="fade" transition="in">
                                      <p:cBhvr additive="repl">
                                        <p:cTn id="1014" dur="1000"/>
                                        <p:tgtEl>
                                          <p:spTgt spid="729"/>
                                        </p:tgtEl>
                                      </p:cBhvr>
                                    </p:animEffect>
                                  </p:childTnLst>
                                </p:cTn>
                              </p:par>
                              <p:par>
                                <p:cTn id="1015" nodeType="withEffect" fill="hold" presetClass="entr" presetID="10">
                                  <p:stCondLst>
                                    <p:cond delay="0"/>
                                  </p:stCondLst>
                                  <p:childTnLst>
                                    <p:set>
                                      <p:cBhvr>
                                        <p:cTn id="1016" dur="1" fill="hold">
                                          <p:stCondLst>
                                            <p:cond delay="0"/>
                                          </p:stCondLst>
                                        </p:cTn>
                                        <p:tgtEl>
                                          <p:spTgt spid="729"/>
                                        </p:tgtEl>
                                        <p:attrNameLst>
                                          <p:attrName>style.visibility</p:attrName>
                                        </p:attrNameLst>
                                      </p:cBhvr>
                                      <p:to>
                                        <p:strVal val="visible"/>
                                      </p:to>
                                    </p:set>
                                    <p:animEffect filter="fade" transition="in">
                                      <p:cBhvr additive="repl">
                                        <p:cTn id="1017" dur="1000"/>
                                        <p:tgtEl>
                                          <p:spTgt spid="729"/>
                                        </p:tgtEl>
                                      </p:cBhvr>
                                    </p:animEffect>
                                  </p:childTnLst>
                                </p:cTn>
                              </p:par>
                            </p:childTnLst>
                          </p:cTn>
                        </p:par>
                      </p:childTnLst>
                    </p:cTn>
                  </p:par>
                  <p:par>
                    <p:cTn id="1018" fill="hold">
                      <p:stCondLst>
                        <p:cond delay="indefinite"/>
                      </p:stCondLst>
                      <p:childTnLst>
                        <p:par>
                          <p:cTn id="1019" fill="hold">
                            <p:stCondLst>
                              <p:cond delay="0"/>
                            </p:stCondLst>
                            <p:childTnLst>
                              <p:par>
                                <p:cTn id="1020" nodeType="clickEffect" fill="hold" presetClass="exit" presetID="1">
                                  <p:stCondLst>
                                    <p:cond delay="0"/>
                                  </p:stCondLst>
                                  <p:childTnLst>
                                    <p:set>
                                      <p:cBhvr>
                                        <p:cTn id="1021" dur="1" fill="hold">
                                          <p:stCondLst>
                                            <p:cond delay="0"/>
                                          </p:stCondLst>
                                        </p:cTn>
                                        <p:tgtEl>
                                          <p:spTgt spid="730"/>
                                        </p:tgtEl>
                                        <p:attrNameLst>
                                          <p:attrName>style.visibility</p:attrName>
                                        </p:attrNameLst>
                                      </p:cBhvr>
                                      <p:to>
                                        <p:strVal val="hidden"/>
                                      </p:to>
                                    </p:set>
                                  </p:childTnLst>
                                </p:cTn>
                              </p:par>
                              <p:par>
                                <p:cTn id="1022" nodeType="withEffect" fill="hold" presetClass="exit" presetID="1">
                                  <p:stCondLst>
                                    <p:cond delay="0"/>
                                  </p:stCondLst>
                                  <p:childTnLst>
                                    <p:set>
                                      <p:cBhvr>
                                        <p:cTn id="1023" dur="1" fill="hold">
                                          <p:stCondLst>
                                            <p:cond delay="0"/>
                                          </p:stCondLst>
                                        </p:cTn>
                                        <p:tgtEl>
                                          <p:spTgt spid="729"/>
                                        </p:tgtEl>
                                        <p:attrNameLst>
                                          <p:attrName>style.visibility</p:attrName>
                                        </p:attrNameLst>
                                      </p:cBhvr>
                                      <p:to>
                                        <p:strVal val="hidden"/>
                                      </p:to>
                                    </p:set>
                                  </p:childTnLst>
                                </p:cTn>
                              </p:par>
                              <p:par>
                                <p:cTn id="1024" nodeType="withEffect" fill="hold" presetClass="entr" presetID="10">
                                  <p:stCondLst>
                                    <p:cond delay="0"/>
                                  </p:stCondLst>
                                  <p:childTnLst>
                                    <p:set>
                                      <p:cBhvr>
                                        <p:cTn id="1025" dur="1" fill="hold">
                                          <p:stCondLst>
                                            <p:cond delay="0"/>
                                          </p:stCondLst>
                                        </p:cTn>
                                        <p:tgtEl>
                                          <p:spTgt spid="727"/>
                                        </p:tgtEl>
                                        <p:attrNameLst>
                                          <p:attrName>style.visibility</p:attrName>
                                        </p:attrNameLst>
                                      </p:cBhvr>
                                      <p:to>
                                        <p:strVal val="visible"/>
                                      </p:to>
                                    </p:set>
                                    <p:animEffect filter="fade" transition="in">
                                      <p:cBhvr additive="repl">
                                        <p:cTn id="1026" dur="1000"/>
                                        <p:tgtEl>
                                          <p:spTgt spid="727"/>
                                        </p:tgtEl>
                                      </p:cBhvr>
                                    </p:animEffect>
                                  </p:childTnLst>
                                </p:cTn>
                              </p:par>
                              <p:par>
                                <p:cTn id="1027" nodeType="withEffect" fill="hold" presetClass="entr" presetID="10">
                                  <p:stCondLst>
                                    <p:cond delay="0"/>
                                  </p:stCondLst>
                                  <p:childTnLst>
                                    <p:set>
                                      <p:cBhvr>
                                        <p:cTn id="1028" dur="1" fill="hold">
                                          <p:stCondLst>
                                            <p:cond delay="0"/>
                                          </p:stCondLst>
                                        </p:cTn>
                                        <p:tgtEl>
                                          <p:spTgt spid="728"/>
                                        </p:tgtEl>
                                        <p:attrNameLst>
                                          <p:attrName>style.visibility</p:attrName>
                                        </p:attrNameLst>
                                      </p:cBhvr>
                                      <p:to>
                                        <p:strVal val="visible"/>
                                      </p:to>
                                    </p:set>
                                    <p:animEffect filter="fade" transition="in">
                                      <p:cBhvr additive="repl">
                                        <p:cTn id="1029" dur="1000"/>
                                        <p:tgtEl>
                                          <p:spTgt spid="728"/>
                                        </p:tgtEl>
                                      </p:cBhvr>
                                    </p:animEffect>
                                  </p:childTnLst>
                                </p:cTn>
                              </p:par>
                            </p:childTnLst>
                          </p:cTn>
                        </p:par>
                      </p:childTnLst>
                    </p:cTn>
                  </p:par>
                  <p:par>
                    <p:cTn id="1030" fill="hold">
                      <p:stCondLst>
                        <p:cond delay="indefinite"/>
                      </p:stCondLst>
                      <p:childTnLst>
                        <p:par>
                          <p:cTn id="1031" fill="hold">
                            <p:stCondLst>
                              <p:cond delay="0"/>
                            </p:stCondLst>
                            <p:childTnLst>
                              <p:par>
                                <p:cTn id="1032" nodeType="clickEffect" fill="hold" presetClass="exit" presetID="1">
                                  <p:stCondLst>
                                    <p:cond delay="0"/>
                                  </p:stCondLst>
                                  <p:childTnLst>
                                    <p:set>
                                      <p:cBhvr>
                                        <p:cTn id="1033" dur="1" fill="hold">
                                          <p:stCondLst>
                                            <p:cond delay="0"/>
                                          </p:stCondLst>
                                        </p:cTn>
                                        <p:tgtEl>
                                          <p:spTgt spid="727"/>
                                        </p:tgtEl>
                                        <p:attrNameLst>
                                          <p:attrName>style.visibility</p:attrName>
                                        </p:attrNameLst>
                                      </p:cBhvr>
                                      <p:to>
                                        <p:strVal val="hidden"/>
                                      </p:to>
                                    </p:set>
                                  </p:childTnLst>
                                </p:cTn>
                              </p:par>
                              <p:par>
                                <p:cTn id="1034" nodeType="withEffect" fill="hold" presetClass="exit" presetID="1">
                                  <p:stCondLst>
                                    <p:cond delay="0"/>
                                  </p:stCondLst>
                                  <p:childTnLst>
                                    <p:set>
                                      <p:cBhvr>
                                        <p:cTn id="1035" dur="1" fill="hold">
                                          <p:stCondLst>
                                            <p:cond delay="0"/>
                                          </p:stCondLst>
                                        </p:cTn>
                                        <p:tgtEl>
                                          <p:spTgt spid="728"/>
                                        </p:tgtEl>
                                        <p:attrNameLst>
                                          <p:attrName>style.visibility</p:attrName>
                                        </p:attrNameLst>
                                      </p:cBhvr>
                                      <p:to>
                                        <p:strVal val="hidden"/>
                                      </p:to>
                                    </p:set>
                                  </p:childTnLst>
                                </p:cTn>
                              </p:par>
                              <p:par>
                                <p:cTn id="1036" nodeType="withEffect" fill="hold" presetClass="entr" presetID="10">
                                  <p:stCondLst>
                                    <p:cond delay="0"/>
                                  </p:stCondLst>
                                  <p:childTnLst>
                                    <p:set>
                                      <p:cBhvr>
                                        <p:cTn id="1037" dur="1" fill="hold">
                                          <p:stCondLst>
                                            <p:cond delay="0"/>
                                          </p:stCondLst>
                                        </p:cTn>
                                        <p:tgtEl>
                                          <p:spTgt spid="726"/>
                                        </p:tgtEl>
                                        <p:attrNameLst>
                                          <p:attrName>style.visibility</p:attrName>
                                        </p:attrNameLst>
                                      </p:cBhvr>
                                      <p:to>
                                        <p:strVal val="visible"/>
                                      </p:to>
                                    </p:set>
                                    <p:animEffect filter="fade" transition="in">
                                      <p:cBhvr additive="repl">
                                        <p:cTn id="1038" dur="1000"/>
                                        <p:tgtEl>
                                          <p:spTgt spid="726"/>
                                        </p:tgtEl>
                                      </p:cBhvr>
                                    </p:animEffect>
                                  </p:childTnLst>
                                </p:cTn>
                              </p:par>
                              <p:par>
                                <p:cTn id="1039" nodeType="withEffect" fill="hold" presetClass="entr" presetID="10">
                                  <p:stCondLst>
                                    <p:cond delay="0"/>
                                  </p:stCondLst>
                                  <p:childTnLst>
                                    <p:set>
                                      <p:cBhvr>
                                        <p:cTn id="1040" dur="1" fill="hold">
                                          <p:stCondLst>
                                            <p:cond delay="0"/>
                                          </p:stCondLst>
                                        </p:cTn>
                                        <p:tgtEl>
                                          <p:spTgt spid="725"/>
                                        </p:tgtEl>
                                        <p:attrNameLst>
                                          <p:attrName>style.visibility</p:attrName>
                                        </p:attrNameLst>
                                      </p:cBhvr>
                                      <p:to>
                                        <p:strVal val="visible"/>
                                      </p:to>
                                    </p:set>
                                    <p:animEffect filter="fade" transition="in">
                                      <p:cBhvr additive="repl">
                                        <p:cTn id="1041" dur="1000"/>
                                        <p:tgtEl>
                                          <p:spTgt spid="725"/>
                                        </p:tgtEl>
                                      </p:cBhvr>
                                    </p:animEffect>
                                  </p:childTnLst>
                                </p:cTn>
                              </p:par>
                            </p:childTnLst>
                          </p:cTn>
                        </p:par>
                      </p:childTnLst>
                    </p:cTn>
                  </p:par>
                  <p:par>
                    <p:cTn id="1042" fill="hold">
                      <p:stCondLst>
                        <p:cond delay="indefinite"/>
                      </p:stCondLst>
                      <p:childTnLst>
                        <p:par>
                          <p:cTn id="1043" fill="hold">
                            <p:stCondLst>
                              <p:cond delay="0"/>
                            </p:stCondLst>
                            <p:childTnLst>
                              <p:par>
                                <p:cTn id="1044" nodeType="clickEffect" fill="hold" presetClass="exit" presetID="1">
                                  <p:stCondLst>
                                    <p:cond delay="0"/>
                                  </p:stCondLst>
                                  <p:childTnLst>
                                    <p:set>
                                      <p:cBhvr>
                                        <p:cTn id="1045" dur="1" fill="hold">
                                          <p:stCondLst>
                                            <p:cond delay="0"/>
                                          </p:stCondLst>
                                        </p:cTn>
                                        <p:tgtEl>
                                          <p:spTgt spid="726"/>
                                        </p:tgtEl>
                                        <p:attrNameLst>
                                          <p:attrName>style.visibility</p:attrName>
                                        </p:attrNameLst>
                                      </p:cBhvr>
                                      <p:to>
                                        <p:strVal val="hidden"/>
                                      </p:to>
                                    </p:set>
                                  </p:childTnLst>
                                </p:cTn>
                              </p:par>
                              <p:par>
                                <p:cTn id="1046" nodeType="withEffect" fill="hold" presetClass="exit" presetID="1">
                                  <p:stCondLst>
                                    <p:cond delay="0"/>
                                  </p:stCondLst>
                                  <p:childTnLst>
                                    <p:set>
                                      <p:cBhvr>
                                        <p:cTn id="1047" dur="1" fill="hold">
                                          <p:stCondLst>
                                            <p:cond delay="0"/>
                                          </p:stCondLst>
                                        </p:cTn>
                                        <p:tgtEl>
                                          <p:spTgt spid="725"/>
                                        </p:tgtEl>
                                        <p:attrNameLst>
                                          <p:attrName>style.visibility</p:attrName>
                                        </p:attrNameLst>
                                      </p:cBhvr>
                                      <p:to>
                                        <p:strVal val="hidden"/>
                                      </p:to>
                                    </p:set>
                                  </p:childTnLst>
                                </p:cTn>
                              </p:par>
                              <p:par>
                                <p:cTn id="1048" nodeType="withEffect" fill="hold" presetClass="entr" presetID="10">
                                  <p:stCondLst>
                                    <p:cond delay="0"/>
                                  </p:stCondLst>
                                  <p:childTnLst>
                                    <p:set>
                                      <p:cBhvr>
                                        <p:cTn id="1049" dur="1" fill="hold">
                                          <p:stCondLst>
                                            <p:cond delay="0"/>
                                          </p:stCondLst>
                                        </p:cTn>
                                        <p:tgtEl>
                                          <p:spTgt spid="724"/>
                                        </p:tgtEl>
                                        <p:attrNameLst>
                                          <p:attrName>style.visibility</p:attrName>
                                        </p:attrNameLst>
                                      </p:cBhvr>
                                      <p:to>
                                        <p:strVal val="visible"/>
                                      </p:to>
                                    </p:set>
                                    <p:animEffect filter="fade" transition="in">
                                      <p:cBhvr additive="repl">
                                        <p:cTn id="1050" dur="1000"/>
                                        <p:tgtEl>
                                          <p:spTgt spid="724"/>
                                        </p:tgtEl>
                                      </p:cBhvr>
                                    </p:animEffect>
                                  </p:childTnLst>
                                </p:cTn>
                              </p:par>
                              <p:par>
                                <p:cTn id="1051" nodeType="withEffect" fill="hold" presetClass="entr" presetID="10">
                                  <p:stCondLst>
                                    <p:cond delay="0"/>
                                  </p:stCondLst>
                                  <p:childTnLst>
                                    <p:set>
                                      <p:cBhvr>
                                        <p:cTn id="1052" dur="1" fill="hold">
                                          <p:stCondLst>
                                            <p:cond delay="0"/>
                                          </p:stCondLst>
                                        </p:cTn>
                                        <p:tgtEl>
                                          <p:spTgt spid="723"/>
                                        </p:tgtEl>
                                        <p:attrNameLst>
                                          <p:attrName>style.visibility</p:attrName>
                                        </p:attrNameLst>
                                      </p:cBhvr>
                                      <p:to>
                                        <p:strVal val="visible"/>
                                      </p:to>
                                    </p:set>
                                    <p:animEffect filter="fade" transition="in">
                                      <p:cBhvr additive="repl">
                                        <p:cTn id="1053" dur="1000"/>
                                        <p:tgtEl>
                                          <p:spTgt spid="723"/>
                                        </p:tgtEl>
                                      </p:cBhvr>
                                    </p:animEffect>
                                  </p:childTnLst>
                                </p:cTn>
                              </p:par>
                            </p:childTnLst>
                          </p:cTn>
                        </p:par>
                      </p:childTnLst>
                    </p:cTn>
                  </p:par>
                  <p:par>
                    <p:cTn id="1054" fill="hold">
                      <p:stCondLst>
                        <p:cond delay="indefinite"/>
                      </p:stCondLst>
                      <p:childTnLst>
                        <p:par>
                          <p:cTn id="1055" fill="hold">
                            <p:stCondLst>
                              <p:cond delay="0"/>
                            </p:stCondLst>
                            <p:childTnLst>
                              <p:par>
                                <p:cTn id="1056" nodeType="clickEffect" fill="hold" presetClass="exit" presetID="1">
                                  <p:stCondLst>
                                    <p:cond delay="0"/>
                                  </p:stCondLst>
                                  <p:childTnLst>
                                    <p:set>
                                      <p:cBhvr>
                                        <p:cTn id="1057" dur="1" fill="hold">
                                          <p:stCondLst>
                                            <p:cond delay="0"/>
                                          </p:stCondLst>
                                        </p:cTn>
                                        <p:tgtEl>
                                          <p:spTgt spid="724"/>
                                        </p:tgtEl>
                                        <p:attrNameLst>
                                          <p:attrName>style.visibility</p:attrName>
                                        </p:attrNameLst>
                                      </p:cBhvr>
                                      <p:to>
                                        <p:strVal val="hidden"/>
                                      </p:to>
                                    </p:set>
                                  </p:childTnLst>
                                </p:cTn>
                              </p:par>
                              <p:par>
                                <p:cTn id="1058" nodeType="withEffect" fill="hold" presetClass="exit" presetID="1">
                                  <p:stCondLst>
                                    <p:cond delay="0"/>
                                  </p:stCondLst>
                                  <p:childTnLst>
                                    <p:set>
                                      <p:cBhvr>
                                        <p:cTn id="1059" dur="1" fill="hold">
                                          <p:stCondLst>
                                            <p:cond delay="0"/>
                                          </p:stCondLst>
                                        </p:cTn>
                                        <p:tgtEl>
                                          <p:spTgt spid="723"/>
                                        </p:tgtEl>
                                        <p:attrNameLst>
                                          <p:attrName>style.visibility</p:attrName>
                                        </p:attrNameLst>
                                      </p:cBhvr>
                                      <p:to>
                                        <p:strVal val="hidden"/>
                                      </p:to>
                                    </p:set>
                                  </p:childTnLst>
                                </p:cTn>
                              </p:par>
                              <p:par>
                                <p:cTn id="1060" nodeType="withEffect" fill="hold" presetClass="entr" presetID="10">
                                  <p:stCondLst>
                                    <p:cond delay="0"/>
                                  </p:stCondLst>
                                  <p:childTnLst>
                                    <p:set>
                                      <p:cBhvr>
                                        <p:cTn id="1061" dur="1" fill="hold">
                                          <p:stCondLst>
                                            <p:cond delay="0"/>
                                          </p:stCondLst>
                                        </p:cTn>
                                        <p:tgtEl>
                                          <p:spTgt spid="722"/>
                                        </p:tgtEl>
                                        <p:attrNameLst>
                                          <p:attrName>style.visibility</p:attrName>
                                        </p:attrNameLst>
                                      </p:cBhvr>
                                      <p:to>
                                        <p:strVal val="visible"/>
                                      </p:to>
                                    </p:set>
                                    <p:animEffect filter="fade" transition="in">
                                      <p:cBhvr additive="repl">
                                        <p:cTn id="1062" dur="1000"/>
                                        <p:tgtEl>
                                          <p:spTgt spid="722"/>
                                        </p:tgtEl>
                                      </p:cBhvr>
                                    </p:animEffect>
                                  </p:childTnLst>
                                </p:cTn>
                              </p:par>
                              <p:par>
                                <p:cTn id="1063" nodeType="withEffect" fill="hold" presetClass="entr" presetID="10">
                                  <p:stCondLst>
                                    <p:cond delay="0"/>
                                  </p:stCondLst>
                                  <p:childTnLst>
                                    <p:set>
                                      <p:cBhvr>
                                        <p:cTn id="1064" dur="1" fill="hold">
                                          <p:stCondLst>
                                            <p:cond delay="0"/>
                                          </p:stCondLst>
                                        </p:cTn>
                                        <p:tgtEl>
                                          <p:spTgt spid="721"/>
                                        </p:tgtEl>
                                        <p:attrNameLst>
                                          <p:attrName>style.visibility</p:attrName>
                                        </p:attrNameLst>
                                      </p:cBhvr>
                                      <p:to>
                                        <p:strVal val="visible"/>
                                      </p:to>
                                    </p:set>
                                    <p:animEffect filter="fade" transition="in">
                                      <p:cBhvr additive="repl">
                                        <p:cTn id="1065" dur="1000"/>
                                        <p:tgtEl>
                                          <p:spTgt spid="721"/>
                                        </p:tgtEl>
                                      </p:cBhvr>
                                    </p:animEffect>
                                  </p:childTnLst>
                                </p:cTn>
                              </p:par>
                            </p:childTnLst>
                          </p:cTn>
                        </p:par>
                      </p:childTnLst>
                    </p:cTn>
                  </p:par>
                  <p:par>
                    <p:cTn id="1066" fill="hold">
                      <p:stCondLst>
                        <p:cond delay="indefinite"/>
                      </p:stCondLst>
                      <p:childTnLst>
                        <p:par>
                          <p:cTn id="1067" fill="hold">
                            <p:stCondLst>
                              <p:cond delay="0"/>
                            </p:stCondLst>
                            <p:childTnLst>
                              <p:par>
                                <p:cTn id="1068" nodeType="clickEffect" fill="hold" presetClass="exit" presetID="1">
                                  <p:stCondLst>
                                    <p:cond delay="0"/>
                                  </p:stCondLst>
                                  <p:childTnLst>
                                    <p:set>
                                      <p:cBhvr>
                                        <p:cTn id="1069" dur="1" fill="hold">
                                          <p:stCondLst>
                                            <p:cond delay="0"/>
                                          </p:stCondLst>
                                        </p:cTn>
                                        <p:tgtEl>
                                          <p:spTgt spid="722"/>
                                        </p:tgtEl>
                                        <p:attrNameLst>
                                          <p:attrName>style.visibility</p:attrName>
                                        </p:attrNameLst>
                                      </p:cBhvr>
                                      <p:to>
                                        <p:strVal val="hidden"/>
                                      </p:to>
                                    </p:set>
                                  </p:childTnLst>
                                </p:cTn>
                              </p:par>
                              <p:par>
                                <p:cTn id="1070" nodeType="withEffect" fill="hold" presetClass="exit" presetID="1">
                                  <p:stCondLst>
                                    <p:cond delay="0"/>
                                  </p:stCondLst>
                                  <p:childTnLst>
                                    <p:set>
                                      <p:cBhvr>
                                        <p:cTn id="1071" dur="1" fill="hold">
                                          <p:stCondLst>
                                            <p:cond delay="0"/>
                                          </p:stCondLst>
                                        </p:cTn>
                                        <p:tgtEl>
                                          <p:spTgt spid="721"/>
                                        </p:tgtEl>
                                        <p:attrNameLst>
                                          <p:attrName>style.visibility</p:attrName>
                                        </p:attrNameLst>
                                      </p:cBhvr>
                                      <p:to>
                                        <p:strVal val="hidden"/>
                                      </p:to>
                                    </p:set>
                                  </p:childTnLst>
                                </p:cTn>
                              </p:par>
                              <p:par>
                                <p:cTn id="1072" nodeType="withEffect" fill="hold" presetClass="entr" presetID="10">
                                  <p:stCondLst>
                                    <p:cond delay="0"/>
                                  </p:stCondLst>
                                  <p:childTnLst>
                                    <p:set>
                                      <p:cBhvr>
                                        <p:cTn id="1073" dur="1" fill="hold">
                                          <p:stCondLst>
                                            <p:cond delay="0"/>
                                          </p:stCondLst>
                                        </p:cTn>
                                        <p:tgtEl>
                                          <p:spTgt spid="720"/>
                                        </p:tgtEl>
                                        <p:attrNameLst>
                                          <p:attrName>style.visibility</p:attrName>
                                        </p:attrNameLst>
                                      </p:cBhvr>
                                      <p:to>
                                        <p:strVal val="visible"/>
                                      </p:to>
                                    </p:set>
                                    <p:animEffect filter="fade" transition="in">
                                      <p:cBhvr additive="repl">
                                        <p:cTn id="1074" dur="1000"/>
                                        <p:tgtEl>
                                          <p:spTgt spid="720"/>
                                        </p:tgtEl>
                                      </p:cBhvr>
                                    </p:animEffect>
                                  </p:childTnLst>
                                </p:cTn>
                              </p:par>
                              <p:par>
                                <p:cTn id="1075" nodeType="withEffect" fill="hold" presetClass="entr" presetID="10">
                                  <p:stCondLst>
                                    <p:cond delay="0"/>
                                  </p:stCondLst>
                                  <p:childTnLst>
                                    <p:set>
                                      <p:cBhvr>
                                        <p:cTn id="1076" dur="1" fill="hold">
                                          <p:stCondLst>
                                            <p:cond delay="0"/>
                                          </p:stCondLst>
                                        </p:cTn>
                                        <p:tgtEl>
                                          <p:spTgt spid="719"/>
                                        </p:tgtEl>
                                        <p:attrNameLst>
                                          <p:attrName>style.visibility</p:attrName>
                                        </p:attrNameLst>
                                      </p:cBhvr>
                                      <p:to>
                                        <p:strVal val="visible"/>
                                      </p:to>
                                    </p:set>
                                    <p:animEffect filter="fade" transition="in">
                                      <p:cBhvr additive="repl">
                                        <p:cTn id="1077" dur="1000"/>
                                        <p:tgtEl>
                                          <p:spTgt spid="719"/>
                                        </p:tgtEl>
                                      </p:cBhvr>
                                    </p:animEffect>
                                  </p:childTnLst>
                                </p:cTn>
                              </p:par>
                            </p:childTnLst>
                          </p:cTn>
                        </p:par>
                      </p:childTnLst>
                    </p:cTn>
                  </p:par>
                  <p:par>
                    <p:cTn id="1078" fill="hold">
                      <p:stCondLst>
                        <p:cond delay="indefinite"/>
                      </p:stCondLst>
                      <p:childTnLst>
                        <p:par>
                          <p:cTn id="1079" fill="hold">
                            <p:stCondLst>
                              <p:cond delay="0"/>
                            </p:stCondLst>
                            <p:childTnLst>
                              <p:par>
                                <p:cTn id="1080" nodeType="clickEffect" fill="hold" presetClass="exit" presetID="1">
                                  <p:stCondLst>
                                    <p:cond delay="0"/>
                                  </p:stCondLst>
                                  <p:childTnLst>
                                    <p:set>
                                      <p:cBhvr>
                                        <p:cTn id="1081" dur="1" fill="hold">
                                          <p:stCondLst>
                                            <p:cond delay="0"/>
                                          </p:stCondLst>
                                        </p:cTn>
                                        <p:tgtEl>
                                          <p:spTgt spid="719"/>
                                        </p:tgtEl>
                                        <p:attrNameLst>
                                          <p:attrName>style.visibility</p:attrName>
                                        </p:attrNameLst>
                                      </p:cBhvr>
                                      <p:to>
                                        <p:strVal val="hidden"/>
                                      </p:to>
                                    </p:set>
                                  </p:childTnLst>
                                </p:cTn>
                              </p:par>
                              <p:par>
                                <p:cTn id="1082" nodeType="withEffect" fill="hold" presetClass="exit" presetID="1">
                                  <p:stCondLst>
                                    <p:cond delay="0"/>
                                  </p:stCondLst>
                                  <p:childTnLst>
                                    <p:set>
                                      <p:cBhvr>
                                        <p:cTn id="1083" dur="1" fill="hold">
                                          <p:stCondLst>
                                            <p:cond delay="0"/>
                                          </p:stCondLst>
                                        </p:cTn>
                                        <p:tgtEl>
                                          <p:spTgt spid="720"/>
                                        </p:tgtEl>
                                        <p:attrNameLst>
                                          <p:attrName>style.visibility</p:attrName>
                                        </p:attrNameLst>
                                      </p:cBhvr>
                                      <p:to>
                                        <p:strVal val="hidden"/>
                                      </p:to>
                                    </p:set>
                                  </p:childTnLst>
                                </p:cTn>
                              </p:par>
                              <p:par>
                                <p:cTn id="1084" nodeType="withEffect" fill="hold" presetClass="entr" presetID="10">
                                  <p:stCondLst>
                                    <p:cond delay="0"/>
                                  </p:stCondLst>
                                  <p:childTnLst>
                                    <p:set>
                                      <p:cBhvr>
                                        <p:cTn id="1085" dur="1" fill="hold">
                                          <p:stCondLst>
                                            <p:cond delay="0"/>
                                          </p:stCondLst>
                                        </p:cTn>
                                        <p:tgtEl>
                                          <p:spTgt spid="717"/>
                                        </p:tgtEl>
                                        <p:attrNameLst>
                                          <p:attrName>style.visibility</p:attrName>
                                        </p:attrNameLst>
                                      </p:cBhvr>
                                      <p:to>
                                        <p:strVal val="visible"/>
                                      </p:to>
                                    </p:set>
                                    <p:animEffect filter="fade" transition="in">
                                      <p:cBhvr additive="repl">
                                        <p:cTn id="1086" dur="1000"/>
                                        <p:tgtEl>
                                          <p:spTgt spid="717"/>
                                        </p:tgtEl>
                                      </p:cBhvr>
                                    </p:animEffect>
                                  </p:childTnLst>
                                </p:cTn>
                              </p:par>
                              <p:par>
                                <p:cTn id="1087" nodeType="withEffect" fill="hold" presetClass="entr" presetID="10">
                                  <p:stCondLst>
                                    <p:cond delay="0"/>
                                  </p:stCondLst>
                                  <p:childTnLst>
                                    <p:set>
                                      <p:cBhvr>
                                        <p:cTn id="1088" dur="1" fill="hold">
                                          <p:stCondLst>
                                            <p:cond delay="0"/>
                                          </p:stCondLst>
                                        </p:cTn>
                                        <p:tgtEl>
                                          <p:spTgt spid="716"/>
                                        </p:tgtEl>
                                        <p:attrNameLst>
                                          <p:attrName>style.visibility</p:attrName>
                                        </p:attrNameLst>
                                      </p:cBhvr>
                                      <p:to>
                                        <p:strVal val="visible"/>
                                      </p:to>
                                    </p:set>
                                    <p:animEffect filter="fade" transition="in">
                                      <p:cBhvr additive="repl">
                                        <p:cTn id="1089" dur="1000"/>
                                        <p:tgtEl>
                                          <p:spTgt spid="7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Мультиплексирование. Epoll (3/)</a:t>
            </a:r>
            <a:endParaRPr b="0" lang="en-US" sz="3200" spc="-1" strike="noStrike">
              <a:solidFill>
                <a:srgbClr val="000000"/>
              </a:solidFill>
              <a:latin typeface="Arial"/>
            </a:endParaRPr>
          </a:p>
        </p:txBody>
      </p:sp>
      <p:sp>
        <p:nvSpPr>
          <p:cNvPr id="732"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6976B600-2894-4BED-B903-5A8047D11980}"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733" name="CustomShape 3"/>
          <p:cNvSpPr/>
          <p:nvPr/>
        </p:nvSpPr>
        <p:spPr>
          <a:xfrm>
            <a:off x="2009880" y="2324160"/>
            <a:ext cx="8172360" cy="2151720"/>
          </a:xfrm>
          <a:prstGeom prst="rect">
            <a:avLst/>
          </a:prstGeom>
          <a:noFill/>
          <a:ln>
            <a:noFill/>
          </a:ln>
        </p:spPr>
        <p:style>
          <a:lnRef idx="0"/>
          <a:fillRef idx="0"/>
          <a:effectRef idx="0"/>
          <a:fontRef idx="minor"/>
        </p:style>
        <p:txBody>
          <a:bodyPr tIns="91440" bIns="91440">
            <a:spAutoFit/>
          </a:bodyPr>
          <a:p>
            <a:pPr marL="457200" indent="-371160">
              <a:lnSpc>
                <a:spcPct val="115000"/>
              </a:lnSpc>
              <a:buClr>
                <a:srgbClr val="000000"/>
              </a:buClr>
              <a:buFont typeface="Arial"/>
              <a:buChar char="-"/>
            </a:pPr>
            <a:r>
              <a:rPr b="0" lang="ru-RU" sz="2250" spc="-1" strike="noStrike">
                <a:solidFill>
                  <a:srgbClr val="000000"/>
                </a:solidFill>
                <a:highlight>
                  <a:srgbClr val="ffffff"/>
                </a:highlight>
                <a:latin typeface="Arial"/>
                <a:ea typeface="Arial"/>
              </a:rPr>
              <a:t>Не ограничено число дескрипторов</a:t>
            </a:r>
            <a:endParaRPr b="0" lang="en-US" sz="2250" spc="-1" strike="noStrike">
              <a:latin typeface="Arial"/>
            </a:endParaRPr>
          </a:p>
          <a:p>
            <a:pPr marL="457200" indent="-371160">
              <a:lnSpc>
                <a:spcPct val="115000"/>
              </a:lnSpc>
              <a:buClr>
                <a:srgbClr val="000000"/>
              </a:buClr>
              <a:buFont typeface="Arial"/>
              <a:buChar char="-"/>
            </a:pPr>
            <a:r>
              <a:rPr b="0" lang="ru-RU" sz="2250" spc="-1" strike="noStrike">
                <a:solidFill>
                  <a:srgbClr val="000000"/>
                </a:solidFill>
                <a:highlight>
                  <a:srgbClr val="ffffff"/>
                </a:highlight>
                <a:latin typeface="Arial"/>
                <a:ea typeface="Arial"/>
              </a:rPr>
              <a:t>Нет массива в user space, который надо каждый раз передавать в ядро</a:t>
            </a:r>
            <a:endParaRPr b="0" lang="en-US" sz="2250" spc="-1" strike="noStrike">
              <a:latin typeface="Arial"/>
            </a:endParaRPr>
          </a:p>
          <a:p>
            <a:pPr marL="457200" indent="-371160">
              <a:lnSpc>
                <a:spcPct val="115000"/>
              </a:lnSpc>
              <a:buClr>
                <a:srgbClr val="000000"/>
              </a:buClr>
              <a:buFont typeface="Arial"/>
              <a:buChar char="-"/>
            </a:pPr>
            <a:r>
              <a:rPr b="0" lang="ru-RU" sz="2250" spc="-1" strike="noStrike">
                <a:solidFill>
                  <a:srgbClr val="000000"/>
                </a:solidFill>
                <a:highlight>
                  <a:srgbClr val="ffffff"/>
                </a:highlight>
                <a:latin typeface="Arial"/>
                <a:ea typeface="Arial"/>
              </a:rPr>
              <a:t>Только на Linux</a:t>
            </a:r>
            <a:endParaRPr b="0" lang="en-US" sz="2250" spc="-1" strike="noStrike">
              <a:latin typeface="Arial"/>
            </a:endParaRPr>
          </a:p>
          <a:p>
            <a:pPr marL="457200" indent="-371160">
              <a:lnSpc>
                <a:spcPct val="115000"/>
              </a:lnSpc>
              <a:buClr>
                <a:srgbClr val="000000"/>
              </a:buClr>
              <a:buFont typeface="Arial"/>
              <a:buChar char="-"/>
            </a:pPr>
            <a:r>
              <a:rPr b="0" lang="ru-RU" sz="2250" spc="-1" strike="noStrike">
                <a:solidFill>
                  <a:srgbClr val="000000"/>
                </a:solidFill>
                <a:highlight>
                  <a:srgbClr val="ffffff"/>
                </a:highlight>
                <a:latin typeface="Arial"/>
                <a:ea typeface="Arial"/>
              </a:rPr>
              <a:t>Точность таймаута - миллисекунды</a:t>
            </a:r>
            <a:endParaRPr b="0" lang="en-US" sz="2250" spc="-1" strike="noStrike">
              <a:latin typeface="Arial"/>
            </a:endParaRPr>
          </a:p>
        </p:txBody>
      </p:sp>
      <p:pic>
        <p:nvPicPr>
          <p:cNvPr id="734" name="Google Shape;810;p55" descr=""/>
          <p:cNvPicPr/>
          <p:nvPr/>
        </p:nvPicPr>
        <p:blipFill>
          <a:blip r:embed="rId1"/>
          <a:stretch/>
        </p:blipFill>
        <p:spPr>
          <a:xfrm>
            <a:off x="1616040" y="2324160"/>
            <a:ext cx="456840" cy="456840"/>
          </a:xfrm>
          <a:prstGeom prst="rect">
            <a:avLst/>
          </a:prstGeom>
          <a:ln>
            <a:noFill/>
          </a:ln>
        </p:spPr>
      </p:pic>
      <p:pic>
        <p:nvPicPr>
          <p:cNvPr id="735" name="Google Shape;811;p55" descr=""/>
          <p:cNvPicPr/>
          <p:nvPr/>
        </p:nvPicPr>
        <p:blipFill>
          <a:blip r:embed="rId2"/>
          <a:stretch/>
        </p:blipFill>
        <p:spPr>
          <a:xfrm>
            <a:off x="1616040" y="2781360"/>
            <a:ext cx="456840" cy="456840"/>
          </a:xfrm>
          <a:prstGeom prst="rect">
            <a:avLst/>
          </a:prstGeom>
          <a:ln>
            <a:noFill/>
          </a:ln>
        </p:spPr>
      </p:pic>
      <p:pic>
        <p:nvPicPr>
          <p:cNvPr id="736" name="Google Shape;812;p55" descr=""/>
          <p:cNvPicPr/>
          <p:nvPr/>
        </p:nvPicPr>
        <p:blipFill>
          <a:blip r:embed="rId3"/>
          <a:stretch/>
        </p:blipFill>
        <p:spPr>
          <a:xfrm>
            <a:off x="1625400" y="3571920"/>
            <a:ext cx="437760" cy="428400"/>
          </a:xfrm>
          <a:prstGeom prst="rect">
            <a:avLst/>
          </a:prstGeom>
          <a:ln>
            <a:noFill/>
          </a:ln>
        </p:spPr>
      </p:pic>
      <p:pic>
        <p:nvPicPr>
          <p:cNvPr id="737" name="Google Shape;813;p55" descr=""/>
          <p:cNvPicPr/>
          <p:nvPr/>
        </p:nvPicPr>
        <p:blipFill>
          <a:blip r:embed="rId4"/>
          <a:stretch/>
        </p:blipFill>
        <p:spPr>
          <a:xfrm>
            <a:off x="1625400" y="4000320"/>
            <a:ext cx="437760" cy="42840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POSIX AIO (1/)</a:t>
            </a:r>
            <a:endParaRPr b="0" lang="en-US" sz="3200" spc="-1" strike="noStrike">
              <a:solidFill>
                <a:srgbClr val="000000"/>
              </a:solidFill>
              <a:latin typeface="Arial"/>
            </a:endParaRPr>
          </a:p>
        </p:txBody>
      </p:sp>
      <p:sp>
        <p:nvSpPr>
          <p:cNvPr id="739"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AB1E3917-7576-4916-AED5-7D7AE1B80EAF}"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740" name="CustomShape 3"/>
          <p:cNvSpPr/>
          <p:nvPr/>
        </p:nvSpPr>
        <p:spPr>
          <a:xfrm>
            <a:off x="2371680" y="1371600"/>
            <a:ext cx="7448400" cy="54241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aio_read(</a:t>
            </a: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aiocb</a:t>
            </a:r>
            <a:r>
              <a:rPr b="0" lang="ru-RU" sz="1350" spc="-1" strike="noStrike">
                <a:solidFill>
                  <a:srgbClr val="37474f"/>
                </a:solidFill>
                <a:latin typeface="Roboto Mono"/>
                <a:ea typeface="Roboto Mono"/>
              </a:rPr>
              <a:t> *aiocbp);</a:t>
            </a:r>
            <a:endParaRPr b="0" lang="en-US" sz="1350" spc="-1" strike="noStrike">
              <a:latin typeface="Arial"/>
            </a:endParaRPr>
          </a:p>
          <a:p>
            <a:pPr>
              <a:lnSpc>
                <a:spcPct val="100000"/>
              </a:lnSpc>
              <a:tabLst>
                <a:tab algn="l" pos="0"/>
              </a:tabLst>
            </a:pP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aio_write(</a:t>
            </a: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aiocb</a:t>
            </a:r>
            <a:r>
              <a:rPr b="0" lang="ru-RU" sz="1350" spc="-1" strike="noStrike">
                <a:solidFill>
                  <a:srgbClr val="37474f"/>
                </a:solidFill>
                <a:latin typeface="Roboto Mono"/>
                <a:ea typeface="Roboto Mono"/>
              </a:rPr>
              <a:t> *aiocbp);</a:t>
            </a:r>
            <a:endParaRPr b="0" lang="en-US" sz="1350" spc="-1" strike="noStrike">
              <a:latin typeface="Arial"/>
            </a:endParaRPr>
          </a:p>
          <a:p>
            <a:pPr>
              <a:lnSpc>
                <a:spcPct val="100000"/>
              </a:lnSpc>
              <a:tabLst>
                <a:tab algn="l" pos="0"/>
              </a:tabLst>
            </a:pP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aio_error(</a:t>
            </a:r>
            <a:r>
              <a:rPr b="0" lang="ru-RU" sz="1350" spc="-1" strike="noStrike">
                <a:solidFill>
                  <a:srgbClr val="3f51b5"/>
                </a:solidFill>
                <a:latin typeface="Roboto Mono"/>
                <a:ea typeface="Roboto Mono"/>
              </a:rPr>
              <a:t>const</a:t>
            </a: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aiocb</a:t>
            </a:r>
            <a:r>
              <a:rPr b="0" lang="ru-RU" sz="1350" spc="-1" strike="noStrike">
                <a:solidFill>
                  <a:srgbClr val="37474f"/>
                </a:solidFill>
                <a:latin typeface="Roboto Mono"/>
                <a:ea typeface="Roboto Mono"/>
              </a:rPr>
              <a:t> *aiocbp);</a:t>
            </a:r>
            <a:endParaRPr b="0" lang="en-US" sz="1350" spc="-1" strike="noStrike">
              <a:latin typeface="Arial"/>
            </a:endParaRPr>
          </a:p>
          <a:p>
            <a:pPr>
              <a:lnSpc>
                <a:spcPct val="100000"/>
              </a:lnSpc>
              <a:tabLst>
                <a:tab algn="l" pos="0"/>
              </a:tabLst>
            </a:pP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ssize_t aio_return(</a:t>
            </a: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aiocb</a:t>
            </a:r>
            <a:r>
              <a:rPr b="0" lang="ru-RU" sz="1350" spc="-1" strike="noStrike">
                <a:solidFill>
                  <a:srgbClr val="37474f"/>
                </a:solidFill>
                <a:latin typeface="Roboto Mono"/>
                <a:ea typeface="Roboto Mono"/>
              </a:rPr>
              <a:t> *aiocbp);</a:t>
            </a:r>
            <a:endParaRPr b="0" lang="en-US" sz="1350" spc="-1" strike="noStrike">
              <a:latin typeface="Arial"/>
            </a:endParaRPr>
          </a:p>
          <a:p>
            <a:pPr>
              <a:lnSpc>
                <a:spcPct val="100000"/>
              </a:lnSpc>
              <a:tabLst>
                <a:tab algn="l" pos="0"/>
              </a:tabLst>
            </a:pP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aio_suspend(</a:t>
            </a:r>
            <a:r>
              <a:rPr b="0" lang="ru-RU" sz="1350" spc="-1" strike="noStrike">
                <a:solidFill>
                  <a:srgbClr val="3f51b5"/>
                </a:solidFill>
                <a:latin typeface="Roboto Mono"/>
                <a:ea typeface="Roboto Mono"/>
              </a:rPr>
              <a:t>const</a:t>
            </a: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aiocb</a:t>
            </a: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const</a:t>
            </a:r>
            <a:r>
              <a:rPr b="0" lang="ru-RU" sz="1350" spc="-1" strike="noStrike">
                <a:solidFill>
                  <a:srgbClr val="37474f"/>
                </a:solidFill>
                <a:latin typeface="Roboto Mono"/>
                <a:ea typeface="Roboto Mono"/>
              </a:rPr>
              <a:t> list[],</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nent, </a:t>
            </a:r>
            <a:r>
              <a:rPr b="0" lang="ru-RU" sz="1350" spc="-1" strike="noStrike">
                <a:solidFill>
                  <a:srgbClr val="3f51b5"/>
                </a:solidFill>
                <a:latin typeface="Roboto Mono"/>
                <a:ea typeface="Roboto Mono"/>
              </a:rPr>
              <a:t>const</a:t>
            </a: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timespec</a:t>
            </a:r>
            <a:r>
              <a:rPr b="0" lang="ru-RU" sz="1350" spc="-1" strike="noStrike">
                <a:solidFill>
                  <a:srgbClr val="37474f"/>
                </a:solidFill>
                <a:latin typeface="Roboto Mono"/>
                <a:ea typeface="Roboto Mono"/>
              </a:rPr>
              <a:t> *timeout);</a:t>
            </a:r>
            <a:endParaRPr b="0" lang="en-US" sz="1350" spc="-1" strike="noStrike">
              <a:latin typeface="Arial"/>
            </a:endParaRPr>
          </a:p>
          <a:p>
            <a:pPr>
              <a:lnSpc>
                <a:spcPct val="100000"/>
              </a:lnSpc>
              <a:tabLst>
                <a:tab algn="l" pos="0"/>
              </a:tabLst>
            </a:pP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aio_cancel(</a:t>
            </a: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fildes, </a:t>
            </a: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aiocb</a:t>
            </a:r>
            <a:r>
              <a:rPr b="0" lang="ru-RU" sz="1350" spc="-1" strike="noStrike">
                <a:solidFill>
                  <a:srgbClr val="37474f"/>
                </a:solidFill>
                <a:latin typeface="Roboto Mono"/>
                <a:ea typeface="Roboto Mono"/>
              </a:rPr>
              <a:t> *aiocbp);</a:t>
            </a:r>
            <a:endParaRPr b="0" lang="en-US" sz="1350" spc="-1" strike="noStrike">
              <a:latin typeface="Arial"/>
            </a:endParaRPr>
          </a:p>
          <a:p>
            <a:pPr>
              <a:lnSpc>
                <a:spcPct val="100000"/>
              </a:lnSpc>
              <a:tabLst>
                <a:tab algn="l" pos="0"/>
              </a:tabLst>
            </a:pP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lio_listio(</a:t>
            </a: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mode, </a:t>
            </a: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aiocb</a:t>
            </a: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const</a:t>
            </a:r>
            <a:r>
              <a:rPr b="0" lang="ru-RU" sz="1350" spc="-1" strike="noStrike">
                <a:solidFill>
                  <a:srgbClr val="37474f"/>
                </a:solidFill>
                <a:latin typeface="Roboto Mono"/>
                <a:ea typeface="Roboto Mono"/>
              </a:rPr>
              <a:t> aiocb_list[],</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nitems, </a:t>
            </a: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sigevent</a:t>
            </a:r>
            <a:r>
              <a:rPr b="0" lang="ru-RU" sz="1350" spc="-1" strike="noStrike">
                <a:solidFill>
                  <a:srgbClr val="37474f"/>
                </a:solidFill>
                <a:latin typeface="Roboto Mono"/>
                <a:ea typeface="Roboto Mono"/>
              </a:rPr>
              <a:t> *sevp);</a:t>
            </a:r>
            <a:endParaRPr b="0" lang="en-US" sz="1350" spc="-1" strike="noStrike">
              <a:latin typeface="Arial"/>
            </a:endParaRPr>
          </a:p>
          <a:p>
            <a:pPr>
              <a:lnSpc>
                <a:spcPct val="100000"/>
              </a:lnSpc>
              <a:tabLst>
                <a:tab algn="l" pos="0"/>
              </a:tabLst>
            </a:pPr>
            <a:endParaRPr b="0" lang="en-US" sz="1350" spc="-1" strike="noStrike">
              <a:latin typeface="Arial"/>
            </a:endParaRPr>
          </a:p>
          <a:p>
            <a:pPr>
              <a:lnSpc>
                <a:spcPct val="100000"/>
              </a:lnSpc>
              <a:tabLst>
                <a:tab algn="l" pos="0"/>
              </a:tabLst>
            </a:pP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aiocb</a:t>
            </a:r>
            <a:r>
              <a:rPr b="0" lang="ru-RU" sz="1350" spc="-1" strike="noStrike">
                <a:solidFill>
                  <a:srgbClr val="37474f"/>
                </a:solidFill>
                <a:latin typeface="Roboto Mono"/>
                <a:ea typeface="Roboto Mono"/>
              </a:rPr>
              <a:t> {</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aio_fildes; </a:t>
            </a:r>
            <a:r>
              <a:rPr b="0" lang="ru-RU" sz="1350" spc="-1" strike="noStrike">
                <a:solidFill>
                  <a:srgbClr val="d81b60"/>
                </a:solidFill>
                <a:latin typeface="Roboto Mono"/>
                <a:ea typeface="Roboto Mono"/>
              </a:rPr>
              <a:t>/* File descriptor. */</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37474f"/>
                </a:solidFill>
                <a:latin typeface="Roboto Mono"/>
                <a:ea typeface="Roboto Mono"/>
              </a:rPr>
              <a:t>off_t aio_offset; </a:t>
            </a:r>
            <a:r>
              <a:rPr b="0" lang="ru-RU" sz="1350" spc="-1" strike="noStrike">
                <a:solidFill>
                  <a:srgbClr val="d81b60"/>
                </a:solidFill>
                <a:latin typeface="Roboto Mono"/>
                <a:ea typeface="Roboto Mono"/>
              </a:rPr>
              <a:t>/* File offset. */</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volatile</a:t>
            </a: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void</a:t>
            </a:r>
            <a:r>
              <a:rPr b="0" lang="ru-RU" sz="1350" spc="-1" strike="noStrike">
                <a:solidFill>
                  <a:srgbClr val="37474f"/>
                </a:solidFill>
                <a:latin typeface="Roboto Mono"/>
                <a:ea typeface="Roboto Mono"/>
              </a:rPr>
              <a:t>  *aio_buf; </a:t>
            </a:r>
            <a:r>
              <a:rPr b="0" lang="ru-RU" sz="1350" spc="-1" strike="noStrike">
                <a:solidFill>
                  <a:srgbClr val="d81b60"/>
                </a:solidFill>
                <a:latin typeface="Roboto Mono"/>
                <a:ea typeface="Roboto Mono"/>
              </a:rPr>
              <a:t>/* Location of buffer. */</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37474f"/>
                </a:solidFill>
                <a:latin typeface="Roboto Mono"/>
                <a:ea typeface="Roboto Mono"/>
              </a:rPr>
              <a:t>size_t aio_nbytes; </a:t>
            </a:r>
            <a:r>
              <a:rPr b="0" lang="ru-RU" sz="1350" spc="-1" strike="noStrike">
                <a:solidFill>
                  <a:srgbClr val="d81b60"/>
                </a:solidFill>
                <a:latin typeface="Roboto Mono"/>
                <a:ea typeface="Roboto Mono"/>
              </a:rPr>
              <a:t>/* Length of transfer. */</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aio_reqprio; </a:t>
            </a:r>
            <a:r>
              <a:rPr b="0" lang="ru-RU" sz="1350" spc="-1" strike="noStrike">
                <a:solidFill>
                  <a:srgbClr val="d81b60"/>
                </a:solidFill>
                <a:latin typeface="Roboto Mono"/>
                <a:ea typeface="Roboto Mono"/>
              </a:rPr>
              <a:t>/* Request priority. */</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struct</a:t>
            </a:r>
            <a:r>
              <a:rPr b="0" lang="ru-RU" sz="1350" spc="-1" strike="noStrike">
                <a:solidFill>
                  <a:srgbClr val="37474f"/>
                </a:solidFill>
                <a:latin typeface="Roboto Mono"/>
                <a:ea typeface="Roboto Mono"/>
              </a:rPr>
              <a:t> </a:t>
            </a:r>
            <a:r>
              <a:rPr b="0" lang="ru-RU" sz="1350" spc="-1" strike="noStrike">
                <a:solidFill>
                  <a:srgbClr val="9c27b0"/>
                </a:solidFill>
                <a:latin typeface="Roboto Mono"/>
                <a:ea typeface="Roboto Mono"/>
              </a:rPr>
              <a:t>sigevent</a:t>
            </a:r>
            <a:r>
              <a:rPr b="0" lang="ru-RU" sz="1350" spc="-1" strike="noStrike">
                <a:solidFill>
                  <a:srgbClr val="37474f"/>
                </a:solidFill>
                <a:latin typeface="Roboto Mono"/>
                <a:ea typeface="Roboto Mono"/>
              </a:rPr>
              <a:t> aio_sigevent; </a:t>
            </a:r>
            <a:r>
              <a:rPr b="0" lang="ru-RU" sz="1350" spc="-1" strike="noStrike">
                <a:solidFill>
                  <a:srgbClr val="d81b60"/>
                </a:solidFill>
                <a:latin typeface="Roboto Mono"/>
                <a:ea typeface="Roboto Mono"/>
              </a:rPr>
              <a:t>/* Notification method. */</a:t>
            </a:r>
            <a:endParaRPr b="0" lang="en-US" sz="1350" spc="-1" strike="noStrike">
              <a:latin typeface="Arial"/>
            </a:endParaRPr>
          </a:p>
          <a:p>
            <a:pPr>
              <a:lnSpc>
                <a:spcPct val="100000"/>
              </a:lnSpc>
              <a:tabLst>
                <a:tab algn="l" pos="0"/>
              </a:tabLst>
            </a:pPr>
            <a:r>
              <a:rPr b="0" lang="ru-RU" sz="1350" spc="-1" strike="noStrike">
                <a:solidFill>
                  <a:srgbClr val="37474f"/>
                </a:solidFill>
                <a:latin typeface="Roboto Mono"/>
                <a:ea typeface="Roboto Mono"/>
              </a:rPr>
              <a:t>       </a:t>
            </a:r>
            <a:r>
              <a:rPr b="0" lang="ru-RU" sz="1350" spc="-1" strike="noStrike">
                <a:solidFill>
                  <a:srgbClr val="3f51b5"/>
                </a:solidFill>
                <a:latin typeface="Roboto Mono"/>
                <a:ea typeface="Roboto Mono"/>
              </a:rPr>
              <a:t>int</a:t>
            </a:r>
            <a:r>
              <a:rPr b="0" lang="ru-RU" sz="1350" spc="-1" strike="noStrike">
                <a:solidFill>
                  <a:srgbClr val="37474f"/>
                </a:solidFill>
                <a:latin typeface="Roboto Mono"/>
                <a:ea typeface="Roboto Mono"/>
              </a:rPr>
              <a:t> aio_lio_opcode; </a:t>
            </a:r>
            <a:r>
              <a:rPr b="0" lang="ru-RU" sz="1350" spc="-1" strike="noStrike">
                <a:solidFill>
                  <a:srgbClr val="d81b60"/>
                </a:solidFill>
                <a:latin typeface="Roboto Mono"/>
                <a:ea typeface="Roboto Mono"/>
              </a:rPr>
              <a:t>/* lio_listio specific. */</a:t>
            </a:r>
            <a:endParaRPr b="0" lang="en-US" sz="1350" spc="-1" strike="noStrike">
              <a:latin typeface="Arial"/>
            </a:endParaRPr>
          </a:p>
          <a:p>
            <a:pPr>
              <a:lnSpc>
                <a:spcPct val="150000"/>
              </a:lnSpc>
              <a:tabLst>
                <a:tab algn="l" pos="0"/>
              </a:tabLst>
            </a:pPr>
            <a:r>
              <a:rPr b="0" lang="ru-RU" sz="1350" spc="-1" strike="noStrike">
                <a:solidFill>
                  <a:srgbClr val="37474f"/>
                </a:solidFill>
                <a:latin typeface="Roboto Mono"/>
                <a:ea typeface="Roboto Mono"/>
              </a:rPr>
              <a:t>};</a:t>
            </a:r>
            <a:endParaRPr b="0" lang="en-US" sz="135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IPC (1/)</a:t>
            </a:r>
            <a:endParaRPr b="0" lang="en-US" sz="3200" spc="-1" strike="noStrike">
              <a:solidFill>
                <a:srgbClr val="000000"/>
              </a:solidFill>
              <a:latin typeface="Arial"/>
            </a:endParaRPr>
          </a:p>
        </p:txBody>
      </p:sp>
      <p:sp>
        <p:nvSpPr>
          <p:cNvPr id="300"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9B7267AF-2AA7-4A2A-B908-ACAD73D49471}" type="slidenum">
              <a:rPr b="1" lang="ru-RU" sz="4800" spc="-1" strike="noStrike">
                <a:solidFill>
                  <a:srgbClr val="f5f6f6"/>
                </a:solidFill>
                <a:latin typeface="Proxima Nova"/>
                <a:ea typeface="Proxima Nova"/>
              </a:rPr>
              <a:t>4</a:t>
            </a:fld>
            <a:endParaRPr b="0" lang="en-US" sz="4800" spc="-1" strike="noStrike">
              <a:latin typeface="Times New Roman"/>
            </a:endParaRPr>
          </a:p>
        </p:txBody>
      </p:sp>
      <p:sp>
        <p:nvSpPr>
          <p:cNvPr id="301" name="CustomShape 3"/>
          <p:cNvSpPr/>
          <p:nvPr/>
        </p:nvSpPr>
        <p:spPr>
          <a:xfrm>
            <a:off x="4345560" y="1045800"/>
            <a:ext cx="2999520" cy="52596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ru-RU" sz="2250" spc="-1" strike="noStrike">
                <a:solidFill>
                  <a:srgbClr val="000000"/>
                </a:solidFill>
                <a:highlight>
                  <a:srgbClr val="ffffff"/>
                </a:highlight>
                <a:latin typeface="Arial"/>
                <a:ea typeface="Arial"/>
              </a:rPr>
              <a:t>Анонимные</a:t>
            </a:r>
            <a:endParaRPr b="0" lang="en-US" sz="2250" spc="-1" strike="noStrike">
              <a:latin typeface="Arial"/>
            </a:endParaRPr>
          </a:p>
        </p:txBody>
      </p:sp>
      <p:sp>
        <p:nvSpPr>
          <p:cNvPr id="302" name="CustomShape 4"/>
          <p:cNvSpPr/>
          <p:nvPr/>
        </p:nvSpPr>
        <p:spPr>
          <a:xfrm>
            <a:off x="1894680" y="1518480"/>
            <a:ext cx="9884160" cy="1672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150" spc="-1" strike="noStrike">
                <a:solidFill>
                  <a:srgbClr val="3f51b5"/>
                </a:solidFill>
                <a:latin typeface="Roboto Mono"/>
                <a:ea typeface="Roboto Mono"/>
              </a:rPr>
              <a:t>int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pipe2(</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pipefd[</a:t>
            </a:r>
            <a:r>
              <a:rPr b="0" lang="ru-RU" sz="1150" spc="-1" strike="noStrike">
                <a:solidFill>
                  <a:srgbClr val="c53929"/>
                </a:solidFill>
                <a:latin typeface="Roboto Mono"/>
                <a:ea typeface="Roboto Mono"/>
              </a:rPr>
              <a:t>2</a:t>
            </a: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flags);</a:t>
            </a:r>
            <a:endParaRPr b="0" lang="en-US" sz="1150" spc="-1" strike="noStrike">
              <a:latin typeface="Arial"/>
            </a:endParaRPr>
          </a:p>
          <a:p>
            <a:pPr>
              <a:lnSpc>
                <a:spcPct val="100000"/>
              </a:lnSpc>
              <a:tabLst>
                <a:tab algn="l" pos="0"/>
              </a:tabLst>
            </a:pPr>
            <a:endParaRPr b="0" lang="en-US" sz="1150" spc="-1" strike="noStrike">
              <a:latin typeface="Arial"/>
            </a:endParaRPr>
          </a:p>
          <a:p>
            <a:pPr>
              <a:lnSpc>
                <a:spcPct val="100000"/>
              </a:lnSpc>
              <a:tabLst>
                <a:tab algn="l" pos="0"/>
              </a:tabLst>
            </a:pPr>
            <a:r>
              <a:rPr b="0" lang="ru-RU" sz="1150" spc="-1" strike="noStrike">
                <a:solidFill>
                  <a:srgbClr val="3f51b5"/>
                </a:solidFill>
                <a:latin typeface="Roboto Mono"/>
                <a:ea typeface="Roboto Mono"/>
              </a:rPr>
              <a:t>void</a:t>
            </a:r>
            <a:r>
              <a:rPr b="0" lang="ru-RU" sz="1150" spc="-1" strike="noStrike">
                <a:solidFill>
                  <a:srgbClr val="37474f"/>
                </a:solidFill>
                <a:latin typeface="Roboto Mono"/>
                <a:ea typeface="Roboto Mono"/>
              </a:rPr>
              <a:t> *</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mmap(</a:t>
            </a:r>
            <a:r>
              <a:rPr b="0" lang="ru-RU" sz="1150" spc="-1" strike="noStrike">
                <a:solidFill>
                  <a:srgbClr val="3f51b5"/>
                </a:solidFill>
                <a:latin typeface="Roboto Mono"/>
                <a:ea typeface="Roboto Mono"/>
              </a:rPr>
              <a:t>void</a:t>
            </a:r>
            <a:r>
              <a:rPr b="0" lang="ru-RU" sz="1150" spc="-1" strike="noStrike">
                <a:solidFill>
                  <a:srgbClr val="37474f"/>
                </a:solidFill>
                <a:latin typeface="Roboto Mono"/>
                <a:ea typeface="Roboto Mono"/>
              </a:rPr>
              <a:t> *addr, size_t length,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prot,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flags,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fd, off_t offset);</a:t>
            </a:r>
            <a:endParaRPr b="0" lang="en-US" sz="1150" spc="-1" strike="noStrike">
              <a:latin typeface="Arial"/>
            </a:endParaRPr>
          </a:p>
          <a:p>
            <a:pPr>
              <a:lnSpc>
                <a:spcPct val="100000"/>
              </a:lnSpc>
              <a:tabLst>
                <a:tab algn="l" pos="0"/>
              </a:tabLst>
            </a:pPr>
            <a:endParaRPr b="0" lang="en-US" sz="1150" spc="-1" strike="noStrike">
              <a:latin typeface="Arial"/>
            </a:endParaRPr>
          </a:p>
          <a:p>
            <a:pPr>
              <a:lnSpc>
                <a:spcPct val="100000"/>
              </a:lnSpc>
              <a:tabLst>
                <a:tab algn="l" pos="0"/>
              </a:tabLst>
            </a:pPr>
            <a:r>
              <a:rPr b="0" lang="ru-RU" sz="1150" spc="-1" strike="noStrike">
                <a:solidFill>
                  <a:srgbClr val="3f51b5"/>
                </a:solidFill>
                <a:latin typeface="Roboto Mono"/>
                <a:ea typeface="Roboto Mono"/>
              </a:rPr>
              <a:t>int</a:t>
            </a:r>
            <a:endParaRPr b="0" lang="en-US" sz="1150" spc="-1" strike="noStrike">
              <a:latin typeface="Arial"/>
            </a:endParaRPr>
          </a:p>
          <a:p>
            <a:pPr>
              <a:lnSpc>
                <a:spcPct val="150000"/>
              </a:lnSpc>
              <a:tabLst>
                <a:tab algn="l" pos="0"/>
              </a:tabLst>
            </a:pPr>
            <a:r>
              <a:rPr b="0" lang="ru-RU" sz="1150" spc="-1" strike="noStrike">
                <a:solidFill>
                  <a:srgbClr val="37474f"/>
                </a:solidFill>
                <a:latin typeface="Roboto Mono"/>
                <a:ea typeface="Roboto Mono"/>
              </a:rPr>
              <a:t>mkfifo(</a:t>
            </a:r>
            <a:r>
              <a:rPr b="0" lang="ru-RU" sz="1150" spc="-1" strike="noStrike">
                <a:solidFill>
                  <a:srgbClr val="3f51b5"/>
                </a:solidFill>
                <a:latin typeface="Roboto Mono"/>
                <a:ea typeface="Roboto Mono"/>
              </a:rPr>
              <a:t>const</a:t>
            </a: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char</a:t>
            </a:r>
            <a:r>
              <a:rPr b="0" lang="ru-RU" sz="1150" spc="-1" strike="noStrike">
                <a:solidFill>
                  <a:srgbClr val="37474f"/>
                </a:solidFill>
                <a:latin typeface="Roboto Mono"/>
                <a:ea typeface="Roboto Mono"/>
              </a:rPr>
              <a:t> *pathname, mode_t mode);</a:t>
            </a:r>
            <a:endParaRPr b="0" lang="en-US" sz="1150" spc="-1" strike="noStrike">
              <a:latin typeface="Arial"/>
            </a:endParaRPr>
          </a:p>
        </p:txBody>
      </p:sp>
      <p:sp>
        <p:nvSpPr>
          <p:cNvPr id="303" name="CustomShape 5"/>
          <p:cNvSpPr/>
          <p:nvPr/>
        </p:nvSpPr>
        <p:spPr>
          <a:xfrm>
            <a:off x="2846160" y="3073680"/>
            <a:ext cx="5999040" cy="57636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Именованные, стандарт XSI</a:t>
            </a:r>
            <a:endParaRPr b="0" lang="en-US" sz="2250" spc="-1" strike="noStrike">
              <a:latin typeface="Arial"/>
            </a:endParaRPr>
          </a:p>
        </p:txBody>
      </p:sp>
      <p:sp>
        <p:nvSpPr>
          <p:cNvPr id="304" name="CustomShape 6"/>
          <p:cNvSpPr/>
          <p:nvPr/>
        </p:nvSpPr>
        <p:spPr>
          <a:xfrm>
            <a:off x="3198240" y="5065560"/>
            <a:ext cx="5794920" cy="57636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Именованные, стандарт POSIX</a:t>
            </a:r>
            <a:endParaRPr b="0" lang="en-US" sz="2250" spc="-1" strike="noStrike">
              <a:latin typeface="Arial"/>
            </a:endParaRPr>
          </a:p>
        </p:txBody>
      </p:sp>
      <p:sp>
        <p:nvSpPr>
          <p:cNvPr id="305" name="CustomShape 7"/>
          <p:cNvSpPr/>
          <p:nvPr/>
        </p:nvSpPr>
        <p:spPr>
          <a:xfrm>
            <a:off x="1927080" y="3604680"/>
            <a:ext cx="9819720" cy="1672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150" spc="-1" strike="noStrike">
                <a:solidFill>
                  <a:srgbClr val="3f51b5"/>
                </a:solidFill>
                <a:latin typeface="Roboto Mono"/>
                <a:ea typeface="Roboto Mono"/>
              </a:rPr>
              <a:t>int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semget(key_t key,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nsems,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semflg);</a:t>
            </a:r>
            <a:endParaRPr b="0" lang="en-US" sz="1150" spc="-1" strike="noStrike">
              <a:latin typeface="Arial"/>
            </a:endParaRPr>
          </a:p>
          <a:p>
            <a:pPr>
              <a:lnSpc>
                <a:spcPct val="100000"/>
              </a:lnSpc>
              <a:tabLst>
                <a:tab algn="l" pos="0"/>
              </a:tabLst>
            </a:pPr>
            <a:endParaRPr b="0" lang="en-US" sz="1150" spc="-1" strike="noStrike">
              <a:latin typeface="Arial"/>
            </a:endParaRPr>
          </a:p>
          <a:p>
            <a:pPr>
              <a:lnSpc>
                <a:spcPct val="100000"/>
              </a:lnSpc>
              <a:tabLst>
                <a:tab algn="l" pos="0"/>
              </a:tabLst>
            </a:pPr>
            <a:r>
              <a:rPr b="0" lang="ru-RU" sz="1150" spc="-1" strike="noStrike">
                <a:solidFill>
                  <a:srgbClr val="3f51b5"/>
                </a:solidFill>
                <a:latin typeface="Roboto Mono"/>
                <a:ea typeface="Roboto Mono"/>
              </a:rPr>
              <a:t>int</a:t>
            </a:r>
            <a:endParaRPr b="0" lang="en-US" sz="1150" spc="-1" strike="noStrike">
              <a:latin typeface="Arial"/>
            </a:endParaRPr>
          </a:p>
          <a:p>
            <a:pPr>
              <a:lnSpc>
                <a:spcPct val="100000"/>
              </a:lnSpc>
              <a:tabLst>
                <a:tab algn="l" pos="0"/>
              </a:tabLst>
            </a:pPr>
            <a:r>
              <a:rPr b="0" lang="ru-RU" sz="1150" spc="-1" strike="noStrike">
                <a:solidFill>
                  <a:srgbClr val="37474f"/>
                </a:solidFill>
                <a:latin typeface="Roboto Mono"/>
                <a:ea typeface="Roboto Mono"/>
              </a:rPr>
              <a:t>msgget(key_t key,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msgflg);</a:t>
            </a:r>
            <a:endParaRPr b="0" lang="en-US" sz="1150" spc="-1" strike="noStrike">
              <a:latin typeface="Arial"/>
            </a:endParaRPr>
          </a:p>
          <a:p>
            <a:pPr>
              <a:lnSpc>
                <a:spcPct val="100000"/>
              </a:lnSpc>
              <a:tabLst>
                <a:tab algn="l" pos="0"/>
              </a:tabLst>
            </a:pPr>
            <a:endParaRPr b="0" lang="en-US" sz="1150" spc="-1" strike="noStrike">
              <a:latin typeface="Arial"/>
            </a:endParaRPr>
          </a:p>
          <a:p>
            <a:pPr>
              <a:lnSpc>
                <a:spcPct val="100000"/>
              </a:lnSpc>
              <a:tabLst>
                <a:tab algn="l" pos="0"/>
              </a:tabLst>
            </a:pPr>
            <a:r>
              <a:rPr b="0" lang="ru-RU" sz="1150" spc="-1" strike="noStrike">
                <a:solidFill>
                  <a:srgbClr val="3f51b5"/>
                </a:solidFill>
                <a:latin typeface="Roboto Mono"/>
                <a:ea typeface="Roboto Mono"/>
              </a:rPr>
              <a:t>int</a:t>
            </a:r>
            <a:endParaRPr b="0" lang="en-US" sz="1150" spc="-1" strike="noStrike">
              <a:latin typeface="Arial"/>
            </a:endParaRPr>
          </a:p>
          <a:p>
            <a:pPr>
              <a:lnSpc>
                <a:spcPct val="150000"/>
              </a:lnSpc>
              <a:tabLst>
                <a:tab algn="l" pos="0"/>
              </a:tabLst>
            </a:pPr>
            <a:r>
              <a:rPr b="0" lang="ru-RU" sz="1150" spc="-1" strike="noStrike">
                <a:solidFill>
                  <a:srgbClr val="37474f"/>
                </a:solidFill>
                <a:latin typeface="Roboto Mono"/>
                <a:ea typeface="Roboto Mono"/>
              </a:rPr>
              <a:t>shmget(key_t key, size_t size,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shmflg);</a:t>
            </a:r>
            <a:endParaRPr b="0" lang="en-US" sz="1150" spc="-1" strike="noStrike">
              <a:latin typeface="Arial"/>
            </a:endParaRPr>
          </a:p>
        </p:txBody>
      </p:sp>
      <p:sp>
        <p:nvSpPr>
          <p:cNvPr id="306" name="CustomShape 8"/>
          <p:cNvSpPr/>
          <p:nvPr/>
        </p:nvSpPr>
        <p:spPr>
          <a:xfrm>
            <a:off x="1927080" y="5596560"/>
            <a:ext cx="9487080" cy="6206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150" spc="-1" strike="noStrike">
                <a:solidFill>
                  <a:srgbClr val="37474f"/>
                </a:solidFill>
                <a:latin typeface="Roboto Mono"/>
                <a:ea typeface="Roboto Mono"/>
              </a:rPr>
              <a:t>sem_t *</a:t>
            </a:r>
            <a:endParaRPr b="0" lang="en-US" sz="1150" spc="-1" strike="noStrike">
              <a:latin typeface="Arial"/>
            </a:endParaRPr>
          </a:p>
          <a:p>
            <a:pPr>
              <a:lnSpc>
                <a:spcPct val="150000"/>
              </a:lnSpc>
              <a:tabLst>
                <a:tab algn="l" pos="0"/>
              </a:tabLst>
            </a:pPr>
            <a:r>
              <a:rPr b="0" lang="ru-RU" sz="1150" spc="-1" strike="noStrike">
                <a:solidFill>
                  <a:srgbClr val="37474f"/>
                </a:solidFill>
                <a:latin typeface="Roboto Mono"/>
                <a:ea typeface="Roboto Mono"/>
              </a:rPr>
              <a:t>sem_open(</a:t>
            </a:r>
            <a:r>
              <a:rPr b="0" lang="ru-RU" sz="1150" spc="-1" strike="noStrike">
                <a:solidFill>
                  <a:srgbClr val="3f51b5"/>
                </a:solidFill>
                <a:latin typeface="Roboto Mono"/>
                <a:ea typeface="Roboto Mono"/>
              </a:rPr>
              <a:t>const</a:t>
            </a: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char</a:t>
            </a:r>
            <a:r>
              <a:rPr b="0" lang="ru-RU" sz="1150" spc="-1" strike="noStrike">
                <a:solidFill>
                  <a:srgbClr val="37474f"/>
                </a:solidFill>
                <a:latin typeface="Roboto Mono"/>
                <a:ea typeface="Roboto Mono"/>
              </a:rPr>
              <a:t> *name,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oflag, mode_t mode, </a:t>
            </a:r>
            <a:r>
              <a:rPr b="0" lang="ru-RU" sz="1150" spc="-1" strike="noStrike">
                <a:solidFill>
                  <a:srgbClr val="3f51b5"/>
                </a:solidFill>
                <a:latin typeface="Roboto Mono"/>
                <a:ea typeface="Roboto Mono"/>
              </a:rPr>
              <a:t>unsigned</a:t>
            </a:r>
            <a:r>
              <a:rPr b="0" lang="ru-RU" sz="1150" spc="-1" strike="noStrike">
                <a:solidFill>
                  <a:srgbClr val="37474f"/>
                </a:solidFill>
                <a:latin typeface="Roboto Mono"/>
                <a:ea typeface="Roboto Mono"/>
              </a:rPr>
              <a:t> </a:t>
            </a:r>
            <a:r>
              <a:rPr b="0" lang="ru-RU" sz="1150" spc="-1" strike="noStrike">
                <a:solidFill>
                  <a:srgbClr val="3f51b5"/>
                </a:solidFill>
                <a:latin typeface="Roboto Mono"/>
                <a:ea typeface="Roboto Mono"/>
              </a:rPr>
              <a:t>int</a:t>
            </a:r>
            <a:r>
              <a:rPr b="0" lang="ru-RU" sz="1150" spc="-1" strike="noStrike">
                <a:solidFill>
                  <a:srgbClr val="37474f"/>
                </a:solidFill>
                <a:latin typeface="Roboto Mono"/>
                <a:ea typeface="Roboto Mono"/>
              </a:rPr>
              <a:t> value);</a:t>
            </a:r>
            <a:endParaRPr b="0" lang="en-US" sz="115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POSIX AIO (2/)</a:t>
            </a:r>
            <a:endParaRPr b="0" lang="en-US" sz="3200" spc="-1" strike="noStrike">
              <a:solidFill>
                <a:srgbClr val="000000"/>
              </a:solidFill>
              <a:latin typeface="Arial"/>
            </a:endParaRPr>
          </a:p>
        </p:txBody>
      </p:sp>
      <p:sp>
        <p:nvSpPr>
          <p:cNvPr id="742"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224BA19B-64F3-46CC-A93F-0A6023559326}"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743" name="CustomShape 3"/>
          <p:cNvSpPr/>
          <p:nvPr/>
        </p:nvSpPr>
        <p:spPr>
          <a:xfrm>
            <a:off x="714240" y="1612440"/>
            <a:ext cx="5733720" cy="4077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50" spc="-1" strike="noStrike">
                <a:solidFill>
                  <a:srgbClr val="3f51b5"/>
                </a:solidFill>
                <a:latin typeface="Roboto Mono"/>
                <a:ea typeface="Roboto Mono"/>
              </a:rPr>
              <a:t>char</a:t>
            </a:r>
            <a:r>
              <a:rPr b="0" lang="ru-RU" sz="1650" spc="-1" strike="noStrike">
                <a:solidFill>
                  <a:srgbClr val="37474f"/>
                </a:solidFill>
                <a:latin typeface="Roboto Mono"/>
                <a:ea typeface="Roboto Mono"/>
              </a:rPr>
              <a:t> buffer[</a:t>
            </a:r>
            <a:r>
              <a:rPr b="0" lang="ru-RU" sz="1650" spc="-1" strike="noStrike">
                <a:solidFill>
                  <a:srgbClr val="c53929"/>
                </a:solidFill>
                <a:latin typeface="Roboto Mono"/>
                <a:ea typeface="Roboto Mono"/>
              </a:rPr>
              <a:t>1024</a:t>
            </a:r>
            <a:r>
              <a:rPr b="0" lang="ru-RU" sz="1650" spc="-1" strike="noStrike">
                <a:solidFill>
                  <a:srgbClr val="37474f"/>
                </a:solidFill>
                <a:latin typeface="Roboto Mono"/>
                <a:ea typeface="Roboto Mono"/>
              </a:rPr>
              <a:t>];</a:t>
            </a:r>
            <a:endParaRPr b="0" lang="en-US" sz="1650" spc="-1" strike="noStrike">
              <a:latin typeface="Arial"/>
            </a:endParaRPr>
          </a:p>
          <a:p>
            <a:pPr>
              <a:lnSpc>
                <a:spcPct val="100000"/>
              </a:lnSpc>
              <a:tabLst>
                <a:tab algn="l" pos="0"/>
              </a:tabLst>
            </a:pPr>
            <a:endParaRPr b="0" lang="en-US" sz="165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struct</a:t>
            </a:r>
            <a:r>
              <a:rPr b="0" lang="ru-RU" sz="1650" spc="-1" strike="noStrike">
                <a:solidFill>
                  <a:srgbClr val="37474f"/>
                </a:solidFill>
                <a:latin typeface="Roboto Mono"/>
                <a:ea typeface="Roboto Mono"/>
              </a:rPr>
              <a:t> </a:t>
            </a:r>
            <a:r>
              <a:rPr b="0" lang="ru-RU" sz="1650" spc="-1" strike="noStrike">
                <a:solidFill>
                  <a:srgbClr val="9c27b0"/>
                </a:solidFill>
                <a:latin typeface="Roboto Mono"/>
                <a:ea typeface="Roboto Mono"/>
              </a:rPr>
              <a:t>aiocb</a:t>
            </a:r>
            <a:r>
              <a:rPr b="0" lang="ru-RU" sz="1650" spc="-1" strike="noStrike">
                <a:solidFill>
                  <a:srgbClr val="37474f"/>
                </a:solidFill>
                <a:latin typeface="Roboto Mono"/>
                <a:ea typeface="Roboto Mono"/>
              </a:rPr>
              <a:t> cb;</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memset(&amp;cb, </a:t>
            </a:r>
            <a:r>
              <a:rPr b="0" lang="ru-RU" sz="1650" spc="-1" strike="noStrike">
                <a:solidFill>
                  <a:srgbClr val="c53929"/>
                </a:solidFill>
                <a:latin typeface="Roboto Mono"/>
                <a:ea typeface="Roboto Mono"/>
              </a:rPr>
              <a:t>0</a:t>
            </a:r>
            <a:r>
              <a:rPr b="0" lang="ru-RU" sz="1650" spc="-1" strike="noStrike">
                <a:solidFill>
                  <a:srgbClr val="37474f"/>
                </a:solidFill>
                <a:latin typeface="Roboto Mono"/>
                <a:ea typeface="Roboto Mono"/>
              </a:rPr>
              <a:t>, </a:t>
            </a:r>
            <a:r>
              <a:rPr b="0" lang="ru-RU" sz="1650" spc="-1" strike="noStrike">
                <a:solidFill>
                  <a:srgbClr val="3f51b5"/>
                </a:solidFill>
                <a:latin typeface="Roboto Mono"/>
                <a:ea typeface="Roboto Mono"/>
              </a:rPr>
              <a:t>sizeof</a:t>
            </a:r>
            <a:r>
              <a:rPr b="0" lang="ru-RU" sz="1650" spc="-1" strike="noStrike">
                <a:solidFill>
                  <a:srgbClr val="37474f"/>
                </a:solidFill>
                <a:latin typeface="Roboto Mono"/>
                <a:ea typeface="Roboto Mono"/>
              </a:rPr>
              <a:t>(cb));</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cb.aio_fieldes = fd;</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cb.aio_offset = lseek(fd, </a:t>
            </a:r>
            <a:r>
              <a:rPr b="0" lang="ru-RU" sz="1650" spc="-1" strike="noStrike">
                <a:solidFill>
                  <a:srgbClr val="c53929"/>
                </a:solidFill>
                <a:latin typeface="Roboto Mono"/>
                <a:ea typeface="Roboto Mono"/>
              </a:rPr>
              <a:t>0</a:t>
            </a:r>
            <a:r>
              <a:rPr b="0" lang="ru-RU" sz="1650" spc="-1" strike="noStrike">
                <a:solidFill>
                  <a:srgbClr val="37474f"/>
                </a:solidFill>
                <a:latin typeface="Roboto Mono"/>
                <a:ea typeface="Roboto Mono"/>
              </a:rPr>
              <a:t>, </a:t>
            </a:r>
            <a:r>
              <a:rPr b="0" lang="ru-RU" sz="1650" spc="-1" strike="noStrike">
                <a:solidFill>
                  <a:srgbClr val="c53929"/>
                </a:solidFill>
                <a:latin typeface="Roboto Mono"/>
                <a:ea typeface="Roboto Mono"/>
              </a:rPr>
              <a:t>SEEK_CUR</a:t>
            </a:r>
            <a:r>
              <a:rPr b="0" lang="ru-RU" sz="1650" spc="-1" strike="noStrike">
                <a:solidFill>
                  <a:srgbClr val="37474f"/>
                </a:solidFill>
                <a:latin typeface="Roboto Mono"/>
                <a:ea typeface="Roboto Mono"/>
              </a:rPr>
              <a:t>);</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cb.aio_buf = buffer;</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cb.aio_nbytes = </a:t>
            </a:r>
            <a:r>
              <a:rPr b="0" lang="ru-RU" sz="1650" spc="-1" strike="noStrike">
                <a:solidFill>
                  <a:srgbClr val="3f51b5"/>
                </a:solidFill>
                <a:latin typeface="Roboto Mono"/>
                <a:ea typeface="Roboto Mono"/>
              </a:rPr>
              <a:t>sizeof</a:t>
            </a:r>
            <a:r>
              <a:rPr b="0" lang="ru-RU" sz="1650" spc="-1" strike="noStrike">
                <a:solidFill>
                  <a:srgbClr val="37474f"/>
                </a:solidFill>
                <a:latin typeface="Roboto Mono"/>
                <a:ea typeface="Roboto Mono"/>
              </a:rPr>
              <a:t>(buffer);</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aio_read(&amp;cb);</a:t>
            </a:r>
            <a:endParaRPr b="0" lang="en-US" sz="1650" spc="-1" strike="noStrike">
              <a:latin typeface="Arial"/>
            </a:endParaRPr>
          </a:p>
          <a:p>
            <a:pPr>
              <a:lnSpc>
                <a:spcPct val="100000"/>
              </a:lnSpc>
              <a:tabLst>
                <a:tab algn="l" pos="0"/>
              </a:tabLst>
            </a:pPr>
            <a:endParaRPr b="0" lang="en-US" sz="1650" spc="-1" strike="noStrike">
              <a:latin typeface="Arial"/>
            </a:endParaRPr>
          </a:p>
          <a:p>
            <a:pPr>
              <a:lnSpc>
                <a:spcPct val="100000"/>
              </a:lnSpc>
              <a:tabLst>
                <a:tab algn="l" pos="0"/>
              </a:tabLst>
            </a:pPr>
            <a:r>
              <a:rPr b="0" lang="ru-RU" sz="1650" spc="-1" strike="noStrike">
                <a:solidFill>
                  <a:srgbClr val="d81b60"/>
                </a:solidFill>
                <a:latin typeface="Roboto Mono"/>
                <a:ea typeface="Roboto Mono"/>
              </a:rPr>
              <a:t>/* Do some non-related work ... */</a:t>
            </a:r>
            <a:endParaRPr b="0" lang="en-US" sz="1650" spc="-1" strike="noStrike">
              <a:latin typeface="Arial"/>
            </a:endParaRPr>
          </a:p>
          <a:p>
            <a:pPr>
              <a:lnSpc>
                <a:spcPct val="100000"/>
              </a:lnSpc>
              <a:tabLst>
                <a:tab algn="l" pos="0"/>
              </a:tabLst>
            </a:pPr>
            <a:endParaRPr b="0" lang="en-US" sz="165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while</a:t>
            </a:r>
            <a:r>
              <a:rPr b="0" lang="ru-RU" sz="1650" spc="-1" strike="noStrike">
                <a:solidFill>
                  <a:srgbClr val="37474f"/>
                </a:solidFill>
                <a:latin typeface="Roboto Mono"/>
                <a:ea typeface="Roboto Mono"/>
              </a:rPr>
              <a:t> (aio_error(&amp;cb) == EINPROGRESS) {};</a:t>
            </a:r>
            <a:endParaRPr b="0" lang="en-US" sz="1650" spc="-1" strike="noStrike">
              <a:latin typeface="Arial"/>
            </a:endParaRPr>
          </a:p>
          <a:p>
            <a:pPr>
              <a:lnSpc>
                <a:spcPct val="100000"/>
              </a:lnSpc>
              <a:tabLst>
                <a:tab algn="l" pos="0"/>
              </a:tabLst>
            </a:pPr>
            <a:endParaRPr b="0" lang="en-US" sz="1650" spc="-1" strike="noStrike">
              <a:latin typeface="Arial"/>
            </a:endParaRPr>
          </a:p>
          <a:p>
            <a:pPr>
              <a:lnSpc>
                <a:spcPct val="150000"/>
              </a:lnSpc>
              <a:tabLst>
                <a:tab algn="l" pos="0"/>
              </a:tabLst>
            </a:pP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result = aio_return(&amp;cb);</a:t>
            </a:r>
            <a:endParaRPr b="0" lang="en-US" sz="1650" spc="-1" strike="noStrike">
              <a:latin typeface="Arial"/>
            </a:endParaRPr>
          </a:p>
        </p:txBody>
      </p:sp>
      <p:sp>
        <p:nvSpPr>
          <p:cNvPr id="744" name="CustomShape 4"/>
          <p:cNvSpPr/>
          <p:nvPr/>
        </p:nvSpPr>
        <p:spPr>
          <a:xfrm>
            <a:off x="7115040" y="1485360"/>
            <a:ext cx="4828680" cy="40780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50" spc="-1" strike="noStrike">
                <a:solidFill>
                  <a:srgbClr val="3f51b5"/>
                </a:solidFill>
                <a:latin typeface="Roboto Mono"/>
                <a:ea typeface="Roboto Mono"/>
              </a:rPr>
              <a:t>char</a:t>
            </a:r>
            <a:r>
              <a:rPr b="0" lang="ru-RU" sz="1650" spc="-1" strike="noStrike">
                <a:solidFill>
                  <a:srgbClr val="37474f"/>
                </a:solidFill>
                <a:latin typeface="Roboto Mono"/>
                <a:ea typeface="Roboto Mono"/>
              </a:rPr>
              <a:t> buffer[</a:t>
            </a:r>
            <a:r>
              <a:rPr b="0" lang="ru-RU" sz="1650" spc="-1" strike="noStrike">
                <a:solidFill>
                  <a:srgbClr val="c53929"/>
                </a:solidFill>
                <a:latin typeface="Roboto Mono"/>
                <a:ea typeface="Roboto Mono"/>
              </a:rPr>
              <a:t>1024</a:t>
            </a:r>
            <a:r>
              <a:rPr b="0" lang="ru-RU" sz="1650" spc="-1" strike="noStrike">
                <a:solidFill>
                  <a:srgbClr val="37474f"/>
                </a:solidFill>
                <a:latin typeface="Roboto Mono"/>
                <a:ea typeface="Roboto Mono"/>
              </a:rPr>
              <a:t>];</a:t>
            </a:r>
            <a:endParaRPr b="0" lang="en-US" sz="1650" spc="-1" strike="noStrike">
              <a:latin typeface="Arial"/>
            </a:endParaRPr>
          </a:p>
          <a:p>
            <a:pPr>
              <a:lnSpc>
                <a:spcPct val="100000"/>
              </a:lnSpc>
              <a:tabLst>
                <a:tab algn="l" pos="0"/>
              </a:tabLst>
            </a:pPr>
            <a:endParaRPr b="0" lang="en-US" sz="165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struct</a:t>
            </a:r>
            <a:r>
              <a:rPr b="0" lang="ru-RU" sz="1650" spc="-1" strike="noStrike">
                <a:solidFill>
                  <a:srgbClr val="37474f"/>
                </a:solidFill>
                <a:latin typeface="Roboto Mono"/>
                <a:ea typeface="Roboto Mono"/>
              </a:rPr>
              <a:t> </a:t>
            </a:r>
            <a:r>
              <a:rPr b="0" lang="ru-RU" sz="1650" spc="-1" strike="noStrike">
                <a:solidFill>
                  <a:srgbClr val="9c27b0"/>
                </a:solidFill>
                <a:latin typeface="Roboto Mono"/>
                <a:ea typeface="Roboto Mono"/>
              </a:rPr>
              <a:t>aiocb</a:t>
            </a:r>
            <a:r>
              <a:rPr b="0" lang="ru-RU" sz="1650" spc="-1" strike="noStrike">
                <a:solidFill>
                  <a:srgbClr val="37474f"/>
                </a:solidFill>
                <a:latin typeface="Roboto Mono"/>
                <a:ea typeface="Roboto Mono"/>
              </a:rPr>
              <a:t> cb;</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memset(&amp;cb, </a:t>
            </a:r>
            <a:r>
              <a:rPr b="0" lang="ru-RU" sz="1650" spc="-1" strike="noStrike">
                <a:solidFill>
                  <a:srgbClr val="c53929"/>
                </a:solidFill>
                <a:latin typeface="Roboto Mono"/>
                <a:ea typeface="Roboto Mono"/>
              </a:rPr>
              <a:t>0</a:t>
            </a:r>
            <a:r>
              <a:rPr b="0" lang="ru-RU" sz="1650" spc="-1" strike="noStrike">
                <a:solidFill>
                  <a:srgbClr val="37474f"/>
                </a:solidFill>
                <a:latin typeface="Roboto Mono"/>
                <a:ea typeface="Roboto Mono"/>
              </a:rPr>
              <a:t>, </a:t>
            </a:r>
            <a:r>
              <a:rPr b="0" lang="ru-RU" sz="1650" spc="-1" strike="noStrike">
                <a:solidFill>
                  <a:srgbClr val="3f51b5"/>
                </a:solidFill>
                <a:latin typeface="Roboto Mono"/>
                <a:ea typeface="Roboto Mono"/>
              </a:rPr>
              <a:t>sizeof</a:t>
            </a:r>
            <a:r>
              <a:rPr b="0" lang="ru-RU" sz="1650" spc="-1" strike="noStrike">
                <a:solidFill>
                  <a:srgbClr val="37474f"/>
                </a:solidFill>
                <a:latin typeface="Roboto Mono"/>
                <a:ea typeface="Roboto Mono"/>
              </a:rPr>
              <a:t>(cb));</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cb.aio_fieldes = fd;</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cb.aio_offset = lseek(fd, </a:t>
            </a:r>
            <a:r>
              <a:rPr b="0" lang="ru-RU" sz="1650" spc="-1" strike="noStrike">
                <a:solidFill>
                  <a:srgbClr val="c53929"/>
                </a:solidFill>
                <a:latin typeface="Roboto Mono"/>
                <a:ea typeface="Roboto Mono"/>
              </a:rPr>
              <a:t>0</a:t>
            </a:r>
            <a:r>
              <a:rPr b="0" lang="ru-RU" sz="1650" spc="-1" strike="noStrike">
                <a:solidFill>
                  <a:srgbClr val="37474f"/>
                </a:solidFill>
                <a:latin typeface="Roboto Mono"/>
                <a:ea typeface="Roboto Mono"/>
              </a:rPr>
              <a:t>, </a:t>
            </a:r>
            <a:r>
              <a:rPr b="0" lang="ru-RU" sz="1650" spc="-1" strike="noStrike">
                <a:solidFill>
                  <a:srgbClr val="c53929"/>
                </a:solidFill>
                <a:latin typeface="Roboto Mono"/>
                <a:ea typeface="Roboto Mono"/>
              </a:rPr>
              <a:t>SEEK_CUR</a:t>
            </a:r>
            <a:r>
              <a:rPr b="0" lang="ru-RU" sz="1650" spc="-1" strike="noStrike">
                <a:solidFill>
                  <a:srgbClr val="37474f"/>
                </a:solidFill>
                <a:latin typeface="Roboto Mono"/>
                <a:ea typeface="Roboto Mono"/>
              </a:rPr>
              <a:t>);</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cb.aio_buf = buffer;</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cb.aio_nbytes = </a:t>
            </a:r>
            <a:r>
              <a:rPr b="0" lang="ru-RU" sz="1650" spc="-1" strike="noStrike">
                <a:solidFill>
                  <a:srgbClr val="3f51b5"/>
                </a:solidFill>
                <a:latin typeface="Roboto Mono"/>
                <a:ea typeface="Roboto Mono"/>
              </a:rPr>
              <a:t>sizeof</a:t>
            </a:r>
            <a:r>
              <a:rPr b="0" lang="ru-RU" sz="1650" spc="-1" strike="noStrike">
                <a:solidFill>
                  <a:srgbClr val="37474f"/>
                </a:solidFill>
                <a:latin typeface="Roboto Mono"/>
                <a:ea typeface="Roboto Mono"/>
              </a:rPr>
              <a:t>(buffer);</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aio_read(&amp;cb);</a:t>
            </a:r>
            <a:endParaRPr b="0" lang="en-US" sz="1650" spc="-1" strike="noStrike">
              <a:latin typeface="Arial"/>
            </a:endParaRPr>
          </a:p>
          <a:p>
            <a:pPr>
              <a:lnSpc>
                <a:spcPct val="100000"/>
              </a:lnSpc>
              <a:tabLst>
                <a:tab algn="l" pos="0"/>
              </a:tabLst>
            </a:pPr>
            <a:endParaRPr b="0" lang="en-US" sz="1650" spc="-1" strike="noStrike">
              <a:latin typeface="Arial"/>
            </a:endParaRPr>
          </a:p>
          <a:p>
            <a:pPr>
              <a:lnSpc>
                <a:spcPct val="100000"/>
              </a:lnSpc>
              <a:tabLst>
                <a:tab algn="l" pos="0"/>
              </a:tabLst>
            </a:pPr>
            <a:r>
              <a:rPr b="0" lang="ru-RU" sz="1650" spc="-1" strike="noStrike">
                <a:solidFill>
                  <a:srgbClr val="d81b60"/>
                </a:solidFill>
                <a:latin typeface="Roboto Mono"/>
                <a:ea typeface="Roboto Mono"/>
              </a:rPr>
              <a:t>/* Do some non-related work ... */</a:t>
            </a:r>
            <a:endParaRPr b="0" lang="en-US" sz="1650" spc="-1" strike="noStrike">
              <a:latin typeface="Arial"/>
            </a:endParaRPr>
          </a:p>
          <a:p>
            <a:pPr>
              <a:lnSpc>
                <a:spcPct val="100000"/>
              </a:lnSpc>
              <a:tabLst>
                <a:tab algn="l" pos="0"/>
              </a:tabLst>
            </a:pP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aio_suspend(&amp;cb, </a:t>
            </a:r>
            <a:r>
              <a:rPr b="0" lang="ru-RU" sz="1650" spc="-1" strike="noStrike">
                <a:solidFill>
                  <a:srgbClr val="c53929"/>
                </a:solidFill>
                <a:latin typeface="Roboto Mono"/>
                <a:ea typeface="Roboto Mono"/>
              </a:rPr>
              <a:t>1</a:t>
            </a:r>
            <a:r>
              <a:rPr b="0" lang="ru-RU" sz="1650" spc="-1" strike="noStrike">
                <a:solidFill>
                  <a:srgbClr val="37474f"/>
                </a:solidFill>
                <a:latin typeface="Roboto Mono"/>
                <a:ea typeface="Roboto Mono"/>
              </a:rPr>
              <a:t>, </a:t>
            </a:r>
            <a:r>
              <a:rPr b="0" lang="ru-RU" sz="1650" spc="-1" strike="noStrike">
                <a:solidFill>
                  <a:srgbClr val="c53929"/>
                </a:solidFill>
                <a:latin typeface="Roboto Mono"/>
                <a:ea typeface="Roboto Mono"/>
              </a:rPr>
              <a:t>NULL</a:t>
            </a:r>
            <a:r>
              <a:rPr b="0" lang="ru-RU" sz="1650" spc="-1" strike="noStrike">
                <a:solidFill>
                  <a:srgbClr val="37474f"/>
                </a:solidFill>
                <a:latin typeface="Roboto Mono"/>
                <a:ea typeface="Roboto Mono"/>
              </a:rPr>
              <a:t>);</a:t>
            </a:r>
            <a:endParaRPr b="0" lang="en-US" sz="1650" spc="-1" strike="noStrike">
              <a:latin typeface="Arial"/>
            </a:endParaRPr>
          </a:p>
          <a:p>
            <a:pPr>
              <a:lnSpc>
                <a:spcPct val="100000"/>
              </a:lnSpc>
              <a:tabLst>
                <a:tab algn="l" pos="0"/>
              </a:tabLst>
            </a:pPr>
            <a:endParaRPr b="0" lang="en-US" sz="1650" spc="-1" strike="noStrike">
              <a:latin typeface="Arial"/>
            </a:endParaRPr>
          </a:p>
          <a:p>
            <a:pPr>
              <a:lnSpc>
                <a:spcPct val="150000"/>
              </a:lnSpc>
              <a:tabLst>
                <a:tab algn="l" pos="0"/>
              </a:tabLst>
            </a:pP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result = aio_return(&amp;cb);</a:t>
            </a:r>
            <a:endParaRPr b="0" lang="en-US" sz="1650" spc="-1" strike="noStrike">
              <a:latin typeface="Arial"/>
            </a:endParaRPr>
          </a:p>
        </p:txBody>
      </p:sp>
      <p:sp>
        <p:nvSpPr>
          <p:cNvPr id="745" name="CustomShape 5"/>
          <p:cNvSpPr/>
          <p:nvPr/>
        </p:nvSpPr>
        <p:spPr>
          <a:xfrm>
            <a:off x="6067440" y="3138120"/>
            <a:ext cx="666360" cy="68580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ru-RU" sz="3300" spc="-1" strike="noStrike">
                <a:solidFill>
                  <a:srgbClr val="000000"/>
                </a:solidFill>
                <a:latin typeface="Arial"/>
                <a:ea typeface="Arial"/>
              </a:rPr>
              <a:t>=</a:t>
            </a:r>
            <a:endParaRPr b="0" lang="en-US" sz="3300" spc="-1" strike="noStrike">
              <a:latin typeface="Arial"/>
            </a:endParaRPr>
          </a:p>
        </p:txBody>
      </p:sp>
      <p:sp>
        <p:nvSpPr>
          <p:cNvPr id="746" name="CustomShape 6"/>
          <p:cNvSpPr/>
          <p:nvPr/>
        </p:nvSpPr>
        <p:spPr>
          <a:xfrm>
            <a:off x="3111840" y="5855760"/>
            <a:ext cx="5467320" cy="8107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50" spc="-1" strike="noStrike">
                <a:solidFill>
                  <a:srgbClr val="3f51b5"/>
                </a:solidFill>
                <a:latin typeface="Roboto Mono"/>
                <a:ea typeface="Roboto Mono"/>
              </a:rPr>
              <a:t>char</a:t>
            </a:r>
            <a:r>
              <a:rPr b="0" lang="ru-RU" sz="1650" spc="-1" strike="noStrike">
                <a:solidFill>
                  <a:srgbClr val="37474f"/>
                </a:solidFill>
                <a:latin typeface="Roboto Mono"/>
                <a:ea typeface="Roboto Mono"/>
              </a:rPr>
              <a:t> buffer[</a:t>
            </a:r>
            <a:r>
              <a:rPr b="0" lang="ru-RU" sz="1650" spc="-1" strike="noStrike">
                <a:solidFill>
                  <a:srgbClr val="c53929"/>
                </a:solidFill>
                <a:latin typeface="Roboto Mono"/>
                <a:ea typeface="Roboto Mono"/>
              </a:rPr>
              <a:t>1024</a:t>
            </a:r>
            <a:r>
              <a:rPr b="0" lang="ru-RU" sz="1650" spc="-1" strike="noStrike">
                <a:solidFill>
                  <a:srgbClr val="37474f"/>
                </a:solidFill>
                <a:latin typeface="Roboto Mono"/>
                <a:ea typeface="Roboto Mono"/>
              </a:rPr>
              <a:t>];</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read(fd, buffer, </a:t>
            </a:r>
            <a:r>
              <a:rPr b="0" lang="ru-RU" sz="1650" spc="-1" strike="noStrike">
                <a:solidFill>
                  <a:srgbClr val="3f51b5"/>
                </a:solidFill>
                <a:latin typeface="Roboto Mono"/>
                <a:ea typeface="Roboto Mono"/>
              </a:rPr>
              <a:t>sizeof</a:t>
            </a:r>
            <a:r>
              <a:rPr b="0" lang="ru-RU" sz="1650" spc="-1" strike="noStrike">
                <a:solidFill>
                  <a:srgbClr val="37474f"/>
                </a:solidFill>
                <a:latin typeface="Roboto Mono"/>
                <a:ea typeface="Roboto Mono"/>
              </a:rPr>
              <a:t>(buffer));</a:t>
            </a:r>
            <a:endParaRPr b="0" lang="en-US" sz="1650" spc="-1" strike="noStrike">
              <a:latin typeface="Arial"/>
            </a:endParaRPr>
          </a:p>
        </p:txBody>
      </p:sp>
      <p:sp>
        <p:nvSpPr>
          <p:cNvPr id="747" name="CustomShape 7"/>
          <p:cNvSpPr/>
          <p:nvPr/>
        </p:nvSpPr>
        <p:spPr>
          <a:xfrm>
            <a:off x="9312120" y="5898960"/>
            <a:ext cx="1288800" cy="347040"/>
          </a:xfrm>
          <a:prstGeom prst="roundRect">
            <a:avLst>
              <a:gd name="adj" fmla="val 16667"/>
            </a:avLst>
          </a:prstGeom>
          <a:solidFill>
            <a:srgbClr val="c53929"/>
          </a:solidFill>
          <a:ln w="9360">
            <a:solidFill>
              <a:srgbClr val="000000"/>
            </a:solidFill>
            <a:round/>
          </a:ln>
        </p:spPr>
        <p:style>
          <a:lnRef idx="0"/>
          <a:fillRef idx="0"/>
          <a:effectRef idx="0"/>
          <a:fontRef idx="minor"/>
        </p:style>
        <p:txBody>
          <a:bodyPr tIns="91440" bIns="91440" anchor="ctr">
            <a:noAutofit/>
          </a:bodyPr>
          <a:p>
            <a:pPr>
              <a:lnSpc>
                <a:spcPct val="100000"/>
              </a:lnSpc>
              <a:tabLst>
                <a:tab algn="l" pos="0"/>
              </a:tabLst>
            </a:pPr>
            <a:r>
              <a:rPr b="0" lang="ru-RU" sz="1500" spc="-1" strike="noStrike">
                <a:solidFill>
                  <a:srgbClr val="000000"/>
                </a:solidFill>
                <a:latin typeface="Arial"/>
                <a:ea typeface="Arial"/>
              </a:rPr>
              <a:t>pseudocode</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POSIX AIO</a:t>
            </a:r>
            <a:endParaRPr b="0" lang="en-US" sz="3200" spc="-1" strike="noStrike">
              <a:solidFill>
                <a:srgbClr val="000000"/>
              </a:solidFill>
              <a:latin typeface="Arial"/>
            </a:endParaRPr>
          </a:p>
        </p:txBody>
      </p:sp>
      <p:sp>
        <p:nvSpPr>
          <p:cNvPr id="749"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7A7D5C3F-1BB3-40A1-A504-E839E60C5CA9}"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750" name="CustomShape 3"/>
          <p:cNvSpPr/>
          <p:nvPr/>
        </p:nvSpPr>
        <p:spPr>
          <a:xfrm>
            <a:off x="2085840" y="1495440"/>
            <a:ext cx="4200120" cy="50576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050" spc="-1" strike="noStrike">
                <a:solidFill>
                  <a:srgbClr val="3f51b5"/>
                </a:solidFill>
                <a:latin typeface="Roboto Mono"/>
                <a:ea typeface="Roboto Mono"/>
              </a:rPr>
              <a:t>const</a:t>
            </a:r>
            <a:r>
              <a:rPr b="0" lang="ru-RU" sz="1050" spc="-1" strike="noStrike">
                <a:solidFill>
                  <a:srgbClr val="37474f"/>
                </a:solidFill>
                <a:latin typeface="Roboto Mono"/>
                <a:ea typeface="Roboto Mono"/>
              </a:rPr>
              <a:t> </a:t>
            </a:r>
            <a:r>
              <a:rPr b="0" lang="ru-RU" sz="1050" spc="-1" strike="noStrike">
                <a:solidFill>
                  <a:srgbClr val="3f51b5"/>
                </a:solidFill>
                <a:latin typeface="Roboto Mono"/>
                <a:ea typeface="Roboto Mono"/>
              </a:rPr>
              <a:t>int</a:t>
            </a:r>
            <a:r>
              <a:rPr b="0" lang="ru-RU" sz="1050" spc="-1" strike="noStrike">
                <a:solidFill>
                  <a:srgbClr val="37474f"/>
                </a:solidFill>
                <a:latin typeface="Roboto Mono"/>
                <a:ea typeface="Roboto Mono"/>
              </a:rPr>
              <a:t> chunk_size = </a:t>
            </a:r>
            <a:r>
              <a:rPr b="0" lang="ru-RU" sz="1050" spc="-1" strike="noStrike">
                <a:solidFill>
                  <a:srgbClr val="c53929"/>
                </a:solidFill>
                <a:latin typeface="Roboto Mono"/>
                <a:ea typeface="Roboto Mono"/>
              </a:rPr>
              <a:t>1024</a:t>
            </a:r>
            <a:r>
              <a:rPr b="0" lang="ru-RU" sz="1050" spc="-1" strike="noStrike">
                <a:solidFill>
                  <a:srgbClr val="37474f"/>
                </a:solidFill>
                <a:latin typeface="Roboto Mono"/>
                <a:ea typeface="Roboto Mono"/>
              </a:rPr>
              <a:t>;</a:t>
            </a:r>
            <a:endParaRPr b="0" lang="en-US" sz="1050" spc="-1" strike="noStrike">
              <a:latin typeface="Arial"/>
            </a:endParaRPr>
          </a:p>
          <a:p>
            <a:pPr>
              <a:lnSpc>
                <a:spcPct val="100000"/>
              </a:lnSpc>
              <a:tabLst>
                <a:tab algn="l" pos="0"/>
              </a:tabLst>
            </a:pPr>
            <a:r>
              <a:rPr b="0" lang="ru-RU" sz="1050" spc="-1" strike="noStrike">
                <a:solidFill>
                  <a:srgbClr val="3f51b5"/>
                </a:solidFill>
                <a:latin typeface="Roboto Mono"/>
                <a:ea typeface="Roboto Mono"/>
              </a:rPr>
              <a:t>char</a:t>
            </a:r>
            <a:r>
              <a:rPr b="0" lang="ru-RU" sz="1050" spc="-1" strike="noStrike">
                <a:solidFill>
                  <a:srgbClr val="37474f"/>
                </a:solidFill>
                <a:latin typeface="Roboto Mono"/>
                <a:ea typeface="Roboto Mono"/>
              </a:rPr>
              <a:t> buffer[chunk_size * </a:t>
            </a:r>
            <a:r>
              <a:rPr b="0" lang="ru-RU" sz="1050" spc="-1" strike="noStrike">
                <a:solidFill>
                  <a:srgbClr val="c53929"/>
                </a:solidFill>
                <a:latin typeface="Roboto Mono"/>
                <a:ea typeface="Roboto Mono"/>
              </a:rPr>
              <a:t>3</a:t>
            </a:r>
            <a:r>
              <a:rPr b="0" lang="ru-RU" sz="1050" spc="-1" strike="noStrike">
                <a:solidFill>
                  <a:srgbClr val="37474f"/>
                </a:solidFill>
                <a:latin typeface="Roboto Mono"/>
                <a:ea typeface="Roboto Mono"/>
              </a:rPr>
              <a:t>];</a:t>
            </a:r>
            <a:endParaRPr b="0" lang="en-US" sz="1050" spc="-1" strike="noStrike">
              <a:latin typeface="Arial"/>
            </a:endParaRPr>
          </a:p>
          <a:p>
            <a:pPr>
              <a:lnSpc>
                <a:spcPct val="100000"/>
              </a:lnSpc>
              <a:tabLst>
                <a:tab algn="l" pos="0"/>
              </a:tabLst>
            </a:pPr>
            <a:endParaRPr b="0" lang="en-US" sz="1050" spc="-1" strike="noStrike">
              <a:latin typeface="Arial"/>
            </a:endParaRPr>
          </a:p>
          <a:p>
            <a:pPr>
              <a:lnSpc>
                <a:spcPct val="100000"/>
              </a:lnSpc>
              <a:tabLst>
                <a:tab algn="l" pos="0"/>
              </a:tabLst>
            </a:pPr>
            <a:r>
              <a:rPr b="0" lang="ru-RU" sz="1050" spc="-1" strike="noStrike">
                <a:solidFill>
                  <a:srgbClr val="3f51b5"/>
                </a:solidFill>
                <a:latin typeface="Roboto Mono"/>
                <a:ea typeface="Roboto Mono"/>
              </a:rPr>
              <a:t>struct</a:t>
            </a:r>
            <a:r>
              <a:rPr b="0" lang="ru-RU" sz="1050" spc="-1" strike="noStrike">
                <a:solidFill>
                  <a:srgbClr val="37474f"/>
                </a:solidFill>
                <a:latin typeface="Roboto Mono"/>
                <a:ea typeface="Roboto Mono"/>
              </a:rPr>
              <a:t> </a:t>
            </a:r>
            <a:r>
              <a:rPr b="0" lang="ru-RU" sz="1050" spc="-1" strike="noStrike">
                <a:solidFill>
                  <a:srgbClr val="9c27b0"/>
                </a:solidFill>
                <a:latin typeface="Roboto Mono"/>
                <a:ea typeface="Roboto Mono"/>
              </a:rPr>
              <a:t>aiocb</a:t>
            </a:r>
            <a:r>
              <a:rPr b="0" lang="ru-RU" sz="1050" spc="-1" strike="noStrike">
                <a:solidFill>
                  <a:srgbClr val="37474f"/>
                </a:solidFill>
                <a:latin typeface="Roboto Mono"/>
                <a:ea typeface="Roboto Mono"/>
              </a:rPr>
              <a:t> cb[</a:t>
            </a:r>
            <a:r>
              <a:rPr b="0" lang="ru-RU" sz="1050" spc="-1" strike="noStrike">
                <a:solidFill>
                  <a:srgbClr val="c53929"/>
                </a:solidFill>
                <a:latin typeface="Roboto Mono"/>
                <a:ea typeface="Roboto Mono"/>
              </a:rPr>
              <a:t>3</a:t>
            </a:r>
            <a:r>
              <a:rPr b="0" lang="ru-RU" sz="1050" spc="-1" strike="noStrike">
                <a:solidFill>
                  <a:srgbClr val="37474f"/>
                </a:solidFill>
                <a:latin typeface="Roboto Mono"/>
                <a:ea typeface="Roboto Mono"/>
              </a:rPr>
              <a:t>];</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memset(cb, </a:t>
            </a:r>
            <a:r>
              <a:rPr b="0" lang="ru-RU" sz="1050" spc="-1" strike="noStrike">
                <a:solidFill>
                  <a:srgbClr val="c53929"/>
                </a:solidFill>
                <a:latin typeface="Roboto Mono"/>
                <a:ea typeface="Roboto Mono"/>
              </a:rPr>
              <a:t>0</a:t>
            </a:r>
            <a:r>
              <a:rPr b="0" lang="ru-RU" sz="1050" spc="-1" strike="noStrike">
                <a:solidFill>
                  <a:srgbClr val="37474f"/>
                </a:solidFill>
                <a:latin typeface="Roboto Mono"/>
                <a:ea typeface="Roboto Mono"/>
              </a:rPr>
              <a:t>, </a:t>
            </a:r>
            <a:r>
              <a:rPr b="0" lang="ru-RU" sz="1050" spc="-1" strike="noStrike">
                <a:solidFill>
                  <a:srgbClr val="3f51b5"/>
                </a:solidFill>
                <a:latin typeface="Roboto Mono"/>
                <a:ea typeface="Roboto Mono"/>
              </a:rPr>
              <a:t>sizeof</a:t>
            </a:r>
            <a:r>
              <a:rPr b="0" lang="ru-RU" sz="1050" spc="-1" strike="noStrike">
                <a:solidFill>
                  <a:srgbClr val="37474f"/>
                </a:solidFill>
                <a:latin typeface="Roboto Mono"/>
                <a:ea typeface="Roboto Mono"/>
              </a:rPr>
              <a:t>(cb));</a:t>
            </a:r>
            <a:endParaRPr b="0" lang="en-US" sz="1050" spc="-1" strike="noStrike">
              <a:latin typeface="Arial"/>
            </a:endParaRPr>
          </a:p>
          <a:p>
            <a:pPr>
              <a:lnSpc>
                <a:spcPct val="100000"/>
              </a:lnSpc>
              <a:tabLst>
                <a:tab algn="l" pos="0"/>
              </a:tabLst>
            </a:pPr>
            <a:r>
              <a:rPr b="0" lang="ru-RU" sz="1050" spc="-1" strike="noStrike">
                <a:solidFill>
                  <a:srgbClr val="3f51b5"/>
                </a:solidFill>
                <a:latin typeface="Roboto Mono"/>
                <a:ea typeface="Roboto Mono"/>
              </a:rPr>
              <a:t>for</a:t>
            </a:r>
            <a:r>
              <a:rPr b="0" lang="ru-RU" sz="1050" spc="-1" strike="noStrike">
                <a:solidFill>
                  <a:srgbClr val="37474f"/>
                </a:solidFill>
                <a:latin typeface="Roboto Mono"/>
                <a:ea typeface="Roboto Mono"/>
              </a:rPr>
              <a:t> (</a:t>
            </a:r>
            <a:r>
              <a:rPr b="0" lang="ru-RU" sz="1050" spc="-1" strike="noStrike">
                <a:solidFill>
                  <a:srgbClr val="3f51b5"/>
                </a:solidFill>
                <a:latin typeface="Roboto Mono"/>
                <a:ea typeface="Roboto Mono"/>
              </a:rPr>
              <a:t>int</a:t>
            </a:r>
            <a:r>
              <a:rPr b="0" lang="ru-RU" sz="1050" spc="-1" strike="noStrike">
                <a:solidFill>
                  <a:srgbClr val="37474f"/>
                </a:solidFill>
                <a:latin typeface="Roboto Mono"/>
                <a:ea typeface="Roboto Mono"/>
              </a:rPr>
              <a:t> i = </a:t>
            </a:r>
            <a:r>
              <a:rPr b="0" lang="ru-RU" sz="1050" spc="-1" strike="noStrike">
                <a:solidFill>
                  <a:srgbClr val="c53929"/>
                </a:solidFill>
                <a:latin typeface="Roboto Mono"/>
                <a:ea typeface="Roboto Mono"/>
              </a:rPr>
              <a:t>0</a:t>
            </a:r>
            <a:r>
              <a:rPr b="0" lang="ru-RU" sz="1050" spc="-1" strike="noStrike">
                <a:solidFill>
                  <a:srgbClr val="37474f"/>
                </a:solidFill>
                <a:latin typeface="Roboto Mono"/>
                <a:ea typeface="Roboto Mono"/>
              </a:rPr>
              <a:t>; i &lt; </a:t>
            </a:r>
            <a:r>
              <a:rPr b="0" lang="ru-RU" sz="1050" spc="-1" strike="noStrike">
                <a:solidFill>
                  <a:srgbClr val="c53929"/>
                </a:solidFill>
                <a:latin typeface="Roboto Mono"/>
                <a:ea typeface="Roboto Mono"/>
              </a:rPr>
              <a:t>3</a:t>
            </a:r>
            <a:r>
              <a:rPr b="0" lang="ru-RU" sz="1050" spc="-1" strike="noStrike">
                <a:solidFill>
                  <a:srgbClr val="37474f"/>
                </a:solidFill>
                <a:latin typeface="Roboto Mono"/>
                <a:ea typeface="Roboto Mono"/>
              </a:rPr>
              <a:t>; ++i) {</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7474f"/>
                </a:solidFill>
                <a:latin typeface="Roboto Mono"/>
                <a:ea typeface="Roboto Mono"/>
              </a:rPr>
              <a:t>cb[i].aio_fieldes = fd;</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7474f"/>
                </a:solidFill>
                <a:latin typeface="Roboto Mono"/>
                <a:ea typeface="Roboto Mono"/>
              </a:rPr>
              <a:t>cb[i].aio_nbytes = chunk_size;</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7474f"/>
                </a:solidFill>
                <a:latin typeface="Roboto Mono"/>
                <a:ea typeface="Roboto Mono"/>
              </a:rPr>
              <a:t>cb[i].aio_lio_opcode = LIO_READ;</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a:t>
            </a:r>
            <a:endParaRPr b="0" lang="en-US" sz="1050" spc="-1" strike="noStrike">
              <a:latin typeface="Arial"/>
            </a:endParaRPr>
          </a:p>
          <a:p>
            <a:pPr>
              <a:lnSpc>
                <a:spcPct val="100000"/>
              </a:lnSpc>
              <a:tabLst>
                <a:tab algn="l" pos="0"/>
              </a:tabLst>
            </a:pP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cb[</a:t>
            </a:r>
            <a:r>
              <a:rPr b="0" lang="ru-RU" sz="1050" spc="-1" strike="noStrike">
                <a:solidFill>
                  <a:srgbClr val="c53929"/>
                </a:solidFill>
                <a:latin typeface="Roboto Mono"/>
                <a:ea typeface="Roboto Mono"/>
              </a:rPr>
              <a:t>1</a:t>
            </a:r>
            <a:r>
              <a:rPr b="0" lang="ru-RU" sz="1050" spc="-1" strike="noStrike">
                <a:solidFill>
                  <a:srgbClr val="37474f"/>
                </a:solidFill>
                <a:latin typeface="Roboto Mono"/>
                <a:ea typeface="Roboto Mono"/>
              </a:rPr>
              <a:t>].aio_offset = lseek(fd, </a:t>
            </a:r>
            <a:r>
              <a:rPr b="0" lang="ru-RU" sz="1050" spc="-1" strike="noStrike">
                <a:solidFill>
                  <a:srgbClr val="c53929"/>
                </a:solidFill>
                <a:latin typeface="Roboto Mono"/>
                <a:ea typeface="Roboto Mono"/>
              </a:rPr>
              <a:t>0</a:t>
            </a:r>
            <a:r>
              <a:rPr b="0" lang="ru-RU" sz="1050" spc="-1" strike="noStrike">
                <a:solidFill>
                  <a:srgbClr val="37474f"/>
                </a:solidFill>
                <a:latin typeface="Roboto Mono"/>
                <a:ea typeface="Roboto Mono"/>
              </a:rPr>
              <a:t>, </a:t>
            </a:r>
            <a:r>
              <a:rPr b="0" lang="ru-RU" sz="1050" spc="-1" strike="noStrike">
                <a:solidFill>
                  <a:srgbClr val="c53929"/>
                </a:solidFill>
                <a:latin typeface="Roboto Mono"/>
                <a:ea typeface="Roboto Mono"/>
              </a:rPr>
              <a:t>SEEK_CUR</a:t>
            </a:r>
            <a:r>
              <a:rPr b="0" lang="ru-RU" sz="1050" spc="-1" strike="noStrike">
                <a:solidFill>
                  <a:srgbClr val="37474f"/>
                </a:solidFill>
                <a:latin typeface="Roboto Mono"/>
                <a:ea typeface="Roboto Mono"/>
              </a:rPr>
              <a:t>);</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cb[</a:t>
            </a:r>
            <a:r>
              <a:rPr b="0" lang="ru-RU" sz="1050" spc="-1" strike="noStrike">
                <a:solidFill>
                  <a:srgbClr val="c53929"/>
                </a:solidFill>
                <a:latin typeface="Roboto Mono"/>
                <a:ea typeface="Roboto Mono"/>
              </a:rPr>
              <a:t>2</a:t>
            </a:r>
            <a:r>
              <a:rPr b="0" lang="ru-RU" sz="1050" spc="-1" strike="noStrike">
                <a:solidFill>
                  <a:srgbClr val="37474f"/>
                </a:solidFill>
                <a:latin typeface="Roboto Mono"/>
                <a:ea typeface="Roboto Mono"/>
              </a:rPr>
              <a:t>].aio_offset =</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7474f"/>
                </a:solidFill>
                <a:latin typeface="Roboto Mono"/>
                <a:ea typeface="Roboto Mono"/>
              </a:rPr>
              <a:t>cb[</a:t>
            </a:r>
            <a:r>
              <a:rPr b="0" lang="ru-RU" sz="1050" spc="-1" strike="noStrike">
                <a:solidFill>
                  <a:srgbClr val="c53929"/>
                </a:solidFill>
                <a:latin typeface="Roboto Mono"/>
                <a:ea typeface="Roboto Mono"/>
              </a:rPr>
              <a:t>1</a:t>
            </a:r>
            <a:r>
              <a:rPr b="0" lang="ru-RU" sz="1050" spc="-1" strike="noStrike">
                <a:solidFill>
                  <a:srgbClr val="37474f"/>
                </a:solidFill>
                <a:latin typeface="Roboto Mono"/>
                <a:ea typeface="Roboto Mono"/>
              </a:rPr>
              <a:t>].aio_offset + chunk_size;</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cb[</a:t>
            </a:r>
            <a:r>
              <a:rPr b="0" lang="ru-RU" sz="1050" spc="-1" strike="noStrike">
                <a:solidFill>
                  <a:srgbClr val="c53929"/>
                </a:solidFill>
                <a:latin typeface="Roboto Mono"/>
                <a:ea typeface="Roboto Mono"/>
              </a:rPr>
              <a:t>3</a:t>
            </a:r>
            <a:r>
              <a:rPr b="0" lang="ru-RU" sz="1050" spc="-1" strike="noStrike">
                <a:solidFill>
                  <a:srgbClr val="37474f"/>
                </a:solidFill>
                <a:latin typeface="Roboto Mono"/>
                <a:ea typeface="Roboto Mono"/>
              </a:rPr>
              <a:t>].aio_offset =</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        </a:t>
            </a:r>
            <a:r>
              <a:rPr b="0" lang="ru-RU" sz="1050" spc="-1" strike="noStrike">
                <a:solidFill>
                  <a:srgbClr val="37474f"/>
                </a:solidFill>
                <a:latin typeface="Roboto Mono"/>
                <a:ea typeface="Roboto Mono"/>
              </a:rPr>
              <a:t>cb[</a:t>
            </a:r>
            <a:r>
              <a:rPr b="0" lang="ru-RU" sz="1050" spc="-1" strike="noStrike">
                <a:solidFill>
                  <a:srgbClr val="c53929"/>
                </a:solidFill>
                <a:latin typeface="Roboto Mono"/>
                <a:ea typeface="Roboto Mono"/>
              </a:rPr>
              <a:t>2</a:t>
            </a:r>
            <a:r>
              <a:rPr b="0" lang="ru-RU" sz="1050" spc="-1" strike="noStrike">
                <a:solidFill>
                  <a:srgbClr val="37474f"/>
                </a:solidFill>
                <a:latin typeface="Roboto Mono"/>
                <a:ea typeface="Roboto Mono"/>
              </a:rPr>
              <a:t>].aio_offset + chunk_size;</a:t>
            </a:r>
            <a:endParaRPr b="0" lang="en-US" sz="1050" spc="-1" strike="noStrike">
              <a:latin typeface="Arial"/>
            </a:endParaRPr>
          </a:p>
          <a:p>
            <a:pPr>
              <a:lnSpc>
                <a:spcPct val="100000"/>
              </a:lnSpc>
              <a:tabLst>
                <a:tab algn="l" pos="0"/>
              </a:tabLst>
            </a:pP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cb[</a:t>
            </a:r>
            <a:r>
              <a:rPr b="0" lang="ru-RU" sz="1050" spc="-1" strike="noStrike">
                <a:solidFill>
                  <a:srgbClr val="c53929"/>
                </a:solidFill>
                <a:latin typeface="Roboto Mono"/>
                <a:ea typeface="Roboto Mono"/>
              </a:rPr>
              <a:t>1</a:t>
            </a:r>
            <a:r>
              <a:rPr b="0" lang="ru-RU" sz="1050" spc="-1" strike="noStrike">
                <a:solidFill>
                  <a:srgbClr val="37474f"/>
                </a:solidFill>
                <a:latin typeface="Roboto Mono"/>
                <a:ea typeface="Roboto Mono"/>
              </a:rPr>
              <a:t>].aio_buf = buffer;</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cb[</a:t>
            </a:r>
            <a:r>
              <a:rPr b="0" lang="ru-RU" sz="1050" spc="-1" strike="noStrike">
                <a:solidFill>
                  <a:srgbClr val="c53929"/>
                </a:solidFill>
                <a:latin typeface="Roboto Mono"/>
                <a:ea typeface="Roboto Mono"/>
              </a:rPr>
              <a:t>2</a:t>
            </a:r>
            <a:r>
              <a:rPr b="0" lang="ru-RU" sz="1050" spc="-1" strike="noStrike">
                <a:solidFill>
                  <a:srgbClr val="37474f"/>
                </a:solidFill>
                <a:latin typeface="Roboto Mono"/>
                <a:ea typeface="Roboto Mono"/>
              </a:rPr>
              <a:t>].aio_buf = buffer + chunk_size;</a:t>
            </a: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cb[</a:t>
            </a:r>
            <a:r>
              <a:rPr b="0" lang="ru-RU" sz="1050" spc="-1" strike="noStrike">
                <a:solidFill>
                  <a:srgbClr val="c53929"/>
                </a:solidFill>
                <a:latin typeface="Roboto Mono"/>
                <a:ea typeface="Roboto Mono"/>
              </a:rPr>
              <a:t>3</a:t>
            </a:r>
            <a:r>
              <a:rPr b="0" lang="ru-RU" sz="1050" spc="-1" strike="noStrike">
                <a:solidFill>
                  <a:srgbClr val="37474f"/>
                </a:solidFill>
                <a:latin typeface="Roboto Mono"/>
                <a:ea typeface="Roboto Mono"/>
              </a:rPr>
              <a:t>].aio_buf = buffer + chunk_size * </a:t>
            </a:r>
            <a:r>
              <a:rPr b="0" lang="ru-RU" sz="1050" spc="-1" strike="noStrike">
                <a:solidFill>
                  <a:srgbClr val="c53929"/>
                </a:solidFill>
                <a:latin typeface="Roboto Mono"/>
                <a:ea typeface="Roboto Mono"/>
              </a:rPr>
              <a:t>2</a:t>
            </a:r>
            <a:r>
              <a:rPr b="0" lang="ru-RU" sz="1050" spc="-1" strike="noStrike">
                <a:solidFill>
                  <a:srgbClr val="37474f"/>
                </a:solidFill>
                <a:latin typeface="Roboto Mono"/>
                <a:ea typeface="Roboto Mono"/>
              </a:rPr>
              <a:t>;</a:t>
            </a:r>
            <a:endParaRPr b="0" lang="en-US" sz="1050" spc="-1" strike="noStrike">
              <a:latin typeface="Arial"/>
            </a:endParaRPr>
          </a:p>
          <a:p>
            <a:pPr>
              <a:lnSpc>
                <a:spcPct val="100000"/>
              </a:lnSpc>
              <a:tabLst>
                <a:tab algn="l" pos="0"/>
              </a:tabLst>
            </a:pP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lio_listio(LIO_NOWAIT, cb, </a:t>
            </a:r>
            <a:r>
              <a:rPr b="0" lang="ru-RU" sz="1050" spc="-1" strike="noStrike">
                <a:solidFill>
                  <a:srgbClr val="c53929"/>
                </a:solidFill>
                <a:latin typeface="Roboto Mono"/>
                <a:ea typeface="Roboto Mono"/>
              </a:rPr>
              <a:t>3</a:t>
            </a:r>
            <a:r>
              <a:rPr b="0" lang="ru-RU" sz="1050" spc="-1" strike="noStrike">
                <a:solidFill>
                  <a:srgbClr val="37474f"/>
                </a:solidFill>
                <a:latin typeface="Roboto Mono"/>
                <a:ea typeface="Roboto Mono"/>
              </a:rPr>
              <a:t>, </a:t>
            </a:r>
            <a:r>
              <a:rPr b="0" lang="ru-RU" sz="1050" spc="-1" strike="noStrike">
                <a:solidFill>
                  <a:srgbClr val="c53929"/>
                </a:solidFill>
                <a:latin typeface="Roboto Mono"/>
                <a:ea typeface="Roboto Mono"/>
              </a:rPr>
              <a:t>NULL</a:t>
            </a:r>
            <a:r>
              <a:rPr b="0" lang="ru-RU" sz="1050" spc="-1" strike="noStrike">
                <a:solidFill>
                  <a:srgbClr val="37474f"/>
                </a:solidFill>
                <a:latin typeface="Roboto Mono"/>
                <a:ea typeface="Roboto Mono"/>
              </a:rPr>
              <a:t>);</a:t>
            </a:r>
            <a:endParaRPr b="0" lang="en-US" sz="1050" spc="-1" strike="noStrike">
              <a:latin typeface="Arial"/>
            </a:endParaRPr>
          </a:p>
          <a:p>
            <a:pPr>
              <a:lnSpc>
                <a:spcPct val="100000"/>
              </a:lnSpc>
              <a:tabLst>
                <a:tab algn="l" pos="0"/>
              </a:tabLst>
            </a:pPr>
            <a:endParaRPr b="0" lang="en-US" sz="1050" spc="-1" strike="noStrike">
              <a:latin typeface="Arial"/>
            </a:endParaRPr>
          </a:p>
          <a:p>
            <a:pPr>
              <a:lnSpc>
                <a:spcPct val="100000"/>
              </a:lnSpc>
              <a:tabLst>
                <a:tab algn="l" pos="0"/>
              </a:tabLst>
            </a:pPr>
            <a:r>
              <a:rPr b="0" lang="ru-RU" sz="1050" spc="-1" strike="noStrike">
                <a:solidFill>
                  <a:srgbClr val="d81b60"/>
                </a:solidFill>
                <a:latin typeface="Roboto Mono"/>
                <a:ea typeface="Roboto Mono"/>
              </a:rPr>
              <a:t>/* Do some non-related work ... */</a:t>
            </a:r>
            <a:endParaRPr b="0" lang="en-US" sz="1050" spc="-1" strike="noStrike">
              <a:latin typeface="Arial"/>
            </a:endParaRPr>
          </a:p>
          <a:p>
            <a:pPr>
              <a:lnSpc>
                <a:spcPct val="100000"/>
              </a:lnSpc>
              <a:tabLst>
                <a:tab algn="l" pos="0"/>
              </a:tabLst>
            </a:pPr>
            <a:endParaRPr b="0" lang="en-US" sz="1050" spc="-1" strike="noStrike">
              <a:latin typeface="Arial"/>
            </a:endParaRPr>
          </a:p>
          <a:p>
            <a:pPr>
              <a:lnSpc>
                <a:spcPct val="100000"/>
              </a:lnSpc>
              <a:tabLst>
                <a:tab algn="l" pos="0"/>
              </a:tabLst>
            </a:pPr>
            <a:r>
              <a:rPr b="0" lang="ru-RU" sz="1050" spc="-1" strike="noStrike">
                <a:solidFill>
                  <a:srgbClr val="37474f"/>
                </a:solidFill>
                <a:latin typeface="Roboto Mono"/>
                <a:ea typeface="Roboto Mono"/>
              </a:rPr>
              <a:t>aio_suspend(cb, </a:t>
            </a:r>
            <a:r>
              <a:rPr b="0" lang="ru-RU" sz="1050" spc="-1" strike="noStrike">
                <a:solidFill>
                  <a:srgbClr val="c53929"/>
                </a:solidFill>
                <a:latin typeface="Roboto Mono"/>
                <a:ea typeface="Roboto Mono"/>
              </a:rPr>
              <a:t>3</a:t>
            </a:r>
            <a:r>
              <a:rPr b="0" lang="ru-RU" sz="1050" spc="-1" strike="noStrike">
                <a:solidFill>
                  <a:srgbClr val="37474f"/>
                </a:solidFill>
                <a:latin typeface="Roboto Mono"/>
                <a:ea typeface="Roboto Mono"/>
              </a:rPr>
              <a:t>, </a:t>
            </a:r>
            <a:r>
              <a:rPr b="0" lang="ru-RU" sz="1050" spc="-1" strike="noStrike">
                <a:solidFill>
                  <a:srgbClr val="c53929"/>
                </a:solidFill>
                <a:latin typeface="Roboto Mono"/>
                <a:ea typeface="Roboto Mono"/>
              </a:rPr>
              <a:t>NULL</a:t>
            </a:r>
            <a:r>
              <a:rPr b="0" lang="ru-RU" sz="1050" spc="-1" strike="noStrike">
                <a:solidFill>
                  <a:srgbClr val="37474f"/>
                </a:solidFill>
                <a:latin typeface="Roboto Mono"/>
                <a:ea typeface="Roboto Mono"/>
              </a:rPr>
              <a:t>);</a:t>
            </a:r>
            <a:endParaRPr b="0" lang="en-US" sz="1050" spc="-1" strike="noStrike">
              <a:latin typeface="Arial"/>
            </a:endParaRPr>
          </a:p>
          <a:p>
            <a:pPr>
              <a:lnSpc>
                <a:spcPct val="100000"/>
              </a:lnSpc>
              <a:tabLst>
                <a:tab algn="l" pos="0"/>
              </a:tabLst>
            </a:pPr>
            <a:endParaRPr b="0" lang="en-US" sz="1050" spc="-1" strike="noStrike">
              <a:latin typeface="Arial"/>
            </a:endParaRPr>
          </a:p>
          <a:p>
            <a:pPr>
              <a:lnSpc>
                <a:spcPct val="100000"/>
              </a:lnSpc>
              <a:tabLst>
                <a:tab algn="l" pos="0"/>
              </a:tabLst>
            </a:pPr>
            <a:r>
              <a:rPr b="0" lang="ru-RU" sz="1050" spc="-1" strike="noStrike">
                <a:solidFill>
                  <a:srgbClr val="3f51b5"/>
                </a:solidFill>
                <a:latin typeface="Roboto Mono"/>
                <a:ea typeface="Roboto Mono"/>
              </a:rPr>
              <a:t>int</a:t>
            </a:r>
            <a:r>
              <a:rPr b="0" lang="ru-RU" sz="1050" spc="-1" strike="noStrike">
                <a:solidFill>
                  <a:srgbClr val="37474f"/>
                </a:solidFill>
                <a:latin typeface="Roboto Mono"/>
                <a:ea typeface="Roboto Mono"/>
              </a:rPr>
              <a:t> result1 = aio_return(&amp;cb[</a:t>
            </a:r>
            <a:r>
              <a:rPr b="0" lang="ru-RU" sz="1050" spc="-1" strike="noStrike">
                <a:solidFill>
                  <a:srgbClr val="c53929"/>
                </a:solidFill>
                <a:latin typeface="Roboto Mono"/>
                <a:ea typeface="Roboto Mono"/>
              </a:rPr>
              <a:t>1</a:t>
            </a:r>
            <a:r>
              <a:rPr b="0" lang="ru-RU" sz="1050" spc="-1" strike="noStrike">
                <a:solidFill>
                  <a:srgbClr val="37474f"/>
                </a:solidFill>
                <a:latin typeface="Roboto Mono"/>
                <a:ea typeface="Roboto Mono"/>
              </a:rPr>
              <a:t>]);</a:t>
            </a:r>
            <a:endParaRPr b="0" lang="en-US" sz="1050" spc="-1" strike="noStrike">
              <a:latin typeface="Arial"/>
            </a:endParaRPr>
          </a:p>
          <a:p>
            <a:pPr>
              <a:lnSpc>
                <a:spcPct val="100000"/>
              </a:lnSpc>
              <a:tabLst>
                <a:tab algn="l" pos="0"/>
              </a:tabLst>
            </a:pPr>
            <a:r>
              <a:rPr b="0" lang="ru-RU" sz="1050" spc="-1" strike="noStrike">
                <a:solidFill>
                  <a:srgbClr val="3f51b5"/>
                </a:solidFill>
                <a:latin typeface="Roboto Mono"/>
                <a:ea typeface="Roboto Mono"/>
              </a:rPr>
              <a:t>int</a:t>
            </a:r>
            <a:r>
              <a:rPr b="0" lang="ru-RU" sz="1050" spc="-1" strike="noStrike">
                <a:solidFill>
                  <a:srgbClr val="37474f"/>
                </a:solidFill>
                <a:latin typeface="Roboto Mono"/>
                <a:ea typeface="Roboto Mono"/>
              </a:rPr>
              <a:t> result2 = aio_return(&amp;cb[</a:t>
            </a:r>
            <a:r>
              <a:rPr b="0" lang="ru-RU" sz="1050" spc="-1" strike="noStrike">
                <a:solidFill>
                  <a:srgbClr val="c53929"/>
                </a:solidFill>
                <a:latin typeface="Roboto Mono"/>
                <a:ea typeface="Roboto Mono"/>
              </a:rPr>
              <a:t>2</a:t>
            </a:r>
            <a:r>
              <a:rPr b="0" lang="ru-RU" sz="1050" spc="-1" strike="noStrike">
                <a:solidFill>
                  <a:srgbClr val="37474f"/>
                </a:solidFill>
                <a:latin typeface="Roboto Mono"/>
                <a:ea typeface="Roboto Mono"/>
              </a:rPr>
              <a:t>]);</a:t>
            </a:r>
            <a:endParaRPr b="0" lang="en-US" sz="1050" spc="-1" strike="noStrike">
              <a:latin typeface="Arial"/>
            </a:endParaRPr>
          </a:p>
          <a:p>
            <a:pPr>
              <a:lnSpc>
                <a:spcPct val="150000"/>
              </a:lnSpc>
              <a:tabLst>
                <a:tab algn="l" pos="0"/>
              </a:tabLst>
            </a:pPr>
            <a:r>
              <a:rPr b="0" lang="ru-RU" sz="1050" spc="-1" strike="noStrike">
                <a:solidFill>
                  <a:srgbClr val="3f51b5"/>
                </a:solidFill>
                <a:latin typeface="Roboto Mono"/>
                <a:ea typeface="Roboto Mono"/>
              </a:rPr>
              <a:t>int</a:t>
            </a:r>
            <a:r>
              <a:rPr b="0" lang="ru-RU" sz="1050" spc="-1" strike="noStrike">
                <a:solidFill>
                  <a:srgbClr val="37474f"/>
                </a:solidFill>
                <a:latin typeface="Roboto Mono"/>
                <a:ea typeface="Roboto Mono"/>
              </a:rPr>
              <a:t> result3 = aio_return(&amp;cb[</a:t>
            </a:r>
            <a:r>
              <a:rPr b="0" lang="ru-RU" sz="1050" spc="-1" strike="noStrike">
                <a:solidFill>
                  <a:srgbClr val="c53929"/>
                </a:solidFill>
                <a:latin typeface="Roboto Mono"/>
                <a:ea typeface="Roboto Mono"/>
              </a:rPr>
              <a:t>3</a:t>
            </a:r>
            <a:r>
              <a:rPr b="0" lang="ru-RU" sz="1050" spc="-1" strike="noStrike">
                <a:solidFill>
                  <a:srgbClr val="37474f"/>
                </a:solidFill>
                <a:latin typeface="Roboto Mono"/>
                <a:ea typeface="Roboto Mono"/>
              </a:rPr>
              <a:t>]);</a:t>
            </a:r>
            <a:endParaRPr b="0" lang="en-US" sz="1050" spc="-1" strike="noStrike">
              <a:latin typeface="Arial"/>
            </a:endParaRPr>
          </a:p>
        </p:txBody>
      </p:sp>
      <p:sp>
        <p:nvSpPr>
          <p:cNvPr id="751" name="CustomShape 4"/>
          <p:cNvSpPr/>
          <p:nvPr/>
        </p:nvSpPr>
        <p:spPr>
          <a:xfrm>
            <a:off x="7115040" y="2444040"/>
            <a:ext cx="4200120" cy="2061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50" spc="-1" strike="noStrike">
                <a:solidFill>
                  <a:srgbClr val="3f51b5"/>
                </a:solidFill>
                <a:latin typeface="Roboto Mono"/>
                <a:ea typeface="Roboto Mono"/>
              </a:rPr>
              <a:t>const</a:t>
            </a: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chunk_size = </a:t>
            </a:r>
            <a:r>
              <a:rPr b="0" lang="ru-RU" sz="1450" spc="-1" strike="noStrike">
                <a:solidFill>
                  <a:srgbClr val="c53929"/>
                </a:solidFill>
                <a:latin typeface="Roboto Mono"/>
                <a:ea typeface="Roboto Mono"/>
              </a:rPr>
              <a:t>1024</a:t>
            </a:r>
            <a:r>
              <a:rPr b="0" lang="ru-RU" sz="1450" spc="-1" strike="noStrike">
                <a:solidFill>
                  <a:srgbClr val="37474f"/>
                </a:solidFill>
                <a:latin typeface="Roboto Mono"/>
                <a:ea typeface="Roboto Mono"/>
              </a:rPr>
              <a:t>;</a:t>
            </a:r>
            <a:endParaRPr b="0" lang="en-US" sz="1450" spc="-1" strike="noStrike">
              <a:latin typeface="Arial"/>
            </a:endParaRPr>
          </a:p>
          <a:p>
            <a:pPr>
              <a:lnSpc>
                <a:spcPct val="100000"/>
              </a:lnSpc>
              <a:tabLst>
                <a:tab algn="l" pos="0"/>
              </a:tabLst>
            </a:pPr>
            <a:r>
              <a:rPr b="0" lang="ru-RU" sz="1450" spc="-1" strike="noStrike">
                <a:solidFill>
                  <a:srgbClr val="3f51b5"/>
                </a:solidFill>
                <a:latin typeface="Roboto Mono"/>
                <a:ea typeface="Roboto Mono"/>
              </a:rPr>
              <a:t>char</a:t>
            </a:r>
            <a:r>
              <a:rPr b="0" lang="ru-RU" sz="1450" spc="-1" strike="noStrike">
                <a:solidFill>
                  <a:srgbClr val="37474f"/>
                </a:solidFill>
                <a:latin typeface="Roboto Mono"/>
                <a:ea typeface="Roboto Mono"/>
              </a:rPr>
              <a:t> buffer[chunk_size * </a:t>
            </a:r>
            <a:r>
              <a:rPr b="0" lang="ru-RU" sz="1450" spc="-1" strike="noStrike">
                <a:solidFill>
                  <a:srgbClr val="c53929"/>
                </a:solidFill>
                <a:latin typeface="Roboto Mono"/>
                <a:ea typeface="Roboto Mono"/>
              </a:rPr>
              <a:t>3</a:t>
            </a:r>
            <a:r>
              <a:rPr b="0" lang="ru-RU" sz="1450" spc="-1" strike="noStrike">
                <a:solidFill>
                  <a:srgbClr val="37474f"/>
                </a:solidFill>
                <a:latin typeface="Roboto Mono"/>
                <a:ea typeface="Roboto Mono"/>
              </a:rPr>
              <a:t>];</a:t>
            </a:r>
            <a:endParaRPr b="0" lang="en-US" sz="1450" spc="-1" strike="noStrike">
              <a:latin typeface="Arial"/>
            </a:endParaRPr>
          </a:p>
          <a:p>
            <a:pPr>
              <a:lnSpc>
                <a:spcPct val="100000"/>
              </a:lnSpc>
              <a:tabLst>
                <a:tab algn="l" pos="0"/>
              </a:tabLst>
            </a:pP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read(fd, buffer, chunk_size);</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read(fd, buffer + chunk_size,</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a:t>
            </a:r>
            <a:r>
              <a:rPr b="0" lang="ru-RU" sz="1450" spc="-1" strike="noStrike">
                <a:solidFill>
                  <a:srgbClr val="37474f"/>
                </a:solidFill>
                <a:latin typeface="Roboto Mono"/>
                <a:ea typeface="Roboto Mono"/>
              </a:rPr>
              <a:t>chunk_size);</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read(fd, buffer + </a:t>
            </a:r>
            <a:r>
              <a:rPr b="0" lang="ru-RU" sz="1450" spc="-1" strike="noStrike">
                <a:solidFill>
                  <a:srgbClr val="c53929"/>
                </a:solidFill>
                <a:latin typeface="Roboto Mono"/>
                <a:ea typeface="Roboto Mono"/>
              </a:rPr>
              <a:t>2</a:t>
            </a:r>
            <a:r>
              <a:rPr b="0" lang="ru-RU" sz="1450" spc="-1" strike="noStrike">
                <a:solidFill>
                  <a:srgbClr val="37474f"/>
                </a:solidFill>
                <a:latin typeface="Roboto Mono"/>
                <a:ea typeface="Roboto Mono"/>
              </a:rPr>
              <a:t> * chunk_size,</a:t>
            </a:r>
            <a:endParaRPr b="0" lang="en-US" sz="1450" spc="-1" strike="noStrike">
              <a:latin typeface="Arial"/>
            </a:endParaRPr>
          </a:p>
          <a:p>
            <a:pPr>
              <a:lnSpc>
                <a:spcPct val="150000"/>
              </a:lnSpc>
              <a:tabLst>
                <a:tab algn="l" pos="0"/>
              </a:tabLst>
            </a:pPr>
            <a:r>
              <a:rPr b="0" lang="ru-RU" sz="1450" spc="-1" strike="noStrike">
                <a:solidFill>
                  <a:srgbClr val="37474f"/>
                </a:solidFill>
                <a:latin typeface="Roboto Mono"/>
                <a:ea typeface="Roboto Mono"/>
              </a:rPr>
              <a:t>     </a:t>
            </a:r>
            <a:r>
              <a:rPr b="0" lang="ru-RU" sz="1450" spc="-1" strike="noStrike">
                <a:solidFill>
                  <a:srgbClr val="37474f"/>
                </a:solidFill>
                <a:latin typeface="Roboto Mono"/>
                <a:ea typeface="Roboto Mono"/>
              </a:rPr>
              <a:t>chunk_size);</a:t>
            </a:r>
            <a:endParaRPr b="0" lang="en-US" sz="1450" spc="-1" strike="noStrike">
              <a:latin typeface="Arial"/>
            </a:endParaRPr>
          </a:p>
        </p:txBody>
      </p:sp>
      <p:sp>
        <p:nvSpPr>
          <p:cNvPr id="752" name="CustomShape 5"/>
          <p:cNvSpPr/>
          <p:nvPr/>
        </p:nvSpPr>
        <p:spPr>
          <a:xfrm>
            <a:off x="6067440" y="3138120"/>
            <a:ext cx="666360" cy="68580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ru-RU" sz="3300" spc="-1" strike="noStrike">
                <a:solidFill>
                  <a:srgbClr val="000000"/>
                </a:solidFill>
                <a:latin typeface="Arial"/>
                <a:ea typeface="Arial"/>
              </a:rPr>
              <a:t>=</a:t>
            </a:r>
            <a:endParaRPr b="0" lang="en-US" sz="33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POSIX AIO (3/)</a:t>
            </a:r>
            <a:endParaRPr b="0" lang="en-US" sz="3200" spc="-1" strike="noStrike">
              <a:solidFill>
                <a:srgbClr val="000000"/>
              </a:solidFill>
              <a:latin typeface="Arial"/>
            </a:endParaRPr>
          </a:p>
        </p:txBody>
      </p:sp>
      <p:sp>
        <p:nvSpPr>
          <p:cNvPr id="754"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25572494-1051-4EC9-BA18-E4BDEF9EAE1A}"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755" name="CustomShape 3"/>
          <p:cNvSpPr/>
          <p:nvPr/>
        </p:nvSpPr>
        <p:spPr>
          <a:xfrm>
            <a:off x="3359520" y="1428840"/>
            <a:ext cx="4971960" cy="57636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u="sng">
                <a:solidFill>
                  <a:srgbClr val="000000"/>
                </a:solidFill>
                <a:highlight>
                  <a:srgbClr val="ffffff"/>
                </a:highlight>
                <a:uFillTx/>
                <a:latin typeface="Arial"/>
                <a:ea typeface="Arial"/>
              </a:rPr>
              <a:t>Почему не надо использовать?</a:t>
            </a:r>
            <a:endParaRPr b="0" lang="en-US" sz="2250" spc="-1" strike="noStrike">
              <a:latin typeface="Arial"/>
            </a:endParaRPr>
          </a:p>
        </p:txBody>
      </p:sp>
      <p:sp>
        <p:nvSpPr>
          <p:cNvPr id="756" name="CustomShape 4"/>
          <p:cNvSpPr/>
          <p:nvPr/>
        </p:nvSpPr>
        <p:spPr>
          <a:xfrm>
            <a:off x="1914480" y="2314440"/>
            <a:ext cx="7953120" cy="2151720"/>
          </a:xfrm>
          <a:prstGeom prst="rect">
            <a:avLst/>
          </a:prstGeom>
          <a:noFill/>
          <a:ln>
            <a:noFill/>
          </a:ln>
        </p:spPr>
        <p:style>
          <a:lnRef idx="0"/>
          <a:fillRef idx="0"/>
          <a:effectRef idx="0"/>
          <a:fontRef idx="minor"/>
        </p:style>
        <p:txBody>
          <a:bodyPr tIns="91440" bIns="91440">
            <a:spAutoFit/>
          </a:bodyPr>
          <a:p>
            <a:pPr marL="457200" indent="-371160">
              <a:lnSpc>
                <a:spcPct val="115000"/>
              </a:lnSpc>
              <a:buClr>
                <a:srgbClr val="000000"/>
              </a:buClr>
              <a:buFont typeface="Arial"/>
              <a:buChar char="-"/>
            </a:pPr>
            <a:r>
              <a:rPr b="0" lang="ru-RU" sz="2250" spc="-1" strike="noStrike">
                <a:solidFill>
                  <a:srgbClr val="000000"/>
                </a:solidFill>
                <a:highlight>
                  <a:srgbClr val="ffffff"/>
                </a:highlight>
                <a:latin typeface="Arial"/>
                <a:ea typeface="Arial"/>
              </a:rPr>
              <a:t>Не очень популярное API, могут выкинуть</a:t>
            </a:r>
            <a:endParaRPr b="0" lang="en-US" sz="2250" spc="-1" strike="noStrike">
              <a:latin typeface="Arial"/>
            </a:endParaRPr>
          </a:p>
          <a:p>
            <a:pPr marL="457200" indent="-371160">
              <a:lnSpc>
                <a:spcPct val="115000"/>
              </a:lnSpc>
              <a:buClr>
                <a:srgbClr val="000000"/>
              </a:buClr>
              <a:buFont typeface="Arial"/>
              <a:buChar char="-"/>
            </a:pPr>
            <a:r>
              <a:rPr b="0" lang="ru-RU" sz="2250" spc="-1" strike="noStrike">
                <a:solidFill>
                  <a:srgbClr val="000000"/>
                </a:solidFill>
                <a:highlight>
                  <a:srgbClr val="ffffff"/>
                </a:highlight>
                <a:latin typeface="Arial"/>
                <a:ea typeface="Arial"/>
              </a:rPr>
              <a:t>Медленно - это не системные вызовы, а мини-библиотека внутри libc на pthread</a:t>
            </a:r>
            <a:endParaRPr b="0" lang="en-US" sz="2250" spc="-1" strike="noStrike">
              <a:latin typeface="Arial"/>
            </a:endParaRPr>
          </a:p>
          <a:p>
            <a:pPr marL="457200" indent="-371160">
              <a:lnSpc>
                <a:spcPct val="115000"/>
              </a:lnSpc>
              <a:buClr>
                <a:srgbClr val="000000"/>
              </a:buClr>
              <a:buFont typeface="Arial"/>
              <a:buChar char="-"/>
            </a:pPr>
            <a:r>
              <a:rPr b="0" lang="ru-RU" sz="2250" spc="-1" strike="noStrike">
                <a:solidFill>
                  <a:srgbClr val="000000"/>
                </a:solidFill>
                <a:highlight>
                  <a:srgbClr val="ffffff"/>
                </a:highlight>
                <a:latin typeface="Arial"/>
                <a:ea typeface="Arial"/>
              </a:rPr>
              <a:t>Уведомления о завершении могут создавать/удалять потоки</a:t>
            </a:r>
            <a:endParaRPr b="0" lang="en-US" sz="225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POSIX AIO</a:t>
            </a:r>
            <a:endParaRPr b="0" lang="en-US" sz="3200" spc="-1" strike="noStrike">
              <a:solidFill>
                <a:srgbClr val="000000"/>
              </a:solidFill>
              <a:latin typeface="Arial"/>
            </a:endParaRPr>
          </a:p>
        </p:txBody>
      </p:sp>
      <p:sp>
        <p:nvSpPr>
          <p:cNvPr id="758"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65BCB1E0-3F2A-41D9-A16B-0DD1538A2438}"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759" name="CustomShape 3"/>
          <p:cNvSpPr/>
          <p:nvPr/>
        </p:nvSpPr>
        <p:spPr>
          <a:xfrm>
            <a:off x="3378240" y="1612440"/>
            <a:ext cx="4934880" cy="57636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u="sng">
                <a:solidFill>
                  <a:srgbClr val="000000"/>
                </a:solidFill>
                <a:highlight>
                  <a:srgbClr val="ffffff"/>
                </a:highlight>
                <a:uFillTx/>
                <a:latin typeface="Arial"/>
                <a:ea typeface="Arial"/>
              </a:rPr>
              <a:t>Что использовать вместо?</a:t>
            </a:r>
            <a:endParaRPr b="0" lang="en-US" sz="2250" spc="-1" strike="noStrike">
              <a:latin typeface="Arial"/>
            </a:endParaRPr>
          </a:p>
        </p:txBody>
      </p:sp>
      <p:sp>
        <p:nvSpPr>
          <p:cNvPr id="760" name="CustomShape 4"/>
          <p:cNvSpPr/>
          <p:nvPr/>
        </p:nvSpPr>
        <p:spPr>
          <a:xfrm>
            <a:off x="2660760" y="2442600"/>
            <a:ext cx="6869880" cy="970200"/>
          </a:xfrm>
          <a:prstGeom prst="rect">
            <a:avLst/>
          </a:prstGeom>
          <a:noFill/>
          <a:ln>
            <a:noFill/>
          </a:ln>
        </p:spPr>
        <p:style>
          <a:lnRef idx="0"/>
          <a:fillRef idx="0"/>
          <a:effectRef idx="0"/>
          <a:fontRef idx="minor"/>
        </p:style>
        <p:txBody>
          <a:bodyPr tIns="91440" bIns="91440">
            <a:spAutoFit/>
          </a:bodyPr>
          <a:p>
            <a:pPr marL="457200" indent="-371160">
              <a:lnSpc>
                <a:spcPct val="115000"/>
              </a:lnSpc>
              <a:buClr>
                <a:srgbClr val="000000"/>
              </a:buClr>
              <a:buFont typeface="Arial"/>
              <a:buChar char="-"/>
            </a:pPr>
            <a:r>
              <a:rPr b="0" lang="ru-RU" sz="2250" spc="-1" strike="noStrike">
                <a:solidFill>
                  <a:srgbClr val="000000"/>
                </a:solidFill>
                <a:highlight>
                  <a:srgbClr val="ffffff"/>
                </a:highlight>
                <a:latin typeface="Arial"/>
                <a:ea typeface="Arial"/>
              </a:rPr>
              <a:t>Синхронные операции</a:t>
            </a:r>
            <a:endParaRPr b="0" lang="en-US" sz="2250" spc="-1" strike="noStrike">
              <a:latin typeface="Arial"/>
            </a:endParaRPr>
          </a:p>
          <a:p>
            <a:pPr marL="457200" indent="-371160">
              <a:lnSpc>
                <a:spcPct val="115000"/>
              </a:lnSpc>
              <a:buClr>
                <a:srgbClr val="000000"/>
              </a:buClr>
              <a:buFont typeface="Arial"/>
              <a:buChar char="-"/>
            </a:pPr>
            <a:r>
              <a:rPr b="0" lang="ru-RU" sz="2250" spc="-1" strike="noStrike">
                <a:solidFill>
                  <a:srgbClr val="000000"/>
                </a:solidFill>
                <a:highlight>
                  <a:srgbClr val="ffffff"/>
                </a:highlight>
                <a:latin typeface="Arial"/>
                <a:ea typeface="Arial"/>
              </a:rPr>
              <a:t>Создать свой собственный IO-worker поток</a:t>
            </a:r>
            <a:endParaRPr b="0" lang="en-US" sz="225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Батчинг IO операций</a:t>
            </a:r>
            <a:endParaRPr b="0" lang="en-US" sz="3200" spc="-1" strike="noStrike">
              <a:solidFill>
                <a:srgbClr val="000000"/>
              </a:solidFill>
              <a:latin typeface="Arial"/>
            </a:endParaRPr>
          </a:p>
        </p:txBody>
      </p:sp>
      <p:sp>
        <p:nvSpPr>
          <p:cNvPr id="762"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32ABF9D7-7BBE-407C-97CF-45A089FDC1BA}"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763" name="CustomShape 3"/>
          <p:cNvSpPr/>
          <p:nvPr/>
        </p:nvSpPr>
        <p:spPr>
          <a:xfrm>
            <a:off x="2766960" y="1295280"/>
            <a:ext cx="7941600" cy="25034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50" spc="-1" strike="noStrike">
                <a:solidFill>
                  <a:srgbClr val="37474f"/>
                </a:solidFill>
                <a:latin typeface="Roboto Mono"/>
                <a:ea typeface="Roboto Mono"/>
              </a:rPr>
              <a:t>ssize_t</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writev(</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fildes, </a:t>
            </a:r>
            <a:r>
              <a:rPr b="0" lang="ru-RU" sz="1450" spc="-1" strike="noStrike">
                <a:solidFill>
                  <a:srgbClr val="3f51b5"/>
                </a:solidFill>
                <a:latin typeface="Roboto Mono"/>
                <a:ea typeface="Roboto Mono"/>
              </a:rPr>
              <a:t>const</a:t>
            </a: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iovec</a:t>
            </a:r>
            <a:r>
              <a:rPr b="0" lang="ru-RU" sz="1450" spc="-1" strike="noStrike">
                <a:solidFill>
                  <a:srgbClr val="37474f"/>
                </a:solidFill>
                <a:latin typeface="Roboto Mono"/>
                <a:ea typeface="Roboto Mono"/>
              </a:rPr>
              <a:t> *iov,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iovcnt);</a:t>
            </a:r>
            <a:endParaRPr b="0" lang="en-US" sz="1450" spc="-1" strike="noStrike">
              <a:latin typeface="Arial"/>
            </a:endParaRPr>
          </a:p>
          <a:p>
            <a:pPr>
              <a:lnSpc>
                <a:spcPct val="100000"/>
              </a:lnSpc>
              <a:tabLst>
                <a:tab algn="l" pos="0"/>
              </a:tabLst>
            </a:pP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ssize_t</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readv(</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d, </a:t>
            </a:r>
            <a:r>
              <a:rPr b="0" lang="ru-RU" sz="1450" spc="-1" strike="noStrike">
                <a:solidFill>
                  <a:srgbClr val="3f51b5"/>
                </a:solidFill>
                <a:latin typeface="Roboto Mono"/>
                <a:ea typeface="Roboto Mono"/>
              </a:rPr>
              <a:t>const</a:t>
            </a: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iovec</a:t>
            </a:r>
            <a:r>
              <a:rPr b="0" lang="ru-RU" sz="1450" spc="-1" strike="noStrike">
                <a:solidFill>
                  <a:srgbClr val="37474f"/>
                </a:solidFill>
                <a:latin typeface="Roboto Mono"/>
                <a:ea typeface="Roboto Mono"/>
              </a:rPr>
              <a:t> *iov, </a:t>
            </a: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iovcnt);</a:t>
            </a:r>
            <a:endParaRPr b="0" lang="en-US" sz="1450" spc="-1" strike="noStrike">
              <a:latin typeface="Arial"/>
            </a:endParaRPr>
          </a:p>
          <a:p>
            <a:pPr>
              <a:lnSpc>
                <a:spcPct val="100000"/>
              </a:lnSpc>
              <a:tabLst>
                <a:tab algn="l" pos="0"/>
              </a:tabLst>
            </a:pPr>
            <a:endParaRPr b="0" lang="en-US" sz="1450" spc="-1" strike="noStrike">
              <a:latin typeface="Arial"/>
            </a:endParaRPr>
          </a:p>
          <a:p>
            <a:pPr>
              <a:lnSpc>
                <a:spcPct val="100000"/>
              </a:lnSpc>
              <a:tabLst>
                <a:tab algn="l" pos="0"/>
              </a:tabLst>
            </a:pP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iovec</a:t>
            </a:r>
            <a:r>
              <a:rPr b="0" lang="ru-RU" sz="1450" spc="-1" strike="noStrike">
                <a:solidFill>
                  <a:srgbClr val="37474f"/>
                </a:solidFill>
                <a:latin typeface="Roboto Mono"/>
                <a:ea typeface="Roboto Mono"/>
              </a:rPr>
              <a:t> {</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char</a:t>
            </a:r>
            <a:r>
              <a:rPr b="0" lang="ru-RU" sz="1450" spc="-1" strike="noStrike">
                <a:solidFill>
                  <a:srgbClr val="37474f"/>
                </a:solidFill>
                <a:latin typeface="Roboto Mono"/>
                <a:ea typeface="Roboto Mono"/>
              </a:rPr>
              <a:t> *iov_base;</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a:t>
            </a:r>
            <a:r>
              <a:rPr b="0" lang="ru-RU" sz="1450" spc="-1" strike="noStrike">
                <a:solidFill>
                  <a:srgbClr val="37474f"/>
                </a:solidFill>
                <a:latin typeface="Roboto Mono"/>
                <a:ea typeface="Roboto Mono"/>
              </a:rPr>
              <a:t>size_t iov_len;</a:t>
            </a:r>
            <a:endParaRPr b="0" lang="en-US" sz="1450" spc="-1" strike="noStrike">
              <a:latin typeface="Arial"/>
            </a:endParaRPr>
          </a:p>
          <a:p>
            <a:pPr>
              <a:lnSpc>
                <a:spcPct val="150000"/>
              </a:lnSpc>
              <a:tabLst>
                <a:tab algn="l" pos="0"/>
              </a:tabLst>
            </a:pPr>
            <a:r>
              <a:rPr b="0" lang="ru-RU" sz="1450" spc="-1" strike="noStrike">
                <a:solidFill>
                  <a:srgbClr val="37474f"/>
                </a:solidFill>
                <a:latin typeface="Roboto Mono"/>
                <a:ea typeface="Roboto Mono"/>
              </a:rPr>
              <a:t>};</a:t>
            </a:r>
            <a:endParaRPr b="0" lang="en-US" sz="1450" spc="-1" strike="noStrike">
              <a:latin typeface="Arial"/>
            </a:endParaRPr>
          </a:p>
        </p:txBody>
      </p:sp>
      <p:sp>
        <p:nvSpPr>
          <p:cNvPr id="764" name="CustomShape 4"/>
          <p:cNvSpPr/>
          <p:nvPr/>
        </p:nvSpPr>
        <p:spPr>
          <a:xfrm>
            <a:off x="1076400" y="3711960"/>
            <a:ext cx="4581360" cy="22824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50" spc="-1" strike="noStrike">
                <a:solidFill>
                  <a:srgbClr val="3f51b5"/>
                </a:solidFill>
                <a:latin typeface="Roboto Mono"/>
                <a:ea typeface="Roboto Mono"/>
              </a:rPr>
              <a:t>char</a:t>
            </a:r>
            <a:r>
              <a:rPr b="0" lang="ru-RU" sz="1450" spc="-1" strike="noStrike">
                <a:solidFill>
                  <a:srgbClr val="37474f"/>
                </a:solidFill>
                <a:latin typeface="Roboto Mono"/>
                <a:ea typeface="Roboto Mono"/>
              </a:rPr>
              <a:t> buffer[</a:t>
            </a:r>
            <a:r>
              <a:rPr b="0" lang="ru-RU" sz="1450" spc="-1" strike="noStrike">
                <a:solidFill>
                  <a:srgbClr val="c53929"/>
                </a:solidFill>
                <a:latin typeface="Roboto Mono"/>
                <a:ea typeface="Roboto Mono"/>
              </a:rPr>
              <a:t>2</a:t>
            </a:r>
            <a:r>
              <a:rPr b="0" lang="ru-RU" sz="1450" spc="-1" strike="noStrike">
                <a:solidFill>
                  <a:srgbClr val="37474f"/>
                </a:solidFill>
                <a:latin typeface="Roboto Mono"/>
                <a:ea typeface="Roboto Mono"/>
              </a:rPr>
              <a:t>][</a:t>
            </a:r>
            <a:r>
              <a:rPr b="0" lang="ru-RU" sz="1450" spc="-1" strike="noStrike">
                <a:solidFill>
                  <a:srgbClr val="c53929"/>
                </a:solidFill>
                <a:latin typeface="Roboto Mono"/>
                <a:ea typeface="Roboto Mono"/>
              </a:rPr>
              <a:t>512</a:t>
            </a:r>
            <a:r>
              <a:rPr b="0" lang="ru-RU" sz="1450" spc="-1" strike="noStrike">
                <a:solidFill>
                  <a:srgbClr val="37474f"/>
                </a:solidFill>
                <a:latin typeface="Roboto Mono"/>
                <a:ea typeface="Roboto Mono"/>
              </a:rPr>
              <a:t>];</a:t>
            </a:r>
            <a:endParaRPr b="0" lang="en-US" sz="1450" spc="-1" strike="noStrike">
              <a:latin typeface="Arial"/>
            </a:endParaRPr>
          </a:p>
          <a:p>
            <a:pPr>
              <a:lnSpc>
                <a:spcPct val="100000"/>
              </a:lnSpc>
              <a:tabLst>
                <a:tab algn="l" pos="0"/>
              </a:tabLst>
            </a:pPr>
            <a:r>
              <a:rPr b="0" lang="ru-RU" sz="1450" spc="-1" strike="noStrike">
                <a:solidFill>
                  <a:srgbClr val="3f51b5"/>
                </a:solidFill>
                <a:latin typeface="Roboto Mono"/>
                <a:ea typeface="Roboto Mono"/>
              </a:rPr>
              <a:t>struct</a:t>
            </a:r>
            <a:r>
              <a:rPr b="0" lang="ru-RU" sz="1450" spc="-1" strike="noStrike">
                <a:solidFill>
                  <a:srgbClr val="37474f"/>
                </a:solidFill>
                <a:latin typeface="Roboto Mono"/>
                <a:ea typeface="Roboto Mono"/>
              </a:rPr>
              <a:t> </a:t>
            </a:r>
            <a:r>
              <a:rPr b="0" lang="ru-RU" sz="1450" spc="-1" strike="noStrike">
                <a:solidFill>
                  <a:srgbClr val="9c27b0"/>
                </a:solidFill>
                <a:latin typeface="Roboto Mono"/>
                <a:ea typeface="Roboto Mono"/>
              </a:rPr>
              <a:t>iovec</a:t>
            </a:r>
            <a:r>
              <a:rPr b="0" lang="ru-RU" sz="1450" spc="-1" strike="noStrike">
                <a:solidFill>
                  <a:srgbClr val="37474f"/>
                </a:solidFill>
                <a:latin typeface="Roboto Mono"/>
                <a:ea typeface="Roboto Mono"/>
              </a:rPr>
              <a:t> vec[</a:t>
            </a:r>
            <a:r>
              <a:rPr b="0" lang="ru-RU" sz="1450" spc="-1" strike="noStrike">
                <a:solidFill>
                  <a:srgbClr val="c53929"/>
                </a:solidFill>
                <a:latin typeface="Roboto Mono"/>
                <a:ea typeface="Roboto Mono"/>
              </a:rPr>
              <a:t>2</a:t>
            </a:r>
            <a:r>
              <a:rPr b="0" lang="ru-RU" sz="1450" spc="-1" strike="noStrike">
                <a:solidFill>
                  <a:srgbClr val="37474f"/>
                </a:solidFill>
                <a:latin typeface="Roboto Mono"/>
                <a:ea typeface="Roboto Mono"/>
              </a:rPr>
              <a:t>];</a:t>
            </a:r>
            <a:endParaRPr b="0" lang="en-US" sz="1450" spc="-1" strike="noStrike">
              <a:latin typeface="Arial"/>
            </a:endParaRPr>
          </a:p>
          <a:p>
            <a:pPr>
              <a:lnSpc>
                <a:spcPct val="100000"/>
              </a:lnSpc>
              <a:tabLst>
                <a:tab algn="l" pos="0"/>
              </a:tabLst>
            </a:pP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vec[</a:t>
            </a:r>
            <a:r>
              <a:rPr b="0" lang="ru-RU" sz="1450" spc="-1" strike="noStrike">
                <a:solidFill>
                  <a:srgbClr val="c53929"/>
                </a:solidFill>
                <a:latin typeface="Roboto Mono"/>
                <a:ea typeface="Roboto Mono"/>
              </a:rPr>
              <a:t>0</a:t>
            </a:r>
            <a:r>
              <a:rPr b="0" lang="ru-RU" sz="1450" spc="-1" strike="noStrike">
                <a:solidFill>
                  <a:srgbClr val="37474f"/>
                </a:solidFill>
                <a:latin typeface="Roboto Mono"/>
                <a:ea typeface="Roboto Mono"/>
              </a:rPr>
              <a:t>].iov_base = buffer[</a:t>
            </a:r>
            <a:r>
              <a:rPr b="0" lang="ru-RU" sz="1450" spc="-1" strike="noStrike">
                <a:solidFill>
                  <a:srgbClr val="c53929"/>
                </a:solidFill>
                <a:latin typeface="Roboto Mono"/>
                <a:ea typeface="Roboto Mono"/>
              </a:rPr>
              <a:t>0</a:t>
            </a:r>
            <a:r>
              <a:rPr b="0" lang="ru-RU" sz="1450" spc="-1" strike="noStrike">
                <a:solidFill>
                  <a:srgbClr val="37474f"/>
                </a:solidFill>
                <a:latin typeface="Roboto Mono"/>
                <a:ea typeface="Roboto Mono"/>
              </a:rPr>
              <a:t>];</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vec[</a:t>
            </a:r>
            <a:r>
              <a:rPr b="0" lang="ru-RU" sz="1450" spc="-1" strike="noStrike">
                <a:solidFill>
                  <a:srgbClr val="c53929"/>
                </a:solidFill>
                <a:latin typeface="Roboto Mono"/>
                <a:ea typeface="Roboto Mono"/>
              </a:rPr>
              <a:t>0</a:t>
            </a:r>
            <a:r>
              <a:rPr b="0" lang="ru-RU" sz="1450" spc="-1" strike="noStrike">
                <a:solidFill>
                  <a:srgbClr val="37474f"/>
                </a:solidFill>
                <a:latin typeface="Roboto Mono"/>
                <a:ea typeface="Roboto Mono"/>
              </a:rPr>
              <a:t>].iov_len = </a:t>
            </a:r>
            <a:r>
              <a:rPr b="0" lang="ru-RU" sz="1450" spc="-1" strike="noStrike">
                <a:solidFill>
                  <a:srgbClr val="3f51b5"/>
                </a:solidFill>
                <a:latin typeface="Roboto Mono"/>
                <a:ea typeface="Roboto Mono"/>
              </a:rPr>
              <a:t>sizeof</a:t>
            </a:r>
            <a:r>
              <a:rPr b="0" lang="ru-RU" sz="1450" spc="-1" strike="noStrike">
                <a:solidFill>
                  <a:srgbClr val="37474f"/>
                </a:solidFill>
                <a:latin typeface="Roboto Mono"/>
                <a:ea typeface="Roboto Mono"/>
              </a:rPr>
              <a:t>(buffer[</a:t>
            </a:r>
            <a:r>
              <a:rPr b="0" lang="ru-RU" sz="1450" spc="-1" strike="noStrike">
                <a:solidFill>
                  <a:srgbClr val="c53929"/>
                </a:solidFill>
                <a:latin typeface="Roboto Mono"/>
                <a:ea typeface="Roboto Mono"/>
              </a:rPr>
              <a:t>0</a:t>
            </a:r>
            <a:r>
              <a:rPr b="0" lang="ru-RU" sz="1450" spc="-1" strike="noStrike">
                <a:solidFill>
                  <a:srgbClr val="37474f"/>
                </a:solidFill>
                <a:latin typeface="Roboto Mono"/>
                <a:ea typeface="Roboto Mono"/>
              </a:rPr>
              <a:t>]);</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vec[</a:t>
            </a:r>
            <a:r>
              <a:rPr b="0" lang="ru-RU" sz="1450" spc="-1" strike="noStrike">
                <a:solidFill>
                  <a:srgbClr val="c53929"/>
                </a:solidFill>
                <a:latin typeface="Roboto Mono"/>
                <a:ea typeface="Roboto Mono"/>
              </a:rPr>
              <a:t>1</a:t>
            </a:r>
            <a:r>
              <a:rPr b="0" lang="ru-RU" sz="1450" spc="-1" strike="noStrike">
                <a:solidFill>
                  <a:srgbClr val="37474f"/>
                </a:solidFill>
                <a:latin typeface="Roboto Mono"/>
                <a:ea typeface="Roboto Mono"/>
              </a:rPr>
              <a:t>].iov_base = buffer[</a:t>
            </a:r>
            <a:r>
              <a:rPr b="0" lang="ru-RU" sz="1450" spc="-1" strike="noStrike">
                <a:solidFill>
                  <a:srgbClr val="c53929"/>
                </a:solidFill>
                <a:latin typeface="Roboto Mono"/>
                <a:ea typeface="Roboto Mono"/>
              </a:rPr>
              <a:t>1</a:t>
            </a:r>
            <a:r>
              <a:rPr b="0" lang="ru-RU" sz="1450" spc="-1" strike="noStrike">
                <a:solidFill>
                  <a:srgbClr val="37474f"/>
                </a:solidFill>
                <a:latin typeface="Roboto Mono"/>
                <a:ea typeface="Roboto Mono"/>
              </a:rPr>
              <a:t>];</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vec[</a:t>
            </a:r>
            <a:r>
              <a:rPr b="0" lang="ru-RU" sz="1450" spc="-1" strike="noStrike">
                <a:solidFill>
                  <a:srgbClr val="c53929"/>
                </a:solidFill>
                <a:latin typeface="Roboto Mono"/>
                <a:ea typeface="Roboto Mono"/>
              </a:rPr>
              <a:t>1</a:t>
            </a:r>
            <a:r>
              <a:rPr b="0" lang="ru-RU" sz="1450" spc="-1" strike="noStrike">
                <a:solidFill>
                  <a:srgbClr val="37474f"/>
                </a:solidFill>
                <a:latin typeface="Roboto Mono"/>
                <a:ea typeface="Roboto Mono"/>
              </a:rPr>
              <a:t>].iov_len = </a:t>
            </a:r>
            <a:r>
              <a:rPr b="0" lang="ru-RU" sz="1450" spc="-1" strike="noStrike">
                <a:solidFill>
                  <a:srgbClr val="3f51b5"/>
                </a:solidFill>
                <a:latin typeface="Roboto Mono"/>
                <a:ea typeface="Roboto Mono"/>
              </a:rPr>
              <a:t>sizeof</a:t>
            </a:r>
            <a:r>
              <a:rPr b="0" lang="ru-RU" sz="1450" spc="-1" strike="noStrike">
                <a:solidFill>
                  <a:srgbClr val="37474f"/>
                </a:solidFill>
                <a:latin typeface="Roboto Mono"/>
                <a:ea typeface="Roboto Mono"/>
              </a:rPr>
              <a:t>(buffer[</a:t>
            </a:r>
            <a:r>
              <a:rPr b="0" lang="ru-RU" sz="1450" spc="-1" strike="noStrike">
                <a:solidFill>
                  <a:srgbClr val="c53929"/>
                </a:solidFill>
                <a:latin typeface="Roboto Mono"/>
                <a:ea typeface="Roboto Mono"/>
              </a:rPr>
              <a:t>1</a:t>
            </a:r>
            <a:r>
              <a:rPr b="0" lang="ru-RU" sz="1450" spc="-1" strike="noStrike">
                <a:solidFill>
                  <a:srgbClr val="37474f"/>
                </a:solidFill>
                <a:latin typeface="Roboto Mono"/>
                <a:ea typeface="Roboto Mono"/>
              </a:rPr>
              <a:t>]);</a:t>
            </a:r>
            <a:endParaRPr b="0" lang="en-US" sz="1450" spc="-1" strike="noStrike">
              <a:latin typeface="Arial"/>
            </a:endParaRPr>
          </a:p>
          <a:p>
            <a:pPr>
              <a:lnSpc>
                <a:spcPct val="100000"/>
              </a:lnSpc>
              <a:tabLst>
                <a:tab algn="l" pos="0"/>
              </a:tabLst>
            </a:pPr>
            <a:endParaRPr b="0" lang="en-US" sz="1450" spc="-1" strike="noStrike">
              <a:latin typeface="Arial"/>
            </a:endParaRPr>
          </a:p>
          <a:p>
            <a:pPr>
              <a:lnSpc>
                <a:spcPct val="150000"/>
              </a:lnSpc>
              <a:tabLst>
                <a:tab algn="l" pos="0"/>
              </a:tabLst>
            </a:pPr>
            <a:r>
              <a:rPr b="0" lang="ru-RU" sz="1450" spc="-1" strike="noStrike">
                <a:solidFill>
                  <a:srgbClr val="37474f"/>
                </a:solidFill>
                <a:latin typeface="Roboto Mono"/>
                <a:ea typeface="Roboto Mono"/>
              </a:rPr>
              <a:t>writev(fd, vec, </a:t>
            </a:r>
            <a:r>
              <a:rPr b="0" lang="ru-RU" sz="1450" spc="-1" strike="noStrike">
                <a:solidFill>
                  <a:srgbClr val="c53929"/>
                </a:solidFill>
                <a:latin typeface="Roboto Mono"/>
                <a:ea typeface="Roboto Mono"/>
              </a:rPr>
              <a:t>2</a:t>
            </a:r>
            <a:r>
              <a:rPr b="0" lang="ru-RU" sz="1450" spc="-1" strike="noStrike">
                <a:solidFill>
                  <a:srgbClr val="37474f"/>
                </a:solidFill>
                <a:latin typeface="Roboto Mono"/>
                <a:ea typeface="Roboto Mono"/>
              </a:rPr>
              <a:t>);</a:t>
            </a:r>
            <a:endParaRPr b="0" lang="en-US" sz="1450" spc="-1" strike="noStrike">
              <a:latin typeface="Arial"/>
            </a:endParaRPr>
          </a:p>
        </p:txBody>
      </p:sp>
      <p:sp>
        <p:nvSpPr>
          <p:cNvPr id="765" name="CustomShape 5"/>
          <p:cNvSpPr/>
          <p:nvPr/>
        </p:nvSpPr>
        <p:spPr>
          <a:xfrm>
            <a:off x="6610320" y="3990960"/>
            <a:ext cx="4276440" cy="11779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50" spc="-1" strike="noStrike">
                <a:solidFill>
                  <a:srgbClr val="3f51b5"/>
                </a:solidFill>
                <a:latin typeface="Roboto Mono"/>
                <a:ea typeface="Roboto Mono"/>
              </a:rPr>
              <a:t>char</a:t>
            </a:r>
            <a:r>
              <a:rPr b="0" lang="ru-RU" sz="1450" spc="-1" strike="noStrike">
                <a:solidFill>
                  <a:srgbClr val="37474f"/>
                </a:solidFill>
                <a:latin typeface="Roboto Mono"/>
                <a:ea typeface="Roboto Mono"/>
              </a:rPr>
              <a:t> buffer[</a:t>
            </a:r>
            <a:r>
              <a:rPr b="0" lang="ru-RU" sz="1450" spc="-1" strike="noStrike">
                <a:solidFill>
                  <a:srgbClr val="c53929"/>
                </a:solidFill>
                <a:latin typeface="Roboto Mono"/>
                <a:ea typeface="Roboto Mono"/>
              </a:rPr>
              <a:t>2</a:t>
            </a:r>
            <a:r>
              <a:rPr b="0" lang="ru-RU" sz="1450" spc="-1" strike="noStrike">
                <a:solidFill>
                  <a:srgbClr val="37474f"/>
                </a:solidFill>
                <a:latin typeface="Roboto Mono"/>
                <a:ea typeface="Roboto Mono"/>
              </a:rPr>
              <a:t>][</a:t>
            </a:r>
            <a:r>
              <a:rPr b="0" lang="ru-RU" sz="1450" spc="-1" strike="noStrike">
                <a:solidFill>
                  <a:srgbClr val="c53929"/>
                </a:solidFill>
                <a:latin typeface="Roboto Mono"/>
                <a:ea typeface="Roboto Mono"/>
              </a:rPr>
              <a:t>512</a:t>
            </a:r>
            <a:r>
              <a:rPr b="0" lang="ru-RU" sz="1450" spc="-1" strike="noStrike">
                <a:solidFill>
                  <a:srgbClr val="37474f"/>
                </a:solidFill>
                <a:latin typeface="Roboto Mono"/>
                <a:ea typeface="Roboto Mono"/>
              </a:rPr>
              <a:t>];</a:t>
            </a:r>
            <a:endParaRPr b="0" lang="en-US" sz="1450" spc="-1" strike="noStrike">
              <a:latin typeface="Arial"/>
            </a:endParaRPr>
          </a:p>
          <a:p>
            <a:pPr>
              <a:lnSpc>
                <a:spcPct val="100000"/>
              </a:lnSpc>
              <a:tabLst>
                <a:tab algn="l" pos="0"/>
              </a:tabLst>
            </a:pP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write(fd, buffer[</a:t>
            </a:r>
            <a:r>
              <a:rPr b="0" lang="ru-RU" sz="1450" spc="-1" strike="noStrike">
                <a:solidFill>
                  <a:srgbClr val="c53929"/>
                </a:solidFill>
                <a:latin typeface="Roboto Mono"/>
                <a:ea typeface="Roboto Mono"/>
              </a:rPr>
              <a:t>0</a:t>
            </a: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sizeof</a:t>
            </a:r>
            <a:r>
              <a:rPr b="0" lang="ru-RU" sz="1450" spc="-1" strike="noStrike">
                <a:solidFill>
                  <a:srgbClr val="37474f"/>
                </a:solidFill>
                <a:latin typeface="Roboto Mono"/>
                <a:ea typeface="Roboto Mono"/>
              </a:rPr>
              <a:t>(buffer[</a:t>
            </a:r>
            <a:r>
              <a:rPr b="0" lang="ru-RU" sz="1450" spc="-1" strike="noStrike">
                <a:solidFill>
                  <a:srgbClr val="c53929"/>
                </a:solidFill>
                <a:latin typeface="Roboto Mono"/>
                <a:ea typeface="Roboto Mono"/>
              </a:rPr>
              <a:t>0</a:t>
            </a:r>
            <a:r>
              <a:rPr b="0" lang="ru-RU" sz="1450" spc="-1" strike="noStrike">
                <a:solidFill>
                  <a:srgbClr val="37474f"/>
                </a:solidFill>
                <a:latin typeface="Roboto Mono"/>
                <a:ea typeface="Roboto Mono"/>
              </a:rPr>
              <a:t>]));</a:t>
            </a:r>
            <a:endParaRPr b="0" lang="en-US" sz="1450" spc="-1" strike="noStrike">
              <a:latin typeface="Arial"/>
            </a:endParaRPr>
          </a:p>
          <a:p>
            <a:pPr>
              <a:lnSpc>
                <a:spcPct val="150000"/>
              </a:lnSpc>
              <a:tabLst>
                <a:tab algn="l" pos="0"/>
              </a:tabLst>
            </a:pPr>
            <a:r>
              <a:rPr b="0" lang="ru-RU" sz="1450" spc="-1" strike="noStrike">
                <a:solidFill>
                  <a:srgbClr val="37474f"/>
                </a:solidFill>
                <a:latin typeface="Roboto Mono"/>
                <a:ea typeface="Roboto Mono"/>
              </a:rPr>
              <a:t>write(fd, buffer[</a:t>
            </a:r>
            <a:r>
              <a:rPr b="0" lang="ru-RU" sz="1450" spc="-1" strike="noStrike">
                <a:solidFill>
                  <a:srgbClr val="c53929"/>
                </a:solidFill>
                <a:latin typeface="Roboto Mono"/>
                <a:ea typeface="Roboto Mono"/>
              </a:rPr>
              <a:t>1</a:t>
            </a: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sizeof</a:t>
            </a:r>
            <a:r>
              <a:rPr b="0" lang="ru-RU" sz="1450" spc="-1" strike="noStrike">
                <a:solidFill>
                  <a:srgbClr val="37474f"/>
                </a:solidFill>
                <a:latin typeface="Roboto Mono"/>
                <a:ea typeface="Roboto Mono"/>
              </a:rPr>
              <a:t>(buffer[</a:t>
            </a:r>
            <a:r>
              <a:rPr b="0" lang="ru-RU" sz="1450" spc="-1" strike="noStrike">
                <a:solidFill>
                  <a:srgbClr val="c53929"/>
                </a:solidFill>
                <a:latin typeface="Roboto Mono"/>
                <a:ea typeface="Roboto Mono"/>
              </a:rPr>
              <a:t>1</a:t>
            </a:r>
            <a:r>
              <a:rPr b="0" lang="ru-RU" sz="1450" spc="-1" strike="noStrike">
                <a:solidFill>
                  <a:srgbClr val="37474f"/>
                </a:solidFill>
                <a:latin typeface="Roboto Mono"/>
                <a:ea typeface="Roboto Mono"/>
              </a:rPr>
              <a:t>]));</a:t>
            </a:r>
            <a:endParaRPr b="0" lang="en-US" sz="1450" spc="-1" strike="noStrike">
              <a:latin typeface="Arial"/>
            </a:endParaRPr>
          </a:p>
        </p:txBody>
      </p:sp>
      <p:sp>
        <p:nvSpPr>
          <p:cNvPr id="766" name="CustomShape 6"/>
          <p:cNvSpPr/>
          <p:nvPr/>
        </p:nvSpPr>
        <p:spPr>
          <a:xfrm>
            <a:off x="5762520" y="4462200"/>
            <a:ext cx="666360" cy="68580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ru-RU" sz="3300" spc="-1" strike="noStrike">
                <a:solidFill>
                  <a:srgbClr val="000000"/>
                </a:solidFill>
                <a:latin typeface="Arial"/>
                <a:ea typeface="Arial"/>
              </a:rPr>
              <a:t>=</a:t>
            </a:r>
            <a:endParaRPr b="0" lang="en-US" sz="3300" spc="-1" strike="noStrike">
              <a:latin typeface="Arial"/>
            </a:endParaRPr>
          </a:p>
        </p:txBody>
      </p:sp>
      <p:sp>
        <p:nvSpPr>
          <p:cNvPr id="767" name="CustomShape 7"/>
          <p:cNvSpPr/>
          <p:nvPr/>
        </p:nvSpPr>
        <p:spPr>
          <a:xfrm>
            <a:off x="3876840" y="5791320"/>
            <a:ext cx="5952960" cy="97020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Экономия числа системных вызовов, и не нужно копировать все в один буфер</a:t>
            </a:r>
            <a:endParaRPr b="0" lang="en-US" sz="2250" spc="-1" strike="noStrike">
              <a:latin typeface="Arial"/>
            </a:endParaRPr>
          </a:p>
        </p:txBody>
      </p:sp>
      <p:sp>
        <p:nvSpPr>
          <p:cNvPr id="768" name="CustomShape 8"/>
          <p:cNvSpPr/>
          <p:nvPr/>
        </p:nvSpPr>
        <p:spPr>
          <a:xfrm>
            <a:off x="9988200" y="5508360"/>
            <a:ext cx="1288800" cy="347040"/>
          </a:xfrm>
          <a:prstGeom prst="roundRect">
            <a:avLst>
              <a:gd name="adj" fmla="val 16667"/>
            </a:avLst>
          </a:prstGeom>
          <a:solidFill>
            <a:srgbClr val="c53929"/>
          </a:solidFill>
          <a:ln w="9360">
            <a:solidFill>
              <a:srgbClr val="000000"/>
            </a:solidFill>
            <a:round/>
          </a:ln>
        </p:spPr>
        <p:style>
          <a:lnRef idx="0"/>
          <a:fillRef idx="0"/>
          <a:effectRef idx="0"/>
          <a:fontRef idx="minor"/>
        </p:style>
        <p:txBody>
          <a:bodyPr tIns="91440" bIns="91440" anchor="ctr">
            <a:noAutofit/>
          </a:bodyPr>
          <a:p>
            <a:pPr>
              <a:lnSpc>
                <a:spcPct val="100000"/>
              </a:lnSpc>
              <a:tabLst>
                <a:tab algn="l" pos="0"/>
              </a:tabLst>
            </a:pPr>
            <a:r>
              <a:rPr b="0" lang="ru-RU" sz="1500" spc="-1" strike="noStrike">
                <a:solidFill>
                  <a:srgbClr val="000000"/>
                </a:solidFill>
                <a:latin typeface="Arial"/>
                <a:ea typeface="Arial"/>
              </a:rPr>
              <a:t>pseudocode</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TextShape 1"/>
          <p:cNvSpPr txBox="1"/>
          <p:nvPr/>
        </p:nvSpPr>
        <p:spPr>
          <a:xfrm>
            <a:off x="994680" y="3062880"/>
            <a:ext cx="4273920" cy="107964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Напоминание оставить отзыв</a:t>
            </a:r>
            <a:endParaRPr b="0" lang="en-US" sz="3200" spc="-1" strike="noStrike">
              <a:solidFill>
                <a:srgbClr val="000000"/>
              </a:solidFill>
              <a:latin typeface="Arial"/>
            </a:endParaRPr>
          </a:p>
        </p:txBody>
      </p:sp>
      <p:sp>
        <p:nvSpPr>
          <p:cNvPr id="770"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DE7B82F7-C209-4953-964A-B1B457307C2B}"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TextShape 1"/>
          <p:cNvSpPr txBox="1"/>
          <p:nvPr/>
        </p:nvSpPr>
        <p:spPr>
          <a:xfrm>
            <a:off x="982440" y="788760"/>
            <a:ext cx="9726120" cy="823320"/>
          </a:xfrm>
          <a:prstGeom prst="rect">
            <a:avLst/>
          </a:prstGeom>
          <a:noFill/>
          <a:ln>
            <a:noFill/>
          </a:ln>
        </p:spPr>
        <p:txBody>
          <a:bodyPr>
            <a:normAutofit/>
          </a:bodyPr>
          <a:p>
            <a:pPr marL="25560">
              <a:lnSpc>
                <a:spcPct val="90000"/>
              </a:lnSpc>
              <a:spcBef>
                <a:spcPts val="1001"/>
              </a:spcBef>
              <a:tabLst>
                <a:tab algn="l" pos="0"/>
              </a:tabLst>
            </a:pPr>
            <a:r>
              <a:rPr b="1" lang="ru-RU" sz="3200" spc="-1" strike="noStrike">
                <a:solidFill>
                  <a:srgbClr val="000000"/>
                </a:solidFill>
                <a:latin typeface="Proxima Nova"/>
                <a:ea typeface="Proxima Nova"/>
              </a:rPr>
              <a:t>Заключение</a:t>
            </a:r>
            <a:endParaRPr b="0" lang="en-US" sz="3200" spc="-1" strike="noStrike">
              <a:solidFill>
                <a:srgbClr val="000000"/>
              </a:solidFill>
              <a:latin typeface="Arial"/>
            </a:endParaRPr>
          </a:p>
        </p:txBody>
      </p:sp>
      <p:sp>
        <p:nvSpPr>
          <p:cNvPr id="772"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2B400E21-4255-4BFD-8D86-DB5B60D1C6E7}" type="slidenum">
              <a:rPr b="1" lang="ru-RU" sz="4800" spc="-1" strike="noStrike">
                <a:solidFill>
                  <a:srgbClr val="f5f6f6"/>
                </a:solidFill>
                <a:latin typeface="Proxima Nova"/>
                <a:ea typeface="Proxima Nova"/>
              </a:rPr>
              <a:t>&lt;number&gt;</a:t>
            </a:fld>
            <a:endParaRPr b="0" lang="en-US" sz="4800" spc="-1" strike="noStrike">
              <a:latin typeface="Times New Roman"/>
            </a:endParaRPr>
          </a:p>
        </p:txBody>
      </p:sp>
      <p:sp>
        <p:nvSpPr>
          <p:cNvPr id="773" name="CustomShape 3"/>
          <p:cNvSpPr/>
          <p:nvPr/>
        </p:nvSpPr>
        <p:spPr>
          <a:xfrm>
            <a:off x="914400" y="2044080"/>
            <a:ext cx="10879920" cy="3010320"/>
          </a:xfrm>
          <a:prstGeom prst="rect">
            <a:avLst/>
          </a:prstGeom>
          <a:noFill/>
          <a:ln>
            <a:noFill/>
          </a:ln>
        </p:spPr>
        <p:style>
          <a:lnRef idx="0"/>
          <a:fillRef idx="0"/>
          <a:effectRef idx="0"/>
          <a:fontRef idx="minor"/>
        </p:style>
        <p:txBody>
          <a:bodyPr>
            <a:noAutofit/>
          </a:bodyPr>
          <a:p>
            <a:pPr>
              <a:lnSpc>
                <a:spcPct val="100000"/>
              </a:lnSpc>
              <a:tabLst>
                <a:tab algn="l" pos="0"/>
              </a:tabLst>
            </a:pPr>
            <a:r>
              <a:rPr b="1" lang="ru-RU" sz="2000" spc="-1" strike="noStrike">
                <a:solidFill>
                  <a:srgbClr val="000000"/>
                </a:solidFill>
                <a:latin typeface="Arial"/>
                <a:ea typeface="Arial"/>
              </a:rPr>
              <a:t>Материалы</a:t>
            </a:r>
            <a:endParaRPr b="0" lang="en-US" sz="2000" spc="-1" strike="noStrike">
              <a:latin typeface="Arial"/>
            </a:endParaRPr>
          </a:p>
          <a:p>
            <a:pPr>
              <a:lnSpc>
                <a:spcPct val="100000"/>
              </a:lnSpc>
              <a:tabLst>
                <a:tab algn="l" pos="0"/>
              </a:tabLst>
            </a:pPr>
            <a:r>
              <a:rPr b="0" lang="ru-RU" sz="2000" spc="-1" strike="noStrike">
                <a:solidFill>
                  <a:srgbClr val="000000"/>
                </a:solidFill>
                <a:latin typeface="Arial"/>
                <a:ea typeface="Arial"/>
              </a:rPr>
              <a:t>	</a:t>
            </a:r>
            <a:r>
              <a:rPr b="0" lang="ru-RU" sz="2000" spc="-1" strike="noStrike" u="sng">
                <a:solidFill>
                  <a:srgbClr val="0000ff"/>
                </a:solidFill>
                <a:uFillTx/>
                <a:latin typeface="Arial"/>
                <a:ea typeface="Arial"/>
                <a:hlinkClick r:id="rId1"/>
              </a:rPr>
              <a:t>https://github.com/tarantool/sysprog</a:t>
            </a:r>
            <a:endParaRPr b="0" lang="en-US" sz="2000" spc="-1" strike="noStrike">
              <a:latin typeface="Arial"/>
            </a:endParaRPr>
          </a:p>
          <a:p>
            <a:pPr>
              <a:lnSpc>
                <a:spcPct val="100000"/>
              </a:lnSpc>
              <a:tabLst>
                <a:tab algn="l" pos="0"/>
              </a:tabLst>
            </a:pPr>
            <a:br/>
            <a:r>
              <a:rPr b="1" lang="ru-RU" sz="2000" spc="-1" strike="noStrike">
                <a:solidFill>
                  <a:srgbClr val="000000"/>
                </a:solidFill>
                <a:latin typeface="Arial"/>
                <a:ea typeface="Arial"/>
              </a:rPr>
              <a:t>Обратная связь</a:t>
            </a:r>
            <a:endParaRPr b="0" lang="en-US" sz="2000" spc="-1" strike="noStrike">
              <a:latin typeface="Arial"/>
            </a:endParaRPr>
          </a:p>
          <a:p>
            <a:pPr>
              <a:lnSpc>
                <a:spcPct val="100000"/>
              </a:lnSpc>
              <a:tabLst>
                <a:tab algn="l" pos="0"/>
              </a:tabLst>
            </a:pPr>
            <a:r>
              <a:rPr b="0" lang="ru-RU" sz="2000" spc="-1" strike="noStrike">
                <a:solidFill>
                  <a:srgbClr val="000000"/>
                </a:solidFill>
                <a:latin typeface="Arial"/>
                <a:ea typeface="Arial"/>
              </a:rPr>
              <a:t>	</a:t>
            </a:r>
            <a:r>
              <a:rPr b="0" lang="ru-RU" sz="2000" spc="-1" strike="noStrike" u="sng">
                <a:solidFill>
                  <a:srgbClr val="0000ff"/>
                </a:solidFill>
                <a:uFillTx/>
                <a:latin typeface="Arial"/>
                <a:ea typeface="Arial"/>
                <a:hlinkClick r:id="rId2"/>
              </a:rPr>
              <a:t>https://forms.gle/ktmRvTGFcV2Pe55u8</a:t>
            </a:r>
            <a:endParaRPr b="0" lang="en-US" sz="2000" spc="-1" strike="noStrike">
              <a:latin typeface="Arial"/>
            </a:endParaRPr>
          </a:p>
          <a:p>
            <a:pPr>
              <a:lnSpc>
                <a:spcPct val="100000"/>
              </a:lnSpc>
              <a:tabLst>
                <a:tab algn="l" pos="0"/>
              </a:tabLst>
            </a:pPr>
            <a:br/>
            <a:r>
              <a:rPr b="1" lang="ru-RU" sz="2000" spc="-1" strike="noStrike">
                <a:solidFill>
                  <a:srgbClr val="000000"/>
                </a:solidFill>
                <a:latin typeface="Arial"/>
                <a:ea typeface="Arial"/>
              </a:rPr>
              <a:t>Следующая лекция</a:t>
            </a:r>
            <a:endParaRPr b="0" lang="en-US" sz="2000" spc="-1" strike="noStrike">
              <a:latin typeface="Arial"/>
            </a:endParaRPr>
          </a:p>
          <a:p>
            <a:pPr>
              <a:lnSpc>
                <a:spcPct val="100000"/>
              </a:lnSpc>
              <a:tabLst>
                <a:tab algn="l" pos="0"/>
              </a:tabLst>
            </a:pPr>
            <a:r>
              <a:rPr b="0" lang="ru-RU" sz="2000" spc="-1" strike="noStrike">
                <a:solidFill>
                  <a:srgbClr val="000000"/>
                </a:solidFill>
                <a:latin typeface="Arial"/>
                <a:ea typeface="Arial"/>
              </a:rPr>
              <a:t>Пользователи и группы. Вход в систему. Real and effective user. Права доступа у процессов, файлов. Сессии. Демонизация процесса. (Кирилл)</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IPC (2/) Сокеты</a:t>
            </a:r>
            <a:endParaRPr b="0" lang="en-US" sz="3200" spc="-1" strike="noStrike">
              <a:solidFill>
                <a:srgbClr val="000000"/>
              </a:solidFill>
              <a:latin typeface="Arial"/>
            </a:endParaRPr>
          </a:p>
        </p:txBody>
      </p:sp>
      <p:sp>
        <p:nvSpPr>
          <p:cNvPr id="308"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971DA0AC-A6F1-42FE-9AC9-300A1F00358F}" type="slidenum">
              <a:rPr b="1" lang="ru-RU" sz="4800" spc="-1" strike="noStrike">
                <a:solidFill>
                  <a:srgbClr val="f5f6f6"/>
                </a:solidFill>
                <a:latin typeface="Proxima Nova"/>
                <a:ea typeface="Proxima Nova"/>
              </a:rPr>
              <a:t>5</a:t>
            </a:fld>
            <a:endParaRPr b="0" lang="en-US" sz="4800" spc="-1" strike="noStrike">
              <a:latin typeface="Times New Roman"/>
            </a:endParaRPr>
          </a:p>
        </p:txBody>
      </p:sp>
      <p:sp>
        <p:nvSpPr>
          <p:cNvPr id="309" name="CustomShape 3"/>
          <p:cNvSpPr/>
          <p:nvPr/>
        </p:nvSpPr>
        <p:spPr>
          <a:xfrm>
            <a:off x="982440" y="1506960"/>
            <a:ext cx="6885360" cy="45799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50" spc="-1" strike="noStrike">
                <a:solidFill>
                  <a:srgbClr val="3f51b5"/>
                </a:solidFill>
                <a:latin typeface="Roboto Mono"/>
                <a:ea typeface="Roboto Mono"/>
              </a:rPr>
              <a:t>int</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socket(</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domain, </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type, </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protocol);</a:t>
            </a:r>
            <a:endParaRPr b="0" lang="en-US" sz="1650" spc="-1" strike="noStrike">
              <a:latin typeface="Arial"/>
            </a:endParaRPr>
          </a:p>
          <a:p>
            <a:pPr>
              <a:lnSpc>
                <a:spcPct val="100000"/>
              </a:lnSpc>
              <a:tabLst>
                <a:tab algn="l" pos="0"/>
              </a:tabLst>
            </a:pPr>
            <a:endParaRPr b="0" lang="en-US" sz="165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int</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bind(</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sockfd, </a:t>
            </a:r>
            <a:r>
              <a:rPr b="0" lang="ru-RU" sz="1650" spc="-1" strike="noStrike">
                <a:solidFill>
                  <a:srgbClr val="3f51b5"/>
                </a:solidFill>
                <a:latin typeface="Roboto Mono"/>
                <a:ea typeface="Roboto Mono"/>
              </a:rPr>
              <a:t>const</a:t>
            </a:r>
            <a:r>
              <a:rPr b="0" lang="ru-RU" sz="1650" spc="-1" strike="noStrike">
                <a:solidFill>
                  <a:srgbClr val="37474f"/>
                </a:solidFill>
                <a:latin typeface="Roboto Mono"/>
                <a:ea typeface="Roboto Mono"/>
              </a:rPr>
              <a:t> </a:t>
            </a:r>
            <a:r>
              <a:rPr b="0" lang="ru-RU" sz="1650" spc="-1" strike="noStrike">
                <a:solidFill>
                  <a:srgbClr val="3f51b5"/>
                </a:solidFill>
                <a:latin typeface="Roboto Mono"/>
                <a:ea typeface="Roboto Mono"/>
              </a:rPr>
              <a:t>struct</a:t>
            </a:r>
            <a:r>
              <a:rPr b="0" lang="ru-RU" sz="1650" spc="-1" strike="noStrike">
                <a:solidFill>
                  <a:srgbClr val="37474f"/>
                </a:solidFill>
                <a:latin typeface="Roboto Mono"/>
                <a:ea typeface="Roboto Mono"/>
              </a:rPr>
              <a:t> </a:t>
            </a:r>
            <a:r>
              <a:rPr b="0" lang="ru-RU" sz="1650" spc="-1" strike="noStrike">
                <a:solidFill>
                  <a:srgbClr val="9c27b0"/>
                </a:solidFill>
                <a:latin typeface="Roboto Mono"/>
                <a:ea typeface="Roboto Mono"/>
              </a:rPr>
              <a:t>sockaddr</a:t>
            </a:r>
            <a:r>
              <a:rPr b="0" lang="ru-RU" sz="1650" spc="-1" strike="noStrike">
                <a:solidFill>
                  <a:srgbClr val="37474f"/>
                </a:solidFill>
                <a:latin typeface="Roboto Mono"/>
                <a:ea typeface="Roboto Mono"/>
              </a:rPr>
              <a:t> *addr,</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7474f"/>
                </a:solidFill>
                <a:latin typeface="Roboto Mono"/>
                <a:ea typeface="Roboto Mono"/>
              </a:rPr>
              <a:t>socklen_t addrlen);</a:t>
            </a:r>
            <a:endParaRPr b="0" lang="en-US" sz="1650" spc="-1" strike="noStrike">
              <a:latin typeface="Arial"/>
            </a:endParaRPr>
          </a:p>
          <a:p>
            <a:pPr>
              <a:lnSpc>
                <a:spcPct val="100000"/>
              </a:lnSpc>
              <a:tabLst>
                <a:tab algn="l" pos="0"/>
              </a:tabLst>
            </a:pPr>
            <a:endParaRPr b="0" lang="en-US" sz="165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int</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listen(</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sockfd, </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backlog);</a:t>
            </a:r>
            <a:endParaRPr b="0" lang="en-US" sz="1650" spc="-1" strike="noStrike">
              <a:latin typeface="Arial"/>
            </a:endParaRPr>
          </a:p>
          <a:p>
            <a:pPr>
              <a:lnSpc>
                <a:spcPct val="100000"/>
              </a:lnSpc>
              <a:tabLst>
                <a:tab algn="l" pos="0"/>
              </a:tabLst>
            </a:pPr>
            <a:endParaRPr b="0" lang="en-US" sz="165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int</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connect(</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sockfd, </a:t>
            </a:r>
            <a:r>
              <a:rPr b="0" lang="ru-RU" sz="1650" spc="-1" strike="noStrike">
                <a:solidFill>
                  <a:srgbClr val="3f51b5"/>
                </a:solidFill>
                <a:latin typeface="Roboto Mono"/>
                <a:ea typeface="Roboto Mono"/>
              </a:rPr>
              <a:t>const</a:t>
            </a:r>
            <a:r>
              <a:rPr b="0" lang="ru-RU" sz="1650" spc="-1" strike="noStrike">
                <a:solidFill>
                  <a:srgbClr val="37474f"/>
                </a:solidFill>
                <a:latin typeface="Roboto Mono"/>
                <a:ea typeface="Roboto Mono"/>
              </a:rPr>
              <a:t> </a:t>
            </a:r>
            <a:r>
              <a:rPr b="0" lang="ru-RU" sz="1650" spc="-1" strike="noStrike">
                <a:solidFill>
                  <a:srgbClr val="3f51b5"/>
                </a:solidFill>
                <a:latin typeface="Roboto Mono"/>
                <a:ea typeface="Roboto Mono"/>
              </a:rPr>
              <a:t>struct</a:t>
            </a:r>
            <a:r>
              <a:rPr b="0" lang="ru-RU" sz="1650" spc="-1" strike="noStrike">
                <a:solidFill>
                  <a:srgbClr val="37474f"/>
                </a:solidFill>
                <a:latin typeface="Roboto Mono"/>
                <a:ea typeface="Roboto Mono"/>
              </a:rPr>
              <a:t> </a:t>
            </a:r>
            <a:r>
              <a:rPr b="0" lang="ru-RU" sz="1650" spc="-1" strike="noStrike">
                <a:solidFill>
                  <a:srgbClr val="9c27b0"/>
                </a:solidFill>
                <a:latin typeface="Roboto Mono"/>
                <a:ea typeface="Roboto Mono"/>
              </a:rPr>
              <a:t>sockaddr</a:t>
            </a:r>
            <a:r>
              <a:rPr b="0" lang="ru-RU" sz="1650" spc="-1" strike="noStrike">
                <a:solidFill>
                  <a:srgbClr val="37474f"/>
                </a:solidFill>
                <a:latin typeface="Roboto Mono"/>
                <a:ea typeface="Roboto Mono"/>
              </a:rPr>
              <a:t> *addr,</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7474f"/>
                </a:solidFill>
                <a:latin typeface="Roboto Mono"/>
                <a:ea typeface="Roboto Mono"/>
              </a:rPr>
              <a:t>socklen_t addrlen);</a:t>
            </a:r>
            <a:endParaRPr b="0" lang="en-US" sz="1650" spc="-1" strike="noStrike">
              <a:latin typeface="Arial"/>
            </a:endParaRPr>
          </a:p>
          <a:p>
            <a:pPr>
              <a:lnSpc>
                <a:spcPct val="100000"/>
              </a:lnSpc>
              <a:tabLst>
                <a:tab algn="l" pos="0"/>
              </a:tabLst>
            </a:pPr>
            <a:endParaRPr b="0" lang="en-US" sz="165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int</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accept(</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sockfd, </a:t>
            </a:r>
            <a:r>
              <a:rPr b="0" lang="ru-RU" sz="1650" spc="-1" strike="noStrike">
                <a:solidFill>
                  <a:srgbClr val="3f51b5"/>
                </a:solidFill>
                <a:latin typeface="Roboto Mono"/>
                <a:ea typeface="Roboto Mono"/>
              </a:rPr>
              <a:t>struct</a:t>
            </a:r>
            <a:r>
              <a:rPr b="0" lang="ru-RU" sz="1650" spc="-1" strike="noStrike">
                <a:solidFill>
                  <a:srgbClr val="37474f"/>
                </a:solidFill>
                <a:latin typeface="Roboto Mono"/>
                <a:ea typeface="Roboto Mono"/>
              </a:rPr>
              <a:t> </a:t>
            </a:r>
            <a:r>
              <a:rPr b="0" lang="ru-RU" sz="1650" spc="-1" strike="noStrike">
                <a:solidFill>
                  <a:srgbClr val="9c27b0"/>
                </a:solidFill>
                <a:latin typeface="Roboto Mono"/>
                <a:ea typeface="Roboto Mono"/>
              </a:rPr>
              <a:t>sockaddr</a:t>
            </a:r>
            <a:r>
              <a:rPr b="0" lang="ru-RU" sz="1650" spc="-1" strike="noStrike">
                <a:solidFill>
                  <a:srgbClr val="37474f"/>
                </a:solidFill>
                <a:latin typeface="Roboto Mono"/>
                <a:ea typeface="Roboto Mono"/>
              </a:rPr>
              <a:t> *addr,</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       </a:t>
            </a:r>
            <a:r>
              <a:rPr b="0" lang="ru-RU" sz="1650" spc="-1" strike="noStrike">
                <a:solidFill>
                  <a:srgbClr val="37474f"/>
                </a:solidFill>
                <a:latin typeface="Roboto Mono"/>
                <a:ea typeface="Roboto Mono"/>
              </a:rPr>
              <a:t>socklen_t *addrlen);</a:t>
            </a:r>
            <a:endParaRPr b="0" lang="en-US" sz="165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IPC (3/) Сокеты</a:t>
            </a:r>
            <a:endParaRPr b="0" lang="en-US" sz="3200" spc="-1" strike="noStrike">
              <a:solidFill>
                <a:srgbClr val="000000"/>
              </a:solidFill>
              <a:latin typeface="Arial"/>
            </a:endParaRPr>
          </a:p>
        </p:txBody>
      </p:sp>
      <p:sp>
        <p:nvSpPr>
          <p:cNvPr id="311"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05A0AA22-3EDA-4A7C-922A-7A7AD329C294}" type="slidenum">
              <a:rPr b="1" lang="ru-RU" sz="4800" spc="-1" strike="noStrike">
                <a:solidFill>
                  <a:srgbClr val="f5f6f6"/>
                </a:solidFill>
                <a:latin typeface="Proxima Nova"/>
                <a:ea typeface="Proxima Nova"/>
              </a:rPr>
              <a:t>6</a:t>
            </a:fld>
            <a:endParaRPr b="0" lang="en-US" sz="4800" spc="-1" strike="noStrike">
              <a:latin typeface="Times New Roman"/>
            </a:endParaRPr>
          </a:p>
        </p:txBody>
      </p:sp>
      <p:sp>
        <p:nvSpPr>
          <p:cNvPr id="312" name="CustomShape 3"/>
          <p:cNvSpPr/>
          <p:nvPr/>
        </p:nvSpPr>
        <p:spPr>
          <a:xfrm>
            <a:off x="2917440" y="1345680"/>
            <a:ext cx="5856120" cy="57636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Способы использования</a:t>
            </a:r>
            <a:endParaRPr b="0" lang="en-US" sz="2250" spc="-1" strike="noStrike">
              <a:latin typeface="Arial"/>
            </a:endParaRPr>
          </a:p>
        </p:txBody>
      </p:sp>
      <p:sp>
        <p:nvSpPr>
          <p:cNvPr id="313" name="CustomShape 4"/>
          <p:cNvSpPr/>
          <p:nvPr/>
        </p:nvSpPr>
        <p:spPr>
          <a:xfrm>
            <a:off x="848520" y="2656800"/>
            <a:ext cx="4131360" cy="10620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fd = socket();</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connect(fd, remote_addr);</a:t>
            </a:r>
            <a:endParaRPr b="0" lang="en-US" sz="1650" spc="-1" strike="noStrike">
              <a:latin typeface="Arial"/>
            </a:endParaRPr>
          </a:p>
          <a:p>
            <a:pPr>
              <a:lnSpc>
                <a:spcPct val="150000"/>
              </a:lnSpc>
              <a:tabLst>
                <a:tab algn="l" pos="0"/>
              </a:tabLst>
            </a:pPr>
            <a:r>
              <a:rPr b="0" lang="ru-RU" sz="1650" spc="-1" strike="noStrike">
                <a:solidFill>
                  <a:srgbClr val="d81b60"/>
                </a:solidFill>
                <a:latin typeface="Roboto Mono"/>
                <a:ea typeface="Roboto Mono"/>
              </a:rPr>
              <a:t>/* Ready to read/write fd. */</a:t>
            </a:r>
            <a:endParaRPr b="0" lang="en-US" sz="1650" spc="-1" strike="noStrike">
              <a:latin typeface="Arial"/>
            </a:endParaRPr>
          </a:p>
        </p:txBody>
      </p:sp>
      <p:sp>
        <p:nvSpPr>
          <p:cNvPr id="314" name="CustomShape 5"/>
          <p:cNvSpPr/>
          <p:nvPr/>
        </p:nvSpPr>
        <p:spPr>
          <a:xfrm>
            <a:off x="883440" y="4569120"/>
            <a:ext cx="4061520" cy="10620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fd = socket();</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bind(fd, addr);</a:t>
            </a:r>
            <a:endParaRPr b="0" lang="en-US" sz="1650" spc="-1" strike="noStrike">
              <a:latin typeface="Arial"/>
            </a:endParaRPr>
          </a:p>
          <a:p>
            <a:pPr>
              <a:lnSpc>
                <a:spcPct val="150000"/>
              </a:lnSpc>
              <a:tabLst>
                <a:tab algn="l" pos="0"/>
              </a:tabLst>
            </a:pPr>
            <a:r>
              <a:rPr b="0" lang="ru-RU" sz="1650" spc="-1" strike="noStrike">
                <a:solidFill>
                  <a:srgbClr val="d81b60"/>
                </a:solidFill>
                <a:latin typeface="Roboto Mono"/>
                <a:ea typeface="Roboto Mono"/>
              </a:rPr>
              <a:t>/** Ready to read/write fd. */</a:t>
            </a:r>
            <a:endParaRPr b="0" lang="en-US" sz="1650" spc="-1" strike="noStrike">
              <a:latin typeface="Arial"/>
            </a:endParaRPr>
          </a:p>
        </p:txBody>
      </p:sp>
      <p:sp>
        <p:nvSpPr>
          <p:cNvPr id="315" name="CustomShape 6"/>
          <p:cNvSpPr/>
          <p:nvPr/>
        </p:nvSpPr>
        <p:spPr>
          <a:xfrm>
            <a:off x="6496200" y="2893320"/>
            <a:ext cx="4659840" cy="28209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fd = socket();</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bind(fd, addr);</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listen(fd);</a:t>
            </a:r>
            <a:endParaRPr b="0" lang="en-US" sz="165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while</a:t>
            </a:r>
            <a:r>
              <a:rPr b="0" lang="ru-RU" sz="1650" spc="-1" strike="noStrike">
                <a:solidFill>
                  <a:srgbClr val="37474f"/>
                </a:solidFill>
                <a:latin typeface="Roboto Mono"/>
                <a:ea typeface="Roboto Mono"/>
              </a:rPr>
              <a:t>(</a:t>
            </a:r>
            <a:r>
              <a:rPr b="0" lang="ru-RU" sz="1650" spc="-1" strike="noStrike">
                <a:solidFill>
                  <a:srgbClr val="c53929"/>
                </a:solidFill>
                <a:latin typeface="Roboto Mono"/>
                <a:ea typeface="Roboto Mono"/>
              </a:rPr>
              <a:t>1</a:t>
            </a:r>
            <a:r>
              <a:rPr b="0" lang="ru-RU" sz="1650" spc="-1" strike="noStrike">
                <a:solidFill>
                  <a:srgbClr val="37474f"/>
                </a:solidFill>
                <a:latin typeface="Roboto Mono"/>
                <a:ea typeface="Roboto Mono"/>
              </a:rPr>
              <a:t>) {</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remote_fd = accept(fd);</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d81b60"/>
                </a:solidFill>
                <a:latin typeface="Roboto Mono"/>
                <a:ea typeface="Roboto Mono"/>
              </a:rPr>
              <a:t>/*</a:t>
            </a:r>
            <a:endParaRPr b="0" lang="en-US" sz="1650" spc="-1" strike="noStrike">
              <a:latin typeface="Arial"/>
            </a:endParaRPr>
          </a:p>
          <a:p>
            <a:pPr>
              <a:lnSpc>
                <a:spcPct val="100000"/>
              </a:lnSpc>
              <a:tabLst>
                <a:tab algn="l" pos="0"/>
              </a:tabLst>
            </a:pPr>
            <a:r>
              <a:rPr b="0" lang="ru-RU" sz="1650" spc="-1" strike="noStrike">
                <a:solidFill>
                  <a:srgbClr val="d81b60"/>
                </a:solidFill>
                <a:latin typeface="Roboto Mono"/>
                <a:ea typeface="Roboto Mono"/>
              </a:rPr>
              <a:t>         </a:t>
            </a:r>
            <a:r>
              <a:rPr b="0" lang="ru-RU" sz="1650" spc="-1" strike="noStrike">
                <a:solidFill>
                  <a:srgbClr val="d81b60"/>
                </a:solidFill>
                <a:latin typeface="Roboto Mono"/>
                <a:ea typeface="Roboto Mono"/>
              </a:rPr>
              <a:t>* Ready to read/write</a:t>
            </a:r>
            <a:endParaRPr b="0" lang="en-US" sz="1650" spc="-1" strike="noStrike">
              <a:latin typeface="Arial"/>
            </a:endParaRPr>
          </a:p>
          <a:p>
            <a:pPr>
              <a:lnSpc>
                <a:spcPct val="100000"/>
              </a:lnSpc>
              <a:tabLst>
                <a:tab algn="l" pos="0"/>
              </a:tabLst>
            </a:pPr>
            <a:r>
              <a:rPr b="0" lang="ru-RU" sz="1650" spc="-1" strike="noStrike">
                <a:solidFill>
                  <a:srgbClr val="d81b60"/>
                </a:solidFill>
                <a:latin typeface="Roboto Mono"/>
                <a:ea typeface="Roboto Mono"/>
              </a:rPr>
              <a:t>         </a:t>
            </a:r>
            <a:r>
              <a:rPr b="0" lang="ru-RU" sz="1650" spc="-1" strike="noStrike">
                <a:solidFill>
                  <a:srgbClr val="d81b60"/>
                </a:solidFill>
                <a:latin typeface="Roboto Mono"/>
                <a:ea typeface="Roboto Mono"/>
              </a:rPr>
              <a:t>* remote_fd.</a:t>
            </a:r>
            <a:endParaRPr b="0" lang="en-US" sz="1650" spc="-1" strike="noStrike">
              <a:latin typeface="Arial"/>
            </a:endParaRPr>
          </a:p>
          <a:p>
            <a:pPr>
              <a:lnSpc>
                <a:spcPct val="100000"/>
              </a:lnSpc>
              <a:tabLst>
                <a:tab algn="l" pos="0"/>
              </a:tabLst>
            </a:pPr>
            <a:r>
              <a:rPr b="0" lang="ru-RU" sz="1650" spc="-1" strike="noStrike">
                <a:solidFill>
                  <a:srgbClr val="d81b60"/>
                </a:solidFill>
                <a:latin typeface="Roboto Mono"/>
                <a:ea typeface="Roboto Mono"/>
              </a:rPr>
              <a:t>         </a:t>
            </a:r>
            <a:r>
              <a:rPr b="0" lang="ru-RU" sz="1650" spc="-1" strike="noStrike">
                <a:solidFill>
                  <a:srgbClr val="d81b60"/>
                </a:solidFill>
                <a:latin typeface="Roboto Mono"/>
                <a:ea typeface="Roboto Mono"/>
              </a:rPr>
              <a:t>*/</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a:t>
            </a:r>
            <a:endParaRPr b="0" lang="en-US" sz="1650" spc="-1" strike="noStrike">
              <a:latin typeface="Arial"/>
            </a:endParaRPr>
          </a:p>
        </p:txBody>
      </p:sp>
      <p:sp>
        <p:nvSpPr>
          <p:cNvPr id="316" name="CustomShape 7"/>
          <p:cNvSpPr/>
          <p:nvPr/>
        </p:nvSpPr>
        <p:spPr>
          <a:xfrm>
            <a:off x="7038720" y="2143440"/>
            <a:ext cx="2999520" cy="81324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1800" spc="-1" strike="noStrike" u="sng">
                <a:solidFill>
                  <a:srgbClr val="000000"/>
                </a:solidFill>
                <a:highlight>
                  <a:srgbClr val="ffffff"/>
                </a:highlight>
                <a:uFillTx/>
                <a:latin typeface="Arial"/>
                <a:ea typeface="Arial"/>
              </a:rPr>
              <a:t>Создание именованного </a:t>
            </a:r>
            <a:r>
              <a:rPr b="1" lang="ru-RU" sz="1800" spc="-1" strike="noStrike" u="sng">
                <a:solidFill>
                  <a:srgbClr val="000000"/>
                </a:solidFill>
                <a:highlight>
                  <a:srgbClr val="ffffff"/>
                </a:highlight>
                <a:uFillTx/>
                <a:latin typeface="Arial"/>
                <a:ea typeface="Arial"/>
              </a:rPr>
              <a:t>с</a:t>
            </a:r>
            <a:r>
              <a:rPr b="0" lang="ru-RU" sz="1800" spc="-1" strike="noStrike" u="sng">
                <a:solidFill>
                  <a:srgbClr val="000000"/>
                </a:solidFill>
                <a:highlight>
                  <a:srgbClr val="ffffff"/>
                </a:highlight>
                <a:uFillTx/>
                <a:latin typeface="Arial"/>
                <a:ea typeface="Arial"/>
              </a:rPr>
              <a:t> соединением</a:t>
            </a:r>
            <a:endParaRPr b="0" lang="en-US" sz="1800" spc="-1" strike="noStrike">
              <a:latin typeface="Arial"/>
            </a:endParaRPr>
          </a:p>
        </p:txBody>
      </p:sp>
      <p:sp>
        <p:nvSpPr>
          <p:cNvPr id="317" name="CustomShape 8"/>
          <p:cNvSpPr/>
          <p:nvPr/>
        </p:nvSpPr>
        <p:spPr>
          <a:xfrm>
            <a:off x="982440" y="1876680"/>
            <a:ext cx="2999520" cy="81324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1800" spc="-1" strike="noStrike" u="sng">
                <a:solidFill>
                  <a:srgbClr val="000000"/>
                </a:solidFill>
                <a:highlight>
                  <a:srgbClr val="ffffff"/>
                </a:highlight>
                <a:uFillTx/>
                <a:latin typeface="Arial"/>
                <a:ea typeface="Arial"/>
              </a:rPr>
              <a:t>Подключение к уже именованному</a:t>
            </a:r>
            <a:endParaRPr b="0" lang="en-US" sz="1800" spc="-1" strike="noStrike">
              <a:latin typeface="Arial"/>
            </a:endParaRPr>
          </a:p>
        </p:txBody>
      </p:sp>
      <p:sp>
        <p:nvSpPr>
          <p:cNvPr id="318" name="CustomShape 9"/>
          <p:cNvSpPr/>
          <p:nvPr/>
        </p:nvSpPr>
        <p:spPr>
          <a:xfrm>
            <a:off x="982440" y="3696120"/>
            <a:ext cx="2999520" cy="81324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1800" spc="-1" strike="noStrike" u="sng">
                <a:solidFill>
                  <a:srgbClr val="000000"/>
                </a:solidFill>
                <a:highlight>
                  <a:srgbClr val="ffffff"/>
                </a:highlight>
                <a:uFillTx/>
                <a:latin typeface="Arial"/>
                <a:ea typeface="Arial"/>
              </a:rPr>
              <a:t>Создание именованного </a:t>
            </a:r>
            <a:r>
              <a:rPr b="1" lang="ru-RU" sz="1800" spc="-1" strike="noStrike" u="sng">
                <a:solidFill>
                  <a:srgbClr val="000000"/>
                </a:solidFill>
                <a:highlight>
                  <a:srgbClr val="ffffff"/>
                </a:highlight>
                <a:uFillTx/>
                <a:latin typeface="Arial"/>
                <a:ea typeface="Arial"/>
              </a:rPr>
              <a:t>без</a:t>
            </a:r>
            <a:r>
              <a:rPr b="0" lang="ru-RU" sz="1800" spc="-1" strike="noStrike" u="sng">
                <a:solidFill>
                  <a:srgbClr val="000000"/>
                </a:solidFill>
                <a:highlight>
                  <a:srgbClr val="ffffff"/>
                </a:highlight>
                <a:uFillTx/>
                <a:latin typeface="Arial"/>
                <a:ea typeface="Arial"/>
              </a:rPr>
              <a:t> соединения</a:t>
            </a:r>
            <a:endParaRPr b="0" lang="en-US" sz="1800" spc="-1" strike="noStrike">
              <a:latin typeface="Arial"/>
            </a:endParaRPr>
          </a:p>
        </p:txBody>
      </p:sp>
      <p:sp>
        <p:nvSpPr>
          <p:cNvPr id="319" name="CustomShape 10"/>
          <p:cNvSpPr/>
          <p:nvPr/>
        </p:nvSpPr>
        <p:spPr>
          <a:xfrm>
            <a:off x="4228920" y="3157920"/>
            <a:ext cx="3268800" cy="945720"/>
          </a:xfrm>
          <a:custGeom>
            <a:avLst/>
            <a:gdLst/>
            <a:ahLst/>
            <a:rect l="l" t="t" r="r" b="b"/>
            <a:pathLst>
              <a:path w="21600" h="21600">
                <a:moveTo>
                  <a:pt x="0" y="0"/>
                </a:moveTo>
                <a:lnTo>
                  <a:pt x="21600" y="21600"/>
                </a:lnTo>
              </a:path>
            </a:pathLst>
          </a:custGeom>
          <a:noFill/>
          <a:ln w="28440">
            <a:solidFill>
              <a:schemeClr val="dk1"/>
            </a:solidFill>
            <a:prstDash val="dot"/>
            <a:round/>
            <a:headEnd len="med" type="stealth" w="med"/>
            <a:tailEnd len="med" type="triangle" w="med"/>
          </a:ln>
        </p:spPr>
        <p:style>
          <a:lnRef idx="0"/>
          <a:fillRef idx="0"/>
          <a:effectRef idx="0"/>
          <a:fontRef idx="minor"/>
        </p:style>
      </p:sp>
      <p:sp>
        <p:nvSpPr>
          <p:cNvPr id="320" name="CustomShape 11"/>
          <p:cNvSpPr/>
          <p:nvPr/>
        </p:nvSpPr>
        <p:spPr>
          <a:xfrm rot="970200">
            <a:off x="4809600" y="3040560"/>
            <a:ext cx="149544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800" spc="-1" strike="noStrike">
                <a:solidFill>
                  <a:srgbClr val="000000"/>
                </a:solidFill>
                <a:latin typeface="Arial"/>
                <a:ea typeface="Arial"/>
              </a:rPr>
              <a:t>read/write</a:t>
            </a:r>
            <a:endParaRPr b="0" lang="en-US" sz="1800" spc="-1" strike="noStrike">
              <a:latin typeface="Arial"/>
            </a:endParaRPr>
          </a:p>
        </p:txBody>
      </p:sp>
      <p:sp>
        <p:nvSpPr>
          <p:cNvPr id="321" name="CustomShape 12"/>
          <p:cNvSpPr/>
          <p:nvPr/>
        </p:nvSpPr>
        <p:spPr>
          <a:xfrm rot="949800">
            <a:off x="4612320" y="3512160"/>
            <a:ext cx="1446840" cy="4424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700" spc="-1" strike="noStrike">
                <a:solidFill>
                  <a:srgbClr val="000000"/>
                </a:solidFill>
                <a:latin typeface="Arial"/>
                <a:ea typeface="Arial"/>
              </a:rPr>
              <a:t>send/recv</a:t>
            </a:r>
            <a:endParaRPr b="0" lang="en-US" sz="1700" spc="-1" strike="noStrike">
              <a:latin typeface="Arial"/>
            </a:endParaRPr>
          </a:p>
        </p:txBody>
      </p:sp>
      <p:sp>
        <p:nvSpPr>
          <p:cNvPr id="322" name="CustomShape 13"/>
          <p:cNvSpPr/>
          <p:nvPr/>
        </p:nvSpPr>
        <p:spPr>
          <a:xfrm>
            <a:off x="9257760" y="5037480"/>
            <a:ext cx="2999520" cy="144396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1800" spc="-1" strike="noStrike">
                <a:solidFill>
                  <a:srgbClr val="000000"/>
                </a:solidFill>
                <a:highlight>
                  <a:srgbClr val="ffffff"/>
                </a:highlight>
                <a:latin typeface="Arial"/>
                <a:ea typeface="Arial"/>
              </a:rPr>
              <a:t>Connect() создает на сервере парный сокет, и эти пара может общаться как socketpair()</a:t>
            </a:r>
            <a:endParaRPr b="0" lang="en-US" sz="1800" spc="-1" strike="noStrike">
              <a:latin typeface="Arial"/>
            </a:endParaRPr>
          </a:p>
        </p:txBody>
      </p:sp>
      <p:sp>
        <p:nvSpPr>
          <p:cNvPr id="323" name="CustomShape 14"/>
          <p:cNvSpPr/>
          <p:nvPr/>
        </p:nvSpPr>
        <p:spPr>
          <a:xfrm>
            <a:off x="982440" y="5859360"/>
            <a:ext cx="4381560" cy="10620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fd2 = socket();</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bind(fd2, addr2);</a:t>
            </a:r>
            <a:endParaRPr b="0" lang="en-US" sz="1650" spc="-1" strike="noStrike">
              <a:latin typeface="Arial"/>
            </a:endParaRPr>
          </a:p>
          <a:p>
            <a:pPr>
              <a:lnSpc>
                <a:spcPct val="150000"/>
              </a:lnSpc>
              <a:tabLst>
                <a:tab algn="l" pos="0"/>
              </a:tabLst>
            </a:pPr>
            <a:r>
              <a:rPr b="0" lang="ru-RU" sz="1650" spc="-1" strike="noStrike">
                <a:solidFill>
                  <a:srgbClr val="d81b60"/>
                </a:solidFill>
                <a:latin typeface="Roboto Mono"/>
                <a:ea typeface="Roboto Mono"/>
              </a:rPr>
              <a:t>/** Ready to read/write fd2. */</a:t>
            </a:r>
            <a:endParaRPr b="0" lang="en-US" sz="1650" spc="-1" strike="noStrike">
              <a:latin typeface="Arial"/>
            </a:endParaRPr>
          </a:p>
        </p:txBody>
      </p:sp>
      <p:sp>
        <p:nvSpPr>
          <p:cNvPr id="324" name="CustomShape 15"/>
          <p:cNvSpPr/>
          <p:nvPr/>
        </p:nvSpPr>
        <p:spPr>
          <a:xfrm>
            <a:off x="2309040" y="5522400"/>
            <a:ext cx="360" cy="416880"/>
          </a:xfrm>
          <a:custGeom>
            <a:avLst/>
            <a:gdLst/>
            <a:ahLst/>
            <a:rect l="l" t="t" r="r" b="b"/>
            <a:pathLst>
              <a:path w="21600" h="21600">
                <a:moveTo>
                  <a:pt x="0" y="0"/>
                </a:moveTo>
                <a:lnTo>
                  <a:pt x="21600" y="21600"/>
                </a:lnTo>
              </a:path>
            </a:pathLst>
          </a:custGeom>
          <a:noFill/>
          <a:ln w="28440">
            <a:solidFill>
              <a:schemeClr val="dk1"/>
            </a:solidFill>
            <a:round/>
            <a:headEnd len="med" type="stealth" w="med"/>
            <a:tailEnd len="med" type="stealth" w="med"/>
          </a:ln>
        </p:spPr>
        <p:style>
          <a:lnRef idx="0"/>
          <a:fillRef idx="0"/>
          <a:effectRef idx="0"/>
          <a:fontRef idx="minor"/>
        </p:style>
      </p:sp>
      <p:sp>
        <p:nvSpPr>
          <p:cNvPr id="325" name="CustomShape 16"/>
          <p:cNvSpPr/>
          <p:nvPr/>
        </p:nvSpPr>
        <p:spPr>
          <a:xfrm>
            <a:off x="2490120" y="5515560"/>
            <a:ext cx="2999520" cy="49788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1800" spc="-1" strike="noStrike">
                <a:solidFill>
                  <a:srgbClr val="000000"/>
                </a:solidFill>
                <a:highlight>
                  <a:srgbClr val="ffffff"/>
                </a:highlight>
                <a:latin typeface="Arial"/>
                <a:ea typeface="Arial"/>
              </a:rPr>
              <a:t>sendto/recvfrom</a:t>
            </a:r>
            <a:endParaRPr b="0" lang="en-US" sz="1800" spc="-1" strike="noStrike">
              <a:latin typeface="Arial"/>
            </a:endParaRPr>
          </a:p>
        </p:txBody>
      </p:sp>
      <p:sp>
        <p:nvSpPr>
          <p:cNvPr id="326" name="CustomShape 17"/>
          <p:cNvSpPr/>
          <p:nvPr/>
        </p:nvSpPr>
        <p:spPr>
          <a:xfrm>
            <a:off x="5146920" y="5515560"/>
            <a:ext cx="3908520" cy="1251720"/>
          </a:xfrm>
          <a:prstGeom prst="rect">
            <a:avLst/>
          </a:prstGeom>
          <a:noFill/>
          <a:ln>
            <a:noFill/>
          </a:ln>
        </p:spPr>
        <p:style>
          <a:lnRef idx="0"/>
          <a:fillRef idx="0"/>
          <a:effectRef idx="0"/>
          <a:fontRef idx="minor"/>
        </p:style>
        <p:txBody>
          <a:bodyPr tIns="91440" bIns="91440">
            <a:spAutoFit/>
          </a:bodyPr>
          <a:p>
            <a:pPr algn="ctr">
              <a:lnSpc>
                <a:spcPct val="130000"/>
              </a:lnSpc>
              <a:tabLst>
                <a:tab algn="l" pos="0"/>
              </a:tabLst>
            </a:pPr>
            <a:r>
              <a:rPr b="0" lang="ru-RU" sz="1800" spc="-1" strike="noStrike">
                <a:solidFill>
                  <a:srgbClr val="000000"/>
                </a:solidFill>
                <a:highlight>
                  <a:srgbClr val="ffffff"/>
                </a:highlight>
                <a:latin typeface="Arial"/>
                <a:ea typeface="Arial"/>
              </a:rPr>
              <a:t>Без connect() работают только пакетные типы сокетов, и нужно указывать адресатов руками</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320"/>
                                        </p:tgtEl>
                                        <p:attrNameLst>
                                          <p:attrName>style.visibility</p:attrName>
                                        </p:attrNameLst>
                                      </p:cBhvr>
                                      <p:to>
                                        <p:strVal val="visible"/>
                                      </p:to>
                                    </p:set>
                                    <p:animEffect filter="fade" transition="in">
                                      <p:cBhvr additive="repl">
                                        <p:cTn id="7" dur="1000"/>
                                        <p:tgtEl>
                                          <p:spTgt spid="320"/>
                                        </p:tgtEl>
                                      </p:cBhvr>
                                    </p:animEffect>
                                  </p:childTnLst>
                                </p:cTn>
                              </p:par>
                              <p:par>
                                <p:cTn id="8" nodeType="withEffect" fill="hold" presetClass="entr" presetID="10">
                                  <p:stCondLst>
                                    <p:cond delay="0"/>
                                  </p:stCondLst>
                                  <p:childTnLst>
                                    <p:set>
                                      <p:cBhvr>
                                        <p:cTn id="9" dur="1" fill="hold">
                                          <p:stCondLst>
                                            <p:cond delay="0"/>
                                          </p:stCondLst>
                                        </p:cTn>
                                        <p:tgtEl>
                                          <p:spTgt spid="321"/>
                                        </p:tgtEl>
                                        <p:attrNameLst>
                                          <p:attrName>style.visibility</p:attrName>
                                        </p:attrNameLst>
                                      </p:cBhvr>
                                      <p:to>
                                        <p:strVal val="visible"/>
                                      </p:to>
                                    </p:set>
                                    <p:animEffect filter="fade" transition="in">
                                      <p:cBhvr additive="repl">
                                        <p:cTn id="10" dur="1000"/>
                                        <p:tgtEl>
                                          <p:spTgt spid="321"/>
                                        </p:tgtEl>
                                      </p:cBhvr>
                                    </p:animEffect>
                                  </p:childTnLst>
                                </p:cTn>
                              </p:par>
                              <p:par>
                                <p:cTn id="11" nodeType="withEffect" fill="hold" presetClass="entr" presetID="10">
                                  <p:stCondLst>
                                    <p:cond delay="0"/>
                                  </p:stCondLst>
                                  <p:childTnLst>
                                    <p:set>
                                      <p:cBhvr>
                                        <p:cTn id="12" dur="1" fill="hold">
                                          <p:stCondLst>
                                            <p:cond delay="0"/>
                                          </p:stCondLst>
                                        </p:cTn>
                                        <p:tgtEl>
                                          <p:spTgt spid="322"/>
                                        </p:tgtEl>
                                        <p:attrNameLst>
                                          <p:attrName>style.visibility</p:attrName>
                                        </p:attrNameLst>
                                      </p:cBhvr>
                                      <p:to>
                                        <p:strVal val="visible"/>
                                      </p:to>
                                    </p:set>
                                    <p:animEffect filter="fade" transition="in">
                                      <p:cBhvr additive="repl">
                                        <p:cTn id="13" dur="1000"/>
                                        <p:tgtEl>
                                          <p:spTgt spid="322"/>
                                        </p:tgtEl>
                                      </p:cBhvr>
                                    </p:animEffect>
                                  </p:childTnLst>
                                </p:cTn>
                              </p:par>
                              <p:par>
                                <p:cTn id="14" nodeType="withEffect" fill="hold" presetClass="entr" presetID="10">
                                  <p:stCondLst>
                                    <p:cond delay="0"/>
                                  </p:stCondLst>
                                  <p:childTnLst>
                                    <p:set>
                                      <p:cBhvr>
                                        <p:cTn id="15" dur="1" fill="hold">
                                          <p:stCondLst>
                                            <p:cond delay="0"/>
                                          </p:stCondLst>
                                        </p:cTn>
                                        <p:tgtEl>
                                          <p:spTgt spid="319"/>
                                        </p:tgtEl>
                                        <p:attrNameLst>
                                          <p:attrName>style.visibility</p:attrName>
                                        </p:attrNameLst>
                                      </p:cBhvr>
                                      <p:to>
                                        <p:strVal val="visible"/>
                                      </p:to>
                                    </p:set>
                                    <p:animEffect filter="fade" transition="in">
                                      <p:cBhvr additive="repl">
                                        <p:cTn id="16" dur="1000"/>
                                        <p:tgtEl>
                                          <p:spTgt spid="319"/>
                                        </p:tgtEl>
                                      </p:cBhvr>
                                    </p:animEffec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0">
                                  <p:stCondLst>
                                    <p:cond delay="0"/>
                                  </p:stCondLst>
                                  <p:childTnLst>
                                    <p:set>
                                      <p:cBhvr>
                                        <p:cTn id="20" dur="1" fill="hold">
                                          <p:stCondLst>
                                            <p:cond delay="0"/>
                                          </p:stCondLst>
                                        </p:cTn>
                                        <p:tgtEl>
                                          <p:spTgt spid="323"/>
                                        </p:tgtEl>
                                        <p:attrNameLst>
                                          <p:attrName>style.visibility</p:attrName>
                                        </p:attrNameLst>
                                      </p:cBhvr>
                                      <p:to>
                                        <p:strVal val="visible"/>
                                      </p:to>
                                    </p:set>
                                    <p:animEffect filter="fade" transition="in">
                                      <p:cBhvr additive="repl">
                                        <p:cTn id="21" dur="1000"/>
                                        <p:tgtEl>
                                          <p:spTgt spid="323"/>
                                        </p:tgtEl>
                                      </p:cBhvr>
                                    </p:animEffect>
                                  </p:childTnLst>
                                </p:cTn>
                              </p:par>
                              <p:par>
                                <p:cTn id="22" nodeType="withEffect" fill="hold" presetClass="entr" presetID="10">
                                  <p:stCondLst>
                                    <p:cond delay="0"/>
                                  </p:stCondLst>
                                  <p:childTnLst>
                                    <p:set>
                                      <p:cBhvr>
                                        <p:cTn id="23" dur="1" fill="hold">
                                          <p:stCondLst>
                                            <p:cond delay="0"/>
                                          </p:stCondLst>
                                        </p:cTn>
                                        <p:tgtEl>
                                          <p:spTgt spid="325"/>
                                        </p:tgtEl>
                                        <p:attrNameLst>
                                          <p:attrName>style.visibility</p:attrName>
                                        </p:attrNameLst>
                                      </p:cBhvr>
                                      <p:to>
                                        <p:strVal val="visible"/>
                                      </p:to>
                                    </p:set>
                                    <p:animEffect filter="fade" transition="in">
                                      <p:cBhvr additive="repl">
                                        <p:cTn id="24" dur="1000"/>
                                        <p:tgtEl>
                                          <p:spTgt spid="325"/>
                                        </p:tgtEl>
                                      </p:cBhvr>
                                    </p:animEffect>
                                  </p:childTnLst>
                                </p:cTn>
                              </p:par>
                              <p:par>
                                <p:cTn id="25" nodeType="withEffect" fill="hold" presetClass="entr" presetID="10">
                                  <p:stCondLst>
                                    <p:cond delay="0"/>
                                  </p:stCondLst>
                                  <p:childTnLst>
                                    <p:set>
                                      <p:cBhvr>
                                        <p:cTn id="26" dur="1" fill="hold">
                                          <p:stCondLst>
                                            <p:cond delay="0"/>
                                          </p:stCondLst>
                                        </p:cTn>
                                        <p:tgtEl>
                                          <p:spTgt spid="324"/>
                                        </p:tgtEl>
                                        <p:attrNameLst>
                                          <p:attrName>style.visibility</p:attrName>
                                        </p:attrNameLst>
                                      </p:cBhvr>
                                      <p:to>
                                        <p:strVal val="visible"/>
                                      </p:to>
                                    </p:set>
                                    <p:animEffect filter="fade" transition="in">
                                      <p:cBhvr additive="repl">
                                        <p:cTn id="27" dur="1000"/>
                                        <p:tgtEl>
                                          <p:spTgt spid="324"/>
                                        </p:tgtEl>
                                      </p:cBhvr>
                                    </p:animEffect>
                                  </p:childTnLst>
                                </p:cTn>
                              </p:par>
                              <p:par>
                                <p:cTn id="28" nodeType="withEffect" fill="hold" presetClass="entr" presetID="10">
                                  <p:stCondLst>
                                    <p:cond delay="0"/>
                                  </p:stCondLst>
                                  <p:childTnLst>
                                    <p:set>
                                      <p:cBhvr>
                                        <p:cTn id="29" dur="1" fill="hold">
                                          <p:stCondLst>
                                            <p:cond delay="0"/>
                                          </p:stCondLst>
                                        </p:cTn>
                                        <p:tgtEl>
                                          <p:spTgt spid="326"/>
                                        </p:tgtEl>
                                        <p:attrNameLst>
                                          <p:attrName>style.visibility</p:attrName>
                                        </p:attrNameLst>
                                      </p:cBhvr>
                                      <p:to>
                                        <p:strVal val="visible"/>
                                      </p:to>
                                    </p:set>
                                    <p:animEffect filter="fade" transition="in">
                                      <p:cBhvr additive="repl">
                                        <p:cTn id="30" dur="1000"/>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TextShape 1"/>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IPC (4/) Сокеты</a:t>
            </a:r>
            <a:endParaRPr b="0" lang="en-US" sz="3200" spc="-1" strike="noStrike">
              <a:solidFill>
                <a:srgbClr val="000000"/>
              </a:solidFill>
              <a:latin typeface="Arial"/>
            </a:endParaRPr>
          </a:p>
        </p:txBody>
      </p:sp>
      <p:sp>
        <p:nvSpPr>
          <p:cNvPr id="328" name="TextShape 2"/>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2CA2EABE-B0A0-4844-A898-54BD805CF814}" type="slidenum">
              <a:rPr b="1" lang="ru-RU" sz="4800" spc="-1" strike="noStrike">
                <a:solidFill>
                  <a:srgbClr val="f5f6f6"/>
                </a:solidFill>
                <a:latin typeface="Proxima Nova"/>
                <a:ea typeface="Proxima Nova"/>
              </a:rPr>
              <a:t>7</a:t>
            </a:fld>
            <a:endParaRPr b="0" lang="en-US" sz="4800" spc="-1" strike="noStrike">
              <a:latin typeface="Times New Roman"/>
            </a:endParaRPr>
          </a:p>
        </p:txBody>
      </p:sp>
      <p:pic>
        <p:nvPicPr>
          <p:cNvPr id="329" name="Google Shape;281;p24" descr=""/>
          <p:cNvPicPr/>
          <p:nvPr/>
        </p:nvPicPr>
        <p:blipFill>
          <a:blip r:embed="rId1"/>
          <a:stretch/>
        </p:blipFill>
        <p:spPr>
          <a:xfrm>
            <a:off x="3495600" y="1402920"/>
            <a:ext cx="3819240" cy="1895040"/>
          </a:xfrm>
          <a:prstGeom prst="rect">
            <a:avLst/>
          </a:prstGeom>
          <a:ln>
            <a:noFill/>
          </a:ln>
        </p:spPr>
      </p:pic>
      <p:sp>
        <p:nvSpPr>
          <p:cNvPr id="330" name="CustomShape 3"/>
          <p:cNvSpPr/>
          <p:nvPr/>
        </p:nvSpPr>
        <p:spPr>
          <a:xfrm>
            <a:off x="8201160" y="1571760"/>
            <a:ext cx="2999520" cy="97020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250" spc="-1" strike="noStrike">
                <a:solidFill>
                  <a:srgbClr val="000000"/>
                </a:solidFill>
                <a:highlight>
                  <a:srgbClr val="ffffff"/>
                </a:highlight>
                <a:latin typeface="Arial"/>
                <a:ea typeface="Arial"/>
              </a:rPr>
              <a:t>Как работать со многими клиентами?</a:t>
            </a:r>
            <a:endParaRPr b="0" lang="en-US" sz="2250" spc="-1" strike="noStrike">
              <a:latin typeface="Arial"/>
            </a:endParaRPr>
          </a:p>
        </p:txBody>
      </p:sp>
      <p:sp>
        <p:nvSpPr>
          <p:cNvPr id="331" name="CustomShape 4"/>
          <p:cNvSpPr/>
          <p:nvPr/>
        </p:nvSpPr>
        <p:spPr>
          <a:xfrm>
            <a:off x="819000" y="2752560"/>
            <a:ext cx="2999520" cy="90036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050" spc="-1" strike="noStrike" u="sng">
                <a:solidFill>
                  <a:srgbClr val="000000"/>
                </a:solidFill>
                <a:highlight>
                  <a:srgbClr val="ffffff"/>
                </a:highlight>
                <a:uFillTx/>
                <a:latin typeface="Arial"/>
                <a:ea typeface="Arial"/>
              </a:rPr>
              <a:t>Выделять каждому процесс?</a:t>
            </a:r>
            <a:endParaRPr b="0" lang="en-US" sz="2050" spc="-1" strike="noStrike">
              <a:latin typeface="Arial"/>
            </a:endParaRPr>
          </a:p>
        </p:txBody>
      </p:sp>
      <p:sp>
        <p:nvSpPr>
          <p:cNvPr id="332" name="CustomShape 5"/>
          <p:cNvSpPr/>
          <p:nvPr/>
        </p:nvSpPr>
        <p:spPr>
          <a:xfrm>
            <a:off x="6667560" y="2752560"/>
            <a:ext cx="2999520" cy="90036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050" spc="-1" strike="noStrike" u="sng">
                <a:solidFill>
                  <a:srgbClr val="000000"/>
                </a:solidFill>
                <a:highlight>
                  <a:srgbClr val="ffffff"/>
                </a:highlight>
                <a:uFillTx/>
                <a:latin typeface="Arial"/>
                <a:ea typeface="Arial"/>
              </a:rPr>
              <a:t>Выделять каждому поток?</a:t>
            </a:r>
            <a:endParaRPr b="0" lang="en-US" sz="2050" spc="-1" strike="noStrike">
              <a:latin typeface="Arial"/>
            </a:endParaRPr>
          </a:p>
        </p:txBody>
      </p:sp>
      <p:sp>
        <p:nvSpPr>
          <p:cNvPr id="333" name="CustomShape 6"/>
          <p:cNvSpPr/>
          <p:nvPr/>
        </p:nvSpPr>
        <p:spPr>
          <a:xfrm>
            <a:off x="5695920" y="3552840"/>
            <a:ext cx="5504760" cy="33706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550" spc="-1" strike="noStrike">
                <a:solidFill>
                  <a:srgbClr val="3f51b5"/>
                </a:solidFill>
                <a:latin typeface="Roboto Mono"/>
                <a:ea typeface="Roboto Mono"/>
              </a:rPr>
              <a:t>int</a:t>
            </a:r>
            <a:r>
              <a:rPr b="0" lang="ru-RU" sz="1550" spc="-1" strike="noStrike">
                <a:solidFill>
                  <a:srgbClr val="37474f"/>
                </a:solidFill>
                <a:latin typeface="Roboto Mono"/>
                <a:ea typeface="Roboto Mono"/>
              </a:rPr>
              <a:t> new_client_fd = accept(server_fd);</a:t>
            </a:r>
            <a:endParaRPr b="0" lang="en-US" sz="1550" spc="-1" strike="noStrike">
              <a:latin typeface="Arial"/>
            </a:endParaRPr>
          </a:p>
          <a:p>
            <a:pPr>
              <a:lnSpc>
                <a:spcPct val="100000"/>
              </a:lnSpc>
              <a:tabLst>
                <a:tab algn="l" pos="0"/>
              </a:tabLst>
            </a:pPr>
            <a:r>
              <a:rPr b="0" lang="ru-RU" sz="1550" spc="-1" strike="noStrike">
                <a:solidFill>
                  <a:srgbClr val="37474f"/>
                </a:solidFill>
                <a:latin typeface="Roboto Mono"/>
                <a:ea typeface="Roboto Mono"/>
              </a:rPr>
              <a:t>pthread_t tid;</a:t>
            </a:r>
            <a:endParaRPr b="0" lang="en-US" sz="1550" spc="-1" strike="noStrike">
              <a:latin typeface="Arial"/>
            </a:endParaRPr>
          </a:p>
          <a:p>
            <a:pPr>
              <a:lnSpc>
                <a:spcPct val="100000"/>
              </a:lnSpc>
              <a:tabLst>
                <a:tab algn="l" pos="0"/>
              </a:tabLst>
            </a:pPr>
            <a:r>
              <a:rPr b="0" lang="ru-RU" sz="1550" spc="-1" strike="noStrike">
                <a:solidFill>
                  <a:srgbClr val="d81b60"/>
                </a:solidFill>
                <a:latin typeface="Roboto Mono"/>
                <a:ea typeface="Roboto Mono"/>
              </a:rPr>
              <a:t>/*</a:t>
            </a:r>
            <a:endParaRPr b="0" lang="en-US" sz="1550" spc="-1" strike="noStrike">
              <a:latin typeface="Arial"/>
            </a:endParaRPr>
          </a:p>
          <a:p>
            <a:pPr>
              <a:lnSpc>
                <a:spcPct val="100000"/>
              </a:lnSpc>
              <a:tabLst>
                <a:tab algn="l" pos="0"/>
              </a:tabLst>
            </a:pPr>
            <a:r>
              <a:rPr b="0" lang="ru-RU" sz="1550" spc="-1" strike="noStrike">
                <a:solidFill>
                  <a:srgbClr val="d81b60"/>
                </a:solidFill>
                <a:latin typeface="Roboto Mono"/>
                <a:ea typeface="Roboto Mono"/>
              </a:rPr>
              <a:t> </a:t>
            </a:r>
            <a:r>
              <a:rPr b="0" lang="ru-RU" sz="1550" spc="-1" strike="noStrike">
                <a:solidFill>
                  <a:srgbClr val="d81b60"/>
                </a:solidFill>
                <a:latin typeface="Roboto Mono"/>
                <a:ea typeface="Roboto Mono"/>
              </a:rPr>
              <a:t>* Put new client into a separate</a:t>
            </a:r>
            <a:endParaRPr b="0" lang="en-US" sz="1550" spc="-1" strike="noStrike">
              <a:latin typeface="Arial"/>
            </a:endParaRPr>
          </a:p>
          <a:p>
            <a:pPr>
              <a:lnSpc>
                <a:spcPct val="100000"/>
              </a:lnSpc>
              <a:tabLst>
                <a:tab algn="l" pos="0"/>
              </a:tabLst>
            </a:pPr>
            <a:r>
              <a:rPr b="0" lang="ru-RU" sz="1550" spc="-1" strike="noStrike">
                <a:solidFill>
                  <a:srgbClr val="d81b60"/>
                </a:solidFill>
                <a:latin typeface="Roboto Mono"/>
                <a:ea typeface="Roboto Mono"/>
              </a:rPr>
              <a:t> </a:t>
            </a:r>
            <a:r>
              <a:rPr b="0" lang="ru-RU" sz="1550" spc="-1" strike="noStrike">
                <a:solidFill>
                  <a:srgbClr val="d81b60"/>
                </a:solidFill>
                <a:latin typeface="Roboto Mono"/>
                <a:ea typeface="Roboto Mono"/>
              </a:rPr>
              <a:t>* thread.</a:t>
            </a:r>
            <a:endParaRPr b="0" lang="en-US" sz="1550" spc="-1" strike="noStrike">
              <a:latin typeface="Arial"/>
            </a:endParaRPr>
          </a:p>
          <a:p>
            <a:pPr>
              <a:lnSpc>
                <a:spcPct val="100000"/>
              </a:lnSpc>
              <a:tabLst>
                <a:tab algn="l" pos="0"/>
              </a:tabLst>
            </a:pPr>
            <a:r>
              <a:rPr b="0" lang="ru-RU" sz="1550" spc="-1" strike="noStrike">
                <a:solidFill>
                  <a:srgbClr val="d81b60"/>
                </a:solidFill>
                <a:latin typeface="Roboto Mono"/>
                <a:ea typeface="Roboto Mono"/>
              </a:rPr>
              <a:t> </a:t>
            </a:r>
            <a:r>
              <a:rPr b="0" lang="ru-RU" sz="1550" spc="-1" strike="noStrike">
                <a:solidFill>
                  <a:srgbClr val="d81b60"/>
                </a:solidFill>
                <a:latin typeface="Roboto Mono"/>
                <a:ea typeface="Roboto Mono"/>
              </a:rPr>
              <a:t>*/</a:t>
            </a:r>
            <a:endParaRPr b="0" lang="en-US" sz="1550" spc="-1" strike="noStrike">
              <a:latin typeface="Arial"/>
            </a:endParaRPr>
          </a:p>
          <a:p>
            <a:pPr>
              <a:lnSpc>
                <a:spcPct val="100000"/>
              </a:lnSpc>
              <a:tabLst>
                <a:tab algn="l" pos="0"/>
              </a:tabLst>
            </a:pPr>
            <a:r>
              <a:rPr b="0" lang="ru-RU" sz="1550" spc="-1" strike="noStrike">
                <a:solidFill>
                  <a:srgbClr val="37474f"/>
                </a:solidFill>
                <a:latin typeface="Roboto Mono"/>
                <a:ea typeface="Roboto Mono"/>
              </a:rPr>
              <a:t>pthread_create(&amp;tid, </a:t>
            </a:r>
            <a:r>
              <a:rPr b="0" lang="ru-RU" sz="1550" spc="-1" strike="noStrike">
                <a:solidFill>
                  <a:srgbClr val="c53929"/>
                </a:solidFill>
                <a:latin typeface="Roboto Mono"/>
                <a:ea typeface="Roboto Mono"/>
              </a:rPr>
              <a:t>NULL</a:t>
            </a:r>
            <a:r>
              <a:rPr b="0" lang="ru-RU" sz="1550" spc="-1" strike="noStrike">
                <a:solidFill>
                  <a:srgbClr val="37474f"/>
                </a:solidFill>
                <a:latin typeface="Roboto Mono"/>
                <a:ea typeface="Roboto Mono"/>
              </a:rPr>
              <a:t>,</a:t>
            </a:r>
            <a:endParaRPr b="0" lang="en-US" sz="1550" spc="-1" strike="noStrike">
              <a:latin typeface="Arial"/>
            </a:endParaRPr>
          </a:p>
          <a:p>
            <a:pPr>
              <a:lnSpc>
                <a:spcPct val="100000"/>
              </a:lnSpc>
              <a:tabLst>
                <a:tab algn="l" pos="0"/>
              </a:tabLst>
            </a:pPr>
            <a:r>
              <a:rPr b="0" lang="ru-RU" sz="1550" spc="-1" strike="noStrike">
                <a:solidFill>
                  <a:srgbClr val="37474f"/>
                </a:solidFill>
                <a:latin typeface="Roboto Mono"/>
                <a:ea typeface="Roboto Mono"/>
              </a:rPr>
              <a:t>               </a:t>
            </a:r>
            <a:r>
              <a:rPr b="0" lang="ru-RU" sz="1550" spc="-1" strike="noStrike">
                <a:solidFill>
                  <a:srgbClr val="37474f"/>
                </a:solidFill>
                <a:latin typeface="Roboto Mono"/>
                <a:ea typeface="Roboto Mono"/>
              </a:rPr>
              <a:t>work_with_client_f,</a:t>
            </a:r>
            <a:endParaRPr b="0" lang="en-US" sz="1550" spc="-1" strike="noStrike">
              <a:latin typeface="Arial"/>
            </a:endParaRPr>
          </a:p>
          <a:p>
            <a:pPr>
              <a:lnSpc>
                <a:spcPct val="100000"/>
              </a:lnSpc>
              <a:tabLst>
                <a:tab algn="l" pos="0"/>
              </a:tabLst>
            </a:pPr>
            <a:r>
              <a:rPr b="0" lang="ru-RU" sz="1550" spc="-1" strike="noStrike">
                <a:solidFill>
                  <a:srgbClr val="37474f"/>
                </a:solidFill>
                <a:latin typeface="Roboto Mono"/>
                <a:ea typeface="Roboto Mono"/>
              </a:rPr>
              <a:t>               </a:t>
            </a:r>
            <a:r>
              <a:rPr b="0" lang="ru-RU" sz="1550" spc="-1" strike="noStrike">
                <a:solidFill>
                  <a:srgbClr val="37474f"/>
                </a:solidFill>
                <a:latin typeface="Roboto Mono"/>
                <a:ea typeface="Roboto Mono"/>
              </a:rPr>
              <a:t>new_client_fd);</a:t>
            </a:r>
            <a:endParaRPr b="0" lang="en-US" sz="1550" spc="-1" strike="noStrike">
              <a:latin typeface="Arial"/>
            </a:endParaRPr>
          </a:p>
          <a:p>
            <a:pPr>
              <a:lnSpc>
                <a:spcPct val="100000"/>
              </a:lnSpc>
              <a:tabLst>
                <a:tab algn="l" pos="0"/>
              </a:tabLst>
            </a:pPr>
            <a:r>
              <a:rPr b="0" lang="ru-RU" sz="1550" spc="-1" strike="noStrike">
                <a:solidFill>
                  <a:srgbClr val="d81b60"/>
                </a:solidFill>
                <a:latin typeface="Roboto Mono"/>
                <a:ea typeface="Roboto Mono"/>
              </a:rPr>
              <a:t>/*</a:t>
            </a:r>
            <a:endParaRPr b="0" lang="en-US" sz="1550" spc="-1" strike="noStrike">
              <a:latin typeface="Arial"/>
            </a:endParaRPr>
          </a:p>
          <a:p>
            <a:pPr>
              <a:lnSpc>
                <a:spcPct val="100000"/>
              </a:lnSpc>
              <a:tabLst>
                <a:tab algn="l" pos="0"/>
              </a:tabLst>
            </a:pPr>
            <a:r>
              <a:rPr b="0" lang="ru-RU" sz="1550" spc="-1" strike="noStrike">
                <a:solidFill>
                  <a:srgbClr val="d81b60"/>
                </a:solidFill>
                <a:latin typeface="Roboto Mono"/>
                <a:ea typeface="Roboto Mono"/>
              </a:rPr>
              <a:t> </a:t>
            </a:r>
            <a:r>
              <a:rPr b="0" lang="ru-RU" sz="1550" spc="-1" strike="noStrike">
                <a:solidFill>
                  <a:srgbClr val="d81b60"/>
                </a:solidFill>
                <a:latin typeface="Roboto Mono"/>
                <a:ea typeface="Roboto Mono"/>
              </a:rPr>
              <a:t>* Server continues accepting new</a:t>
            </a:r>
            <a:endParaRPr b="0" lang="en-US" sz="1550" spc="-1" strike="noStrike">
              <a:latin typeface="Arial"/>
            </a:endParaRPr>
          </a:p>
          <a:p>
            <a:pPr>
              <a:lnSpc>
                <a:spcPct val="100000"/>
              </a:lnSpc>
              <a:tabLst>
                <a:tab algn="l" pos="0"/>
              </a:tabLst>
            </a:pPr>
            <a:r>
              <a:rPr b="0" lang="ru-RU" sz="1550" spc="-1" strike="noStrike">
                <a:solidFill>
                  <a:srgbClr val="d81b60"/>
                </a:solidFill>
                <a:latin typeface="Roboto Mono"/>
                <a:ea typeface="Roboto Mono"/>
              </a:rPr>
              <a:t> </a:t>
            </a:r>
            <a:r>
              <a:rPr b="0" lang="ru-RU" sz="1550" spc="-1" strike="noStrike">
                <a:solidFill>
                  <a:srgbClr val="d81b60"/>
                </a:solidFill>
                <a:latin typeface="Roboto Mono"/>
                <a:ea typeface="Roboto Mono"/>
              </a:rPr>
              <a:t>* clients.</a:t>
            </a:r>
            <a:endParaRPr b="0" lang="en-US" sz="1550" spc="-1" strike="noStrike">
              <a:latin typeface="Arial"/>
            </a:endParaRPr>
          </a:p>
          <a:p>
            <a:pPr>
              <a:lnSpc>
                <a:spcPct val="150000"/>
              </a:lnSpc>
              <a:tabLst>
                <a:tab algn="l" pos="0"/>
              </a:tabLst>
            </a:pPr>
            <a:r>
              <a:rPr b="0" lang="ru-RU" sz="1550" spc="-1" strike="noStrike">
                <a:solidFill>
                  <a:srgbClr val="d81b60"/>
                </a:solidFill>
                <a:latin typeface="Roboto Mono"/>
                <a:ea typeface="Roboto Mono"/>
              </a:rPr>
              <a:t> </a:t>
            </a:r>
            <a:r>
              <a:rPr b="0" lang="ru-RU" sz="1550" spc="-1" strike="noStrike">
                <a:solidFill>
                  <a:srgbClr val="d81b60"/>
                </a:solidFill>
                <a:latin typeface="Roboto Mono"/>
                <a:ea typeface="Roboto Mono"/>
              </a:rPr>
              <a:t>*/</a:t>
            </a:r>
            <a:endParaRPr b="0" lang="en-US" sz="1550" spc="-1" strike="noStrike">
              <a:latin typeface="Arial"/>
            </a:endParaRPr>
          </a:p>
        </p:txBody>
      </p:sp>
      <p:sp>
        <p:nvSpPr>
          <p:cNvPr id="334" name="CustomShape 7"/>
          <p:cNvSpPr/>
          <p:nvPr/>
        </p:nvSpPr>
        <p:spPr>
          <a:xfrm>
            <a:off x="561960" y="3615840"/>
            <a:ext cx="4962240" cy="25034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450" spc="-1" strike="noStrike">
                <a:solidFill>
                  <a:srgbClr val="3f51b5"/>
                </a:solidFill>
                <a:latin typeface="Roboto Mono"/>
                <a:ea typeface="Roboto Mono"/>
              </a:rPr>
              <a:t>int</a:t>
            </a:r>
            <a:r>
              <a:rPr b="0" lang="ru-RU" sz="1450" spc="-1" strike="noStrike">
                <a:solidFill>
                  <a:srgbClr val="37474f"/>
                </a:solidFill>
                <a:latin typeface="Roboto Mono"/>
                <a:ea typeface="Roboto Mono"/>
              </a:rPr>
              <a:t> new_client_fd = accept(server_fd);</a:t>
            </a:r>
            <a:endParaRPr b="0" lang="en-US" sz="1450" spc="-1" strike="noStrike">
              <a:latin typeface="Arial"/>
            </a:endParaRPr>
          </a:p>
          <a:p>
            <a:pPr>
              <a:lnSpc>
                <a:spcPct val="100000"/>
              </a:lnSpc>
              <a:tabLst>
                <a:tab algn="l" pos="0"/>
              </a:tabLst>
            </a:pPr>
            <a:r>
              <a:rPr b="0" lang="ru-RU" sz="1450" spc="-1" strike="noStrike">
                <a:solidFill>
                  <a:srgbClr val="3f51b5"/>
                </a:solidFill>
                <a:latin typeface="Roboto Mono"/>
                <a:ea typeface="Roboto Mono"/>
              </a:rPr>
              <a:t>if</a:t>
            </a:r>
            <a:r>
              <a:rPr b="0" lang="ru-RU" sz="1450" spc="-1" strike="noStrike">
                <a:solidFill>
                  <a:srgbClr val="37474f"/>
                </a:solidFill>
                <a:latin typeface="Roboto Mono"/>
                <a:ea typeface="Roboto Mono"/>
              </a:rPr>
              <a:t> (fork() == </a:t>
            </a:r>
            <a:r>
              <a:rPr b="0" lang="ru-RU" sz="1450" spc="-1" strike="noStrike">
                <a:solidFill>
                  <a:srgbClr val="c53929"/>
                </a:solidFill>
                <a:latin typeface="Roboto Mono"/>
                <a:ea typeface="Roboto Mono"/>
              </a:rPr>
              <a:t>0</a:t>
            </a:r>
            <a:r>
              <a:rPr b="0" lang="ru-RU" sz="1450" spc="-1" strike="noStrike">
                <a:solidFill>
                  <a:srgbClr val="37474f"/>
                </a:solidFill>
                <a:latin typeface="Roboto Mono"/>
                <a:ea typeface="Roboto Mono"/>
              </a:rPr>
              <a:t>) {</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a:t>
            </a:r>
            <a:r>
              <a:rPr b="0" lang="ru-RU" sz="1450" spc="-1" strike="noStrike">
                <a:solidFill>
                  <a:srgbClr val="d81b60"/>
                </a:solidFill>
                <a:latin typeface="Roboto Mono"/>
                <a:ea typeface="Roboto Mono"/>
              </a:rPr>
              <a:t>/* Read/write this client. */</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a:t>
            </a:r>
            <a:r>
              <a:rPr b="0" lang="ru-RU" sz="1450" spc="-1" strike="noStrike">
                <a:solidFill>
                  <a:srgbClr val="37474f"/>
                </a:solidFill>
                <a:latin typeface="Roboto Mono"/>
                <a:ea typeface="Roboto Mono"/>
              </a:rPr>
              <a:t>...</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        </a:t>
            </a:r>
            <a:r>
              <a:rPr b="0" lang="ru-RU" sz="1450" spc="-1" strike="noStrike">
                <a:solidFill>
                  <a:srgbClr val="3f51b5"/>
                </a:solidFill>
                <a:latin typeface="Roboto Mono"/>
                <a:ea typeface="Roboto Mono"/>
              </a:rPr>
              <a:t>return</a:t>
            </a:r>
            <a:r>
              <a:rPr b="0" lang="ru-RU" sz="1450" spc="-1" strike="noStrike">
                <a:solidFill>
                  <a:srgbClr val="37474f"/>
                </a:solidFill>
                <a:latin typeface="Roboto Mono"/>
                <a:ea typeface="Roboto Mono"/>
              </a:rPr>
              <a:t> </a:t>
            </a:r>
            <a:r>
              <a:rPr b="0" lang="ru-RU" sz="1450" spc="-1" strike="noStrike">
                <a:solidFill>
                  <a:srgbClr val="c53929"/>
                </a:solidFill>
                <a:latin typeface="Roboto Mono"/>
                <a:ea typeface="Roboto Mono"/>
              </a:rPr>
              <a:t>0</a:t>
            </a:r>
            <a:r>
              <a:rPr b="0" lang="ru-RU" sz="1450" spc="-1" strike="noStrike">
                <a:solidFill>
                  <a:srgbClr val="37474f"/>
                </a:solidFill>
                <a:latin typeface="Roboto Mono"/>
                <a:ea typeface="Roboto Mono"/>
              </a:rPr>
              <a:t>;</a:t>
            </a:r>
            <a:endParaRPr b="0" lang="en-US" sz="1450" spc="-1" strike="noStrike">
              <a:latin typeface="Arial"/>
            </a:endParaRPr>
          </a:p>
          <a:p>
            <a:pPr>
              <a:lnSpc>
                <a:spcPct val="100000"/>
              </a:lnSpc>
              <a:tabLst>
                <a:tab algn="l" pos="0"/>
              </a:tabLst>
            </a:pPr>
            <a:r>
              <a:rPr b="0" lang="ru-RU" sz="1450" spc="-1" strike="noStrike">
                <a:solidFill>
                  <a:srgbClr val="37474f"/>
                </a:solidFill>
                <a:latin typeface="Roboto Mono"/>
                <a:ea typeface="Roboto Mono"/>
              </a:rPr>
              <a:t>}</a:t>
            </a:r>
            <a:endParaRPr b="0" lang="en-US" sz="1450" spc="-1" strike="noStrike">
              <a:latin typeface="Arial"/>
            </a:endParaRPr>
          </a:p>
          <a:p>
            <a:pPr>
              <a:lnSpc>
                <a:spcPct val="100000"/>
              </a:lnSpc>
              <a:tabLst>
                <a:tab algn="l" pos="0"/>
              </a:tabLst>
            </a:pPr>
            <a:r>
              <a:rPr b="0" lang="ru-RU" sz="1450" spc="-1" strike="noStrike">
                <a:solidFill>
                  <a:srgbClr val="d81b60"/>
                </a:solidFill>
                <a:latin typeface="Roboto Mono"/>
                <a:ea typeface="Roboto Mono"/>
              </a:rPr>
              <a:t>/*</a:t>
            </a:r>
            <a:endParaRPr b="0" lang="en-US" sz="1450" spc="-1" strike="noStrike">
              <a:latin typeface="Arial"/>
            </a:endParaRPr>
          </a:p>
          <a:p>
            <a:pPr>
              <a:lnSpc>
                <a:spcPct val="100000"/>
              </a:lnSpc>
              <a:tabLst>
                <a:tab algn="l" pos="0"/>
              </a:tabLst>
            </a:pPr>
            <a:r>
              <a:rPr b="0" lang="ru-RU" sz="1450" spc="-1" strike="noStrike">
                <a:solidFill>
                  <a:srgbClr val="d81b60"/>
                </a:solidFill>
                <a:latin typeface="Roboto Mono"/>
                <a:ea typeface="Roboto Mono"/>
              </a:rPr>
              <a:t> </a:t>
            </a:r>
            <a:r>
              <a:rPr b="0" lang="ru-RU" sz="1450" spc="-1" strike="noStrike">
                <a:solidFill>
                  <a:srgbClr val="d81b60"/>
                </a:solidFill>
                <a:latin typeface="Roboto Mono"/>
                <a:ea typeface="Roboto Mono"/>
              </a:rPr>
              <a:t>* Server continues accepting new</a:t>
            </a:r>
            <a:endParaRPr b="0" lang="en-US" sz="1450" spc="-1" strike="noStrike">
              <a:latin typeface="Arial"/>
            </a:endParaRPr>
          </a:p>
          <a:p>
            <a:pPr>
              <a:lnSpc>
                <a:spcPct val="100000"/>
              </a:lnSpc>
              <a:tabLst>
                <a:tab algn="l" pos="0"/>
              </a:tabLst>
            </a:pPr>
            <a:r>
              <a:rPr b="0" lang="ru-RU" sz="1450" spc="-1" strike="noStrike">
                <a:solidFill>
                  <a:srgbClr val="d81b60"/>
                </a:solidFill>
                <a:latin typeface="Roboto Mono"/>
                <a:ea typeface="Roboto Mono"/>
              </a:rPr>
              <a:t> </a:t>
            </a:r>
            <a:r>
              <a:rPr b="0" lang="ru-RU" sz="1450" spc="-1" strike="noStrike">
                <a:solidFill>
                  <a:srgbClr val="d81b60"/>
                </a:solidFill>
                <a:latin typeface="Roboto Mono"/>
                <a:ea typeface="Roboto Mono"/>
              </a:rPr>
              <a:t>* clients.</a:t>
            </a:r>
            <a:endParaRPr b="0" lang="en-US" sz="1450" spc="-1" strike="noStrike">
              <a:latin typeface="Arial"/>
            </a:endParaRPr>
          </a:p>
          <a:p>
            <a:pPr>
              <a:lnSpc>
                <a:spcPct val="150000"/>
              </a:lnSpc>
              <a:tabLst>
                <a:tab algn="l" pos="0"/>
              </a:tabLst>
            </a:pPr>
            <a:r>
              <a:rPr b="0" lang="ru-RU" sz="1450" spc="-1" strike="noStrike">
                <a:solidFill>
                  <a:srgbClr val="d81b60"/>
                </a:solidFill>
                <a:latin typeface="Roboto Mono"/>
                <a:ea typeface="Roboto Mono"/>
              </a:rPr>
              <a:t> </a:t>
            </a:r>
            <a:r>
              <a:rPr b="0" lang="ru-RU" sz="1450" spc="-1" strike="noStrike">
                <a:solidFill>
                  <a:srgbClr val="d81b60"/>
                </a:solidFill>
                <a:latin typeface="Roboto Mono"/>
                <a:ea typeface="Roboto Mono"/>
              </a:rPr>
              <a:t>*/</a:t>
            </a:r>
            <a:endParaRPr b="0" lang="en-US" sz="1450" spc="-1" strike="noStrike">
              <a:latin typeface="Arial"/>
            </a:endParaRPr>
          </a:p>
        </p:txBody>
      </p:sp>
      <p:sp>
        <p:nvSpPr>
          <p:cNvPr id="335" name="CustomShape 8"/>
          <p:cNvSpPr/>
          <p:nvPr/>
        </p:nvSpPr>
        <p:spPr>
          <a:xfrm>
            <a:off x="10331280" y="5508360"/>
            <a:ext cx="1288800" cy="347040"/>
          </a:xfrm>
          <a:prstGeom prst="roundRect">
            <a:avLst>
              <a:gd name="adj" fmla="val 16667"/>
            </a:avLst>
          </a:prstGeom>
          <a:solidFill>
            <a:srgbClr val="c53929"/>
          </a:solidFill>
          <a:ln w="9360">
            <a:solidFill>
              <a:srgbClr val="000000"/>
            </a:solidFill>
            <a:round/>
          </a:ln>
        </p:spPr>
        <p:style>
          <a:lnRef idx="0"/>
          <a:fillRef idx="0"/>
          <a:effectRef idx="0"/>
          <a:fontRef idx="minor"/>
        </p:style>
        <p:txBody>
          <a:bodyPr tIns="91440" bIns="91440" anchor="ctr">
            <a:noAutofit/>
          </a:bodyPr>
          <a:p>
            <a:pPr>
              <a:lnSpc>
                <a:spcPct val="100000"/>
              </a:lnSpc>
              <a:tabLst>
                <a:tab algn="l" pos="0"/>
              </a:tabLst>
            </a:pPr>
            <a:r>
              <a:rPr b="0" lang="ru-RU" sz="1500" spc="-1" strike="noStrike">
                <a:solidFill>
                  <a:srgbClr val="000000"/>
                </a:solidFill>
                <a:latin typeface="Arial"/>
                <a:ea typeface="Arial"/>
              </a:rPr>
              <a:t>pseudocode</a:t>
            </a:r>
            <a:endParaRPr b="0" lang="en-US" sz="1500" spc="-1" strike="noStrike">
              <a:latin typeface="Arial"/>
            </a:endParaRPr>
          </a:p>
        </p:txBody>
      </p:sp>
      <p:sp>
        <p:nvSpPr>
          <p:cNvPr id="336" name="CustomShape 9"/>
          <p:cNvSpPr/>
          <p:nvPr/>
        </p:nvSpPr>
        <p:spPr>
          <a:xfrm>
            <a:off x="3416040" y="5855760"/>
            <a:ext cx="1288800" cy="347040"/>
          </a:xfrm>
          <a:prstGeom prst="roundRect">
            <a:avLst>
              <a:gd name="adj" fmla="val 16667"/>
            </a:avLst>
          </a:prstGeom>
          <a:solidFill>
            <a:srgbClr val="c53929"/>
          </a:solidFill>
          <a:ln w="9360">
            <a:solidFill>
              <a:srgbClr val="000000"/>
            </a:solidFill>
            <a:round/>
          </a:ln>
        </p:spPr>
        <p:style>
          <a:lnRef idx="0"/>
          <a:fillRef idx="0"/>
          <a:effectRef idx="0"/>
          <a:fontRef idx="minor"/>
        </p:style>
        <p:txBody>
          <a:bodyPr tIns="91440" bIns="91440" anchor="ctr">
            <a:noAutofit/>
          </a:bodyPr>
          <a:p>
            <a:pPr>
              <a:lnSpc>
                <a:spcPct val="100000"/>
              </a:lnSpc>
              <a:tabLst>
                <a:tab algn="l" pos="0"/>
              </a:tabLst>
            </a:pPr>
            <a:r>
              <a:rPr b="0" lang="ru-RU" sz="1500" spc="-1" strike="noStrike">
                <a:solidFill>
                  <a:srgbClr val="000000"/>
                </a:solidFill>
                <a:latin typeface="Arial"/>
                <a:ea typeface="Arial"/>
              </a:rPr>
              <a:t>pseudocode</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TextShape 1"/>
          <p:cNvSpPr txBox="1"/>
          <p:nvPr/>
        </p:nvSpPr>
        <p:spPr>
          <a:xfrm>
            <a:off x="2573280" y="1266840"/>
            <a:ext cx="6938640" cy="1572840"/>
          </a:xfrm>
          <a:prstGeom prst="rect">
            <a:avLst/>
          </a:prstGeom>
          <a:noFill/>
          <a:ln>
            <a:noFill/>
          </a:ln>
        </p:spPr>
        <p:txBody>
          <a:bodyPr>
            <a:noAutofit/>
          </a:bodyPr>
          <a:p>
            <a:pPr algn="ctr">
              <a:lnSpc>
                <a:spcPct val="115000"/>
              </a:lnSpc>
              <a:tabLst>
                <a:tab algn="l" pos="0"/>
              </a:tabLst>
            </a:pPr>
            <a:r>
              <a:rPr b="0" lang="ru-RU" sz="3150" spc="-1" strike="noStrike">
                <a:solidFill>
                  <a:srgbClr val="000000"/>
                </a:solidFill>
                <a:highlight>
                  <a:srgbClr val="ffffff"/>
                </a:highlight>
                <a:latin typeface="Arial"/>
                <a:ea typeface="Arial"/>
              </a:rPr>
              <a:t>Вопрос (2 балла):</a:t>
            </a:r>
            <a:endParaRPr b="0" lang="en-US" sz="3150" spc="-1" strike="noStrike">
              <a:solidFill>
                <a:srgbClr val="000000"/>
              </a:solidFill>
              <a:latin typeface="Arial"/>
            </a:endParaRPr>
          </a:p>
          <a:p>
            <a:pPr algn="ctr">
              <a:lnSpc>
                <a:spcPct val="115000"/>
              </a:lnSpc>
              <a:tabLst>
                <a:tab algn="l" pos="0"/>
              </a:tabLst>
            </a:pPr>
            <a:r>
              <a:rPr b="0" lang="ru-RU" sz="2850" spc="-1" strike="noStrike">
                <a:solidFill>
                  <a:srgbClr val="000000"/>
                </a:solidFill>
                <a:highlight>
                  <a:srgbClr val="ffffff"/>
                </a:highlight>
                <a:latin typeface="Arial"/>
                <a:ea typeface="Arial"/>
              </a:rPr>
              <a:t>Почему нельзя просто брать и читать из каждого клиента как в коде ниже?</a:t>
            </a:r>
            <a:endParaRPr b="0" lang="en-US" sz="2850" spc="-1" strike="noStrike">
              <a:solidFill>
                <a:srgbClr val="000000"/>
              </a:solidFill>
              <a:latin typeface="Arial"/>
            </a:endParaRPr>
          </a:p>
          <a:p>
            <a:pPr algn="ctr">
              <a:lnSpc>
                <a:spcPct val="115000"/>
              </a:lnSpc>
              <a:tabLst>
                <a:tab algn="l" pos="0"/>
              </a:tabLst>
            </a:pPr>
            <a:endParaRPr b="0" lang="en-US" sz="2850" spc="-1" strike="noStrike">
              <a:solidFill>
                <a:srgbClr val="000000"/>
              </a:solidFill>
              <a:latin typeface="Arial"/>
            </a:endParaRPr>
          </a:p>
          <a:p>
            <a:pPr algn="ctr">
              <a:lnSpc>
                <a:spcPct val="115000"/>
              </a:lnSpc>
              <a:tabLst>
                <a:tab algn="l" pos="0"/>
              </a:tabLst>
            </a:pPr>
            <a:endParaRPr b="0" lang="en-US" sz="2850" spc="-1" strike="noStrike">
              <a:solidFill>
                <a:srgbClr val="000000"/>
              </a:solidFill>
              <a:latin typeface="Arial"/>
            </a:endParaRPr>
          </a:p>
          <a:p>
            <a:pPr>
              <a:lnSpc>
                <a:spcPct val="90000"/>
              </a:lnSpc>
              <a:tabLst>
                <a:tab algn="l" pos="0"/>
              </a:tabLst>
            </a:pPr>
            <a:endParaRPr b="0" lang="en-US" sz="2850" spc="-1" strike="noStrike">
              <a:solidFill>
                <a:srgbClr val="000000"/>
              </a:solidFill>
              <a:latin typeface="Arial"/>
            </a:endParaRPr>
          </a:p>
        </p:txBody>
      </p:sp>
      <p:sp>
        <p:nvSpPr>
          <p:cNvPr id="338" name="TextShape 2"/>
          <p:cNvSpPr txBox="1"/>
          <p:nvPr/>
        </p:nvSpPr>
        <p:spPr>
          <a:xfrm>
            <a:off x="982440" y="788760"/>
            <a:ext cx="9726120" cy="8233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IPC (5/) Сокеты</a:t>
            </a:r>
            <a:endParaRPr b="0" lang="en-US" sz="3200" spc="-1" strike="noStrike">
              <a:solidFill>
                <a:srgbClr val="000000"/>
              </a:solidFill>
              <a:latin typeface="Arial"/>
            </a:endParaRPr>
          </a:p>
        </p:txBody>
      </p:sp>
      <p:sp>
        <p:nvSpPr>
          <p:cNvPr id="339" name="TextShape 3"/>
          <p:cNvSpPr txBox="1"/>
          <p:nvPr/>
        </p:nvSpPr>
        <p:spPr>
          <a:xfrm>
            <a:off x="216000" y="5855760"/>
            <a:ext cx="2742840" cy="1263240"/>
          </a:xfrm>
          <a:prstGeom prst="rect">
            <a:avLst/>
          </a:prstGeom>
          <a:noFill/>
          <a:ln>
            <a:noFill/>
          </a:ln>
        </p:spPr>
        <p:txBody>
          <a:bodyPr>
            <a:normAutofit/>
          </a:bodyPr>
          <a:p>
            <a:pPr>
              <a:lnSpc>
                <a:spcPct val="90000"/>
              </a:lnSpc>
              <a:tabLst>
                <a:tab algn="l" pos="0"/>
              </a:tabLst>
            </a:pPr>
            <a:r>
              <a:rPr b="1" lang="ru-RU" sz="4800" spc="-1" strike="noStrike">
                <a:solidFill>
                  <a:srgbClr val="f5f6f6"/>
                </a:solidFill>
                <a:latin typeface="Proxima Nova"/>
                <a:ea typeface="Proxima Nova"/>
              </a:rPr>
              <a:t>#0</a:t>
            </a:r>
            <a:fld id="{1DBC30D8-A63E-4833-8513-17C6923E3BE9}" type="slidenum">
              <a:rPr b="1" lang="ru-RU" sz="4800" spc="-1" strike="noStrike">
                <a:solidFill>
                  <a:srgbClr val="f5f6f6"/>
                </a:solidFill>
                <a:latin typeface="Proxima Nova"/>
                <a:ea typeface="Proxima Nova"/>
              </a:rPr>
              <a:t>8</a:t>
            </a:fld>
            <a:endParaRPr b="0" lang="en-US" sz="4800" spc="-1" strike="noStrike">
              <a:latin typeface="Times New Roman"/>
            </a:endParaRPr>
          </a:p>
        </p:txBody>
      </p:sp>
      <p:pic>
        <p:nvPicPr>
          <p:cNvPr id="340" name="Google Shape;296;p25" descr=""/>
          <p:cNvPicPr/>
          <p:nvPr/>
        </p:nvPicPr>
        <p:blipFill>
          <a:blip r:embed="rId1"/>
          <a:stretch/>
        </p:blipFill>
        <p:spPr>
          <a:xfrm>
            <a:off x="982440" y="1562040"/>
            <a:ext cx="1100880" cy="1572840"/>
          </a:xfrm>
          <a:prstGeom prst="rect">
            <a:avLst/>
          </a:prstGeom>
          <a:ln>
            <a:noFill/>
          </a:ln>
        </p:spPr>
      </p:pic>
      <p:pic>
        <p:nvPicPr>
          <p:cNvPr id="341" name="Google Shape;297;p25" descr=""/>
          <p:cNvPicPr/>
          <p:nvPr/>
        </p:nvPicPr>
        <p:blipFill>
          <a:blip r:embed="rId2"/>
          <a:stretch/>
        </p:blipFill>
        <p:spPr>
          <a:xfrm>
            <a:off x="814320" y="1506600"/>
            <a:ext cx="1437480" cy="1628280"/>
          </a:xfrm>
          <a:prstGeom prst="rect">
            <a:avLst/>
          </a:prstGeom>
          <a:ln>
            <a:noFill/>
          </a:ln>
        </p:spPr>
      </p:pic>
      <p:sp>
        <p:nvSpPr>
          <p:cNvPr id="342" name="CustomShape 4"/>
          <p:cNvSpPr/>
          <p:nvPr/>
        </p:nvSpPr>
        <p:spPr>
          <a:xfrm>
            <a:off x="2252160" y="2910240"/>
            <a:ext cx="8682480" cy="900360"/>
          </a:xfrm>
          <a:prstGeom prst="rect">
            <a:avLst/>
          </a:prstGeom>
          <a:noFill/>
          <a:ln>
            <a:noFill/>
          </a:ln>
        </p:spPr>
        <p:style>
          <a:lnRef idx="0"/>
          <a:fillRef idx="0"/>
          <a:effectRef idx="0"/>
          <a:fontRef idx="minor"/>
        </p:style>
        <p:txBody>
          <a:bodyPr tIns="91440" bIns="91440">
            <a:spAutoFit/>
          </a:bodyPr>
          <a:p>
            <a:pPr algn="ctr">
              <a:lnSpc>
                <a:spcPct val="115000"/>
              </a:lnSpc>
              <a:tabLst>
                <a:tab algn="l" pos="0"/>
              </a:tabLst>
            </a:pPr>
            <a:r>
              <a:rPr b="0" lang="ru-RU" sz="2050" spc="-1" strike="noStrike" u="sng">
                <a:solidFill>
                  <a:srgbClr val="000000"/>
                </a:solidFill>
                <a:highlight>
                  <a:srgbClr val="ffffff"/>
                </a:highlight>
                <a:uFillTx/>
                <a:latin typeface="Arial"/>
                <a:ea typeface="Arial"/>
              </a:rPr>
              <a:t>Accept(), read(), write() заблокируют поток до появления нового клиента/новых данных. Остальные будут простаивать.</a:t>
            </a:r>
            <a:endParaRPr b="0" lang="en-US" sz="2050" spc="-1" strike="noStrike">
              <a:latin typeface="Arial"/>
            </a:endParaRPr>
          </a:p>
        </p:txBody>
      </p:sp>
      <p:sp>
        <p:nvSpPr>
          <p:cNvPr id="343" name="CustomShape 5"/>
          <p:cNvSpPr/>
          <p:nvPr/>
        </p:nvSpPr>
        <p:spPr>
          <a:xfrm>
            <a:off x="1735200" y="3843720"/>
            <a:ext cx="8973360" cy="23184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*client_fds = </a:t>
            </a:r>
            <a:r>
              <a:rPr b="0" lang="ru-RU" sz="1650" spc="-1" strike="noStrike">
                <a:solidFill>
                  <a:srgbClr val="c53929"/>
                </a:solidFill>
                <a:latin typeface="Roboto Mono"/>
                <a:ea typeface="Roboto Mono"/>
              </a:rPr>
              <a:t>NULL</a:t>
            </a:r>
            <a:r>
              <a:rPr b="0" lang="ru-RU" sz="1650" spc="-1" strike="noStrike">
                <a:solidFill>
                  <a:srgbClr val="37474f"/>
                </a:solidFill>
                <a:latin typeface="Roboto Mono"/>
                <a:ea typeface="Roboto Mono"/>
              </a:rPr>
              <a:t>;</a:t>
            </a:r>
            <a:endParaRPr b="0" lang="en-US" sz="165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client_count = </a:t>
            </a:r>
            <a:r>
              <a:rPr b="0" lang="ru-RU" sz="1650" spc="-1" strike="noStrike">
                <a:solidFill>
                  <a:srgbClr val="c53929"/>
                </a:solidFill>
                <a:latin typeface="Roboto Mono"/>
                <a:ea typeface="Roboto Mono"/>
              </a:rPr>
              <a:t>0</a:t>
            </a:r>
            <a:r>
              <a:rPr b="0" lang="ru-RU" sz="1650" spc="-1" strike="noStrike">
                <a:solidFill>
                  <a:srgbClr val="37474f"/>
                </a:solidFill>
                <a:latin typeface="Roboto Mono"/>
                <a:ea typeface="Roboto Mono"/>
              </a:rPr>
              <a:t>;</a:t>
            </a:r>
            <a:endParaRPr b="0" lang="en-US" sz="1650" spc="-1" strike="noStrike">
              <a:latin typeface="Arial"/>
            </a:endParaRPr>
          </a:p>
          <a:p>
            <a:pPr>
              <a:lnSpc>
                <a:spcPct val="100000"/>
              </a:lnSpc>
              <a:tabLst>
                <a:tab algn="l" pos="0"/>
              </a:tabLst>
            </a:pPr>
            <a:r>
              <a:rPr b="0" lang="ru-RU" sz="1650" spc="-1" strike="noStrike">
                <a:solidFill>
                  <a:srgbClr val="3f51b5"/>
                </a:solidFill>
                <a:latin typeface="Roboto Mono"/>
                <a:ea typeface="Roboto Mono"/>
              </a:rPr>
              <a:t>while</a:t>
            </a:r>
            <a:r>
              <a:rPr b="0" lang="ru-RU" sz="1650" spc="-1" strike="noStrike">
                <a:solidFill>
                  <a:srgbClr val="37474f"/>
                </a:solidFill>
                <a:latin typeface="Roboto Mono"/>
                <a:ea typeface="Roboto Mono"/>
              </a:rPr>
              <a:t> (</a:t>
            </a:r>
            <a:r>
              <a:rPr b="0" lang="ru-RU" sz="1650" spc="-1" strike="noStrike">
                <a:solidFill>
                  <a:srgbClr val="c53929"/>
                </a:solidFill>
                <a:latin typeface="Roboto Mono"/>
                <a:ea typeface="Roboto Mono"/>
              </a:rPr>
              <a:t>1</a:t>
            </a:r>
            <a:r>
              <a:rPr b="0" lang="ru-RU" sz="1650" spc="-1" strike="noStrike">
                <a:solidFill>
                  <a:srgbClr val="37474f"/>
                </a:solidFill>
                <a:latin typeface="Roboto Mono"/>
                <a:ea typeface="Roboto Mono"/>
              </a:rPr>
              <a:t>) {</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new_cli_fd = accept(server_fd);</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7474f"/>
                </a:solidFill>
                <a:latin typeface="Roboto Mono"/>
                <a:ea typeface="Roboto Mono"/>
              </a:rPr>
              <a:t>add_new_client(&amp;client_fds, &amp;client_count, new_cli_fd);</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f51b5"/>
                </a:solidFill>
                <a:latin typeface="Roboto Mono"/>
                <a:ea typeface="Roboto Mono"/>
              </a:rPr>
              <a:t>for</a:t>
            </a:r>
            <a:r>
              <a:rPr b="0" lang="ru-RU" sz="1650" spc="-1" strike="noStrike">
                <a:solidFill>
                  <a:srgbClr val="37474f"/>
                </a:solidFill>
                <a:latin typeface="Roboto Mono"/>
                <a:ea typeface="Roboto Mono"/>
              </a:rPr>
              <a:t> (</a:t>
            </a:r>
            <a:r>
              <a:rPr b="0" lang="ru-RU" sz="1650" spc="-1" strike="noStrike">
                <a:solidFill>
                  <a:srgbClr val="3f51b5"/>
                </a:solidFill>
                <a:latin typeface="Roboto Mono"/>
                <a:ea typeface="Roboto Mono"/>
              </a:rPr>
              <a:t>int</a:t>
            </a:r>
            <a:r>
              <a:rPr b="0" lang="ru-RU" sz="1650" spc="-1" strike="noStrike">
                <a:solidFill>
                  <a:srgbClr val="37474f"/>
                </a:solidFill>
                <a:latin typeface="Roboto Mono"/>
                <a:ea typeface="Roboto Mono"/>
              </a:rPr>
              <a:t> i = </a:t>
            </a:r>
            <a:r>
              <a:rPr b="0" lang="ru-RU" sz="1650" spc="-1" strike="noStrike">
                <a:solidFill>
                  <a:srgbClr val="c53929"/>
                </a:solidFill>
                <a:latin typeface="Roboto Mono"/>
                <a:ea typeface="Roboto Mono"/>
              </a:rPr>
              <a:t>0</a:t>
            </a:r>
            <a:r>
              <a:rPr b="0" lang="ru-RU" sz="1650" spc="-1" strike="noStrike">
                <a:solidFill>
                  <a:srgbClr val="37474f"/>
                </a:solidFill>
                <a:latin typeface="Roboto Mono"/>
                <a:ea typeface="Roboto Mono"/>
              </a:rPr>
              <a:t>; i &lt; client_count; ++i)</a:t>
            </a:r>
            <a:endParaRPr b="0" lang="en-US" sz="1650" spc="-1" strike="noStrike">
              <a:latin typeface="Arial"/>
            </a:endParaRPr>
          </a:p>
          <a:p>
            <a:pPr>
              <a:lnSpc>
                <a:spcPct val="100000"/>
              </a:lnSpc>
              <a:tabLst>
                <a:tab algn="l" pos="0"/>
              </a:tabLst>
            </a:pPr>
            <a:r>
              <a:rPr b="0" lang="ru-RU" sz="1650" spc="-1" strike="noStrike">
                <a:solidFill>
                  <a:srgbClr val="37474f"/>
                </a:solidFill>
                <a:latin typeface="Roboto Mono"/>
                <a:ea typeface="Roboto Mono"/>
              </a:rPr>
              <a:t>                </a:t>
            </a:r>
            <a:r>
              <a:rPr b="0" lang="ru-RU" sz="1650" spc="-1" strike="noStrike">
                <a:solidFill>
                  <a:srgbClr val="37474f"/>
                </a:solidFill>
                <a:latin typeface="Roboto Mono"/>
                <a:ea typeface="Roboto Mono"/>
              </a:rPr>
              <a:t>interact_with_client(client_fds[i]);</a:t>
            </a:r>
            <a:endParaRPr b="0" lang="en-US" sz="1650" spc="-1" strike="noStrike">
              <a:latin typeface="Arial"/>
            </a:endParaRPr>
          </a:p>
          <a:p>
            <a:pPr>
              <a:lnSpc>
                <a:spcPct val="150000"/>
              </a:lnSpc>
              <a:tabLst>
                <a:tab algn="l" pos="0"/>
              </a:tabLst>
            </a:pPr>
            <a:r>
              <a:rPr b="0" lang="ru-RU" sz="1650" spc="-1" strike="noStrike">
                <a:solidFill>
                  <a:srgbClr val="37474f"/>
                </a:solidFill>
                <a:latin typeface="Roboto Mono"/>
                <a:ea typeface="Roboto Mono"/>
              </a:rPr>
              <a:t>}</a:t>
            </a:r>
            <a:endParaRPr b="0" lang="en-US" sz="1650" spc="-1" strike="noStrike">
              <a:latin typeface="Arial"/>
            </a:endParaRPr>
          </a:p>
        </p:txBody>
      </p:sp>
      <p:sp>
        <p:nvSpPr>
          <p:cNvPr id="344" name="CustomShape 6"/>
          <p:cNvSpPr/>
          <p:nvPr/>
        </p:nvSpPr>
        <p:spPr>
          <a:xfrm>
            <a:off x="7573680" y="4118400"/>
            <a:ext cx="1288800" cy="347040"/>
          </a:xfrm>
          <a:prstGeom prst="roundRect">
            <a:avLst>
              <a:gd name="adj" fmla="val 16667"/>
            </a:avLst>
          </a:prstGeom>
          <a:solidFill>
            <a:srgbClr val="c53929"/>
          </a:solidFill>
          <a:ln w="9360">
            <a:solidFill>
              <a:srgbClr val="000000"/>
            </a:solidFill>
            <a:round/>
          </a:ln>
        </p:spPr>
        <p:style>
          <a:lnRef idx="0"/>
          <a:fillRef idx="0"/>
          <a:effectRef idx="0"/>
          <a:fontRef idx="minor"/>
        </p:style>
        <p:txBody>
          <a:bodyPr tIns="91440" bIns="91440" anchor="ctr">
            <a:noAutofit/>
          </a:bodyPr>
          <a:p>
            <a:pPr>
              <a:lnSpc>
                <a:spcPct val="100000"/>
              </a:lnSpc>
              <a:tabLst>
                <a:tab algn="l" pos="0"/>
              </a:tabLst>
            </a:pPr>
            <a:r>
              <a:rPr b="0" lang="ru-RU" sz="1500" spc="-1" strike="noStrike">
                <a:solidFill>
                  <a:srgbClr val="000000"/>
                </a:solidFill>
                <a:latin typeface="Arial"/>
                <a:ea typeface="Arial"/>
              </a:rPr>
              <a:t>pseudocode</a:t>
            </a:r>
            <a:endParaRPr b="0" lang="en-US" sz="1500" spc="-1" strike="noStrike">
              <a:latin typeface="Arial"/>
            </a:endParaRPr>
          </a:p>
        </p:txBody>
      </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childTnLst>
                  <p:par>
                    <p:cTn id="33" fill="hold">
                      <p:stCondLst>
                        <p:cond delay="indefinite"/>
                      </p:stCondLst>
                      <p:childTnLst>
                        <p:par>
                          <p:cTn id="34" fill="hold">
                            <p:stCondLst>
                              <p:cond delay="0"/>
                            </p:stCondLst>
                            <p:childTnLst>
                              <p:par>
                                <p:cTn id="35" nodeType="clickEffect" fill="hold" presetClass="exit" presetID="1">
                                  <p:stCondLst>
                                    <p:cond delay="0"/>
                                  </p:stCondLst>
                                  <p:childTnLst>
                                    <p:set>
                                      <p:cBhvr>
                                        <p:cTn id="36" dur="1" fill="hold">
                                          <p:stCondLst>
                                            <p:cond delay="0"/>
                                          </p:stCondLst>
                                        </p:cTn>
                                        <p:tgtEl>
                                          <p:spTgt spid="340"/>
                                        </p:tgtEl>
                                        <p:attrNameLst>
                                          <p:attrName>style.visibility</p:attrName>
                                        </p:attrNameLst>
                                      </p:cBhvr>
                                      <p:to>
                                        <p:strVal val="hidden"/>
                                      </p:to>
                                    </p:set>
                                  </p:childTnLst>
                                </p:cTn>
                              </p:par>
                              <p:par>
                                <p:cTn id="37" nodeType="withEffect" fill="hold" presetClass="entr" presetID="10">
                                  <p:stCondLst>
                                    <p:cond delay="0"/>
                                  </p:stCondLst>
                                  <p:childTnLst>
                                    <p:set>
                                      <p:cBhvr>
                                        <p:cTn id="38" dur="1" fill="hold">
                                          <p:stCondLst>
                                            <p:cond delay="0"/>
                                          </p:stCondLst>
                                        </p:cTn>
                                        <p:tgtEl>
                                          <p:spTgt spid="341"/>
                                        </p:tgtEl>
                                        <p:attrNameLst>
                                          <p:attrName>style.visibility</p:attrName>
                                        </p:attrNameLst>
                                      </p:cBhvr>
                                      <p:to>
                                        <p:strVal val="visible"/>
                                      </p:to>
                                    </p:set>
                                    <p:animEffect filter="fade" transition="in">
                                      <p:cBhvr additive="repl">
                                        <p:cTn id="39" dur="1"/>
                                        <p:tgtEl>
                                          <p:spTgt spid="341"/>
                                        </p:tgtEl>
                                      </p:cBhvr>
                                    </p:animEffect>
                                  </p:childTnLst>
                                </p:cTn>
                              </p:par>
                              <p:par>
                                <p:cTn id="40" nodeType="withEffect" fill="hold" presetClass="entr" presetID="10">
                                  <p:stCondLst>
                                    <p:cond delay="0"/>
                                  </p:stCondLst>
                                  <p:childTnLst>
                                    <p:set>
                                      <p:cBhvr>
                                        <p:cTn id="41" dur="1" fill="hold">
                                          <p:stCondLst>
                                            <p:cond delay="0"/>
                                          </p:stCondLst>
                                        </p:cTn>
                                        <p:tgtEl>
                                          <p:spTgt spid="342"/>
                                        </p:tgtEl>
                                        <p:attrNameLst>
                                          <p:attrName>style.visibility</p:attrName>
                                        </p:attrNameLst>
                                      </p:cBhvr>
                                      <p:to>
                                        <p:strVal val="visible"/>
                                      </p:to>
                                    </p:set>
                                    <p:animEffect filter="fade" transition="in">
                                      <p:cBhvr additive="repl">
                                        <p:cTn id="42" dur="1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TextShape 1"/>
          <p:cNvSpPr txBox="1"/>
          <p:nvPr/>
        </p:nvSpPr>
        <p:spPr>
          <a:xfrm>
            <a:off x="6510240" y="996840"/>
            <a:ext cx="4698720" cy="4863960"/>
          </a:xfrm>
          <a:prstGeom prst="rect">
            <a:avLst/>
          </a:prstGeom>
          <a:noFill/>
          <a:ln>
            <a:noFill/>
          </a:ln>
        </p:spPr>
        <p:txBody>
          <a:bodyPr anchor="ctr">
            <a:normAutofit/>
          </a:bodyPr>
          <a:p>
            <a:pPr marL="228600" indent="-272520">
              <a:lnSpc>
                <a:spcPct val="90000"/>
              </a:lnSpc>
              <a:buClr>
                <a:srgbClr val="323332"/>
              </a:buClr>
              <a:buFont typeface="Proxima Nova"/>
              <a:buAutoNum type="arabicPeriod"/>
            </a:pPr>
            <a:r>
              <a:rPr b="0" lang="ru-RU" sz="2500" spc="-1" strike="noStrike">
                <a:solidFill>
                  <a:srgbClr val="323332"/>
                </a:solidFill>
                <a:latin typeface="Proxima Nova"/>
                <a:ea typeface="Proxima Nova"/>
              </a:rPr>
              <a:t>Неблокирующие IO операции</a:t>
            </a:r>
            <a:endParaRPr b="0" lang="en-US" sz="2500" spc="-1" strike="noStrike">
              <a:solidFill>
                <a:srgbClr val="000000"/>
              </a:solidFill>
              <a:latin typeface="Arial"/>
            </a:endParaRPr>
          </a:p>
          <a:p>
            <a:pPr marL="228600" indent="-272520">
              <a:lnSpc>
                <a:spcPct val="90000"/>
              </a:lnSpc>
              <a:spcBef>
                <a:spcPts val="1001"/>
              </a:spcBef>
              <a:buClr>
                <a:srgbClr val="323332"/>
              </a:buClr>
              <a:buFont typeface="Proxima Nova"/>
              <a:buAutoNum type="arabicPeriod"/>
            </a:pPr>
            <a:r>
              <a:rPr b="0" lang="ru-RU" sz="2500" spc="-1" strike="noStrike">
                <a:solidFill>
                  <a:srgbClr val="323332"/>
                </a:solidFill>
                <a:latin typeface="Proxima Nova"/>
                <a:ea typeface="Proxima Nova"/>
              </a:rPr>
              <a:t>Блокировки файлов</a:t>
            </a:r>
            <a:endParaRPr b="0" lang="en-US" sz="2500" spc="-1" strike="noStrike">
              <a:solidFill>
                <a:srgbClr val="000000"/>
              </a:solidFill>
              <a:latin typeface="Arial"/>
            </a:endParaRPr>
          </a:p>
          <a:p>
            <a:pPr marL="228600" indent="-272520">
              <a:lnSpc>
                <a:spcPct val="90000"/>
              </a:lnSpc>
              <a:spcBef>
                <a:spcPts val="1001"/>
              </a:spcBef>
              <a:buClr>
                <a:srgbClr val="323332"/>
              </a:buClr>
              <a:buFont typeface="Proxima Nova"/>
              <a:buAutoNum type="arabicPeriod"/>
            </a:pPr>
            <a:r>
              <a:rPr b="0" lang="ru-RU" sz="2500" spc="-1" strike="noStrike">
                <a:solidFill>
                  <a:srgbClr val="323332"/>
                </a:solidFill>
                <a:latin typeface="Proxima Nova"/>
                <a:ea typeface="Proxima Nova"/>
              </a:rPr>
              <a:t>Мультиплексирование дескрипторов</a:t>
            </a:r>
            <a:endParaRPr b="0" lang="en-US" sz="2500" spc="-1" strike="noStrike">
              <a:solidFill>
                <a:srgbClr val="000000"/>
              </a:solidFill>
              <a:latin typeface="Arial"/>
            </a:endParaRPr>
          </a:p>
          <a:p>
            <a:pPr marL="228600" indent="-272520">
              <a:lnSpc>
                <a:spcPct val="90000"/>
              </a:lnSpc>
              <a:spcBef>
                <a:spcPts val="1001"/>
              </a:spcBef>
              <a:buClr>
                <a:srgbClr val="323332"/>
              </a:buClr>
              <a:buFont typeface="Proxima Nova"/>
              <a:buAutoNum type="arabicPeriod"/>
            </a:pPr>
            <a:r>
              <a:rPr b="0" lang="ru-RU" sz="2250" spc="-1" strike="noStrike">
                <a:solidFill>
                  <a:srgbClr val="000000"/>
                </a:solidFill>
                <a:highlight>
                  <a:srgbClr val="ffffff"/>
                </a:highlight>
                <a:latin typeface="Arial"/>
                <a:ea typeface="Arial"/>
              </a:rPr>
              <a:t>Асинхронные IO операции</a:t>
            </a:r>
            <a:endParaRPr b="0" lang="en-US" sz="2250" spc="-1" strike="noStrike">
              <a:solidFill>
                <a:srgbClr val="000000"/>
              </a:solidFill>
              <a:latin typeface="Arial"/>
            </a:endParaRPr>
          </a:p>
          <a:p>
            <a:pPr marL="228600" indent="-256680">
              <a:lnSpc>
                <a:spcPct val="90000"/>
              </a:lnSpc>
              <a:spcBef>
                <a:spcPts val="1001"/>
              </a:spcBef>
              <a:buClr>
                <a:srgbClr val="000000"/>
              </a:buClr>
              <a:buFont typeface="Arial"/>
              <a:buAutoNum type="arabicPeriod"/>
            </a:pPr>
            <a:r>
              <a:rPr b="0" lang="ru-RU" sz="2250" spc="-1" strike="noStrike">
                <a:solidFill>
                  <a:srgbClr val="000000"/>
                </a:solidFill>
                <a:highlight>
                  <a:srgbClr val="ffffff"/>
                </a:highlight>
                <a:latin typeface="Arial"/>
                <a:ea typeface="Arial"/>
              </a:rPr>
              <a:t>Батчинг IO операций</a:t>
            </a:r>
            <a:endParaRPr b="0" lang="en-US" sz="2250" spc="-1" strike="noStrike">
              <a:solidFill>
                <a:srgbClr val="000000"/>
              </a:solidFill>
              <a:latin typeface="Arial"/>
            </a:endParaRPr>
          </a:p>
        </p:txBody>
      </p:sp>
      <p:sp>
        <p:nvSpPr>
          <p:cNvPr id="346" name="TextShape 2"/>
          <p:cNvSpPr txBox="1"/>
          <p:nvPr/>
        </p:nvSpPr>
        <p:spPr>
          <a:xfrm>
            <a:off x="982440" y="3151440"/>
            <a:ext cx="3458160" cy="1440720"/>
          </a:xfrm>
          <a:prstGeom prst="rect">
            <a:avLst/>
          </a:prstGeom>
          <a:noFill/>
          <a:ln>
            <a:noFill/>
          </a:ln>
        </p:spPr>
        <p:txBody>
          <a:bodyPr>
            <a:normAutofit/>
          </a:bodyPr>
          <a:p>
            <a:pPr>
              <a:lnSpc>
                <a:spcPct val="90000"/>
              </a:lnSpc>
              <a:tabLst>
                <a:tab algn="l" pos="0"/>
              </a:tabLst>
            </a:pPr>
            <a:r>
              <a:rPr b="1" lang="ru-RU" sz="3200" spc="-1" strike="noStrike">
                <a:solidFill>
                  <a:srgbClr val="000000"/>
                </a:solidFill>
                <a:latin typeface="Proxima Nova"/>
                <a:ea typeface="Proxima Nova"/>
              </a:rPr>
              <a:t>Содержание занятия</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Sergey Bronnikov</cp:lastModifiedBy>
  <dcterms:modified xsi:type="dcterms:W3CDTF">2021-05-06T18:53:37Z</dcterms:modified>
  <cp:revision>1</cp:revision>
  <dc:subject/>
  <dc:title/>
</cp:coreProperties>
</file>